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7"/>
  </p:notesMasterIdLst>
  <p:handoutMasterIdLst>
    <p:handoutMasterId r:id="rId198"/>
  </p:handoutMasterIdLst>
  <p:sldIdLst>
    <p:sldId id="258" r:id="rId2"/>
    <p:sldId id="1967" r:id="rId3"/>
    <p:sldId id="1916" r:id="rId4"/>
    <p:sldId id="2197" r:id="rId5"/>
    <p:sldId id="434" r:id="rId6"/>
    <p:sldId id="2195" r:id="rId7"/>
    <p:sldId id="2194" r:id="rId8"/>
    <p:sldId id="1901" r:id="rId9"/>
    <p:sldId id="2086" r:id="rId10"/>
    <p:sldId id="1943" r:id="rId11"/>
    <p:sldId id="1912" r:id="rId12"/>
    <p:sldId id="1820" r:id="rId13"/>
    <p:sldId id="1906" r:id="rId14"/>
    <p:sldId id="1917" r:id="rId15"/>
    <p:sldId id="2168" r:id="rId16"/>
    <p:sldId id="1869" r:id="rId17"/>
    <p:sldId id="1887" r:id="rId18"/>
    <p:sldId id="1941" r:id="rId19"/>
    <p:sldId id="1942" r:id="rId20"/>
    <p:sldId id="640" r:id="rId21"/>
    <p:sldId id="2169" r:id="rId22"/>
    <p:sldId id="1936" r:id="rId23"/>
    <p:sldId id="2156" r:id="rId24"/>
    <p:sldId id="2191" r:id="rId25"/>
    <p:sldId id="1937" r:id="rId26"/>
    <p:sldId id="1915" r:id="rId27"/>
    <p:sldId id="1904" r:id="rId28"/>
    <p:sldId id="1914" r:id="rId29"/>
    <p:sldId id="2167" r:id="rId30"/>
    <p:sldId id="2196" r:id="rId31"/>
    <p:sldId id="1935" r:id="rId32"/>
    <p:sldId id="1944" r:id="rId33"/>
    <p:sldId id="717" r:id="rId34"/>
    <p:sldId id="1934" r:id="rId35"/>
    <p:sldId id="1945" r:id="rId36"/>
    <p:sldId id="1952" r:id="rId37"/>
    <p:sldId id="1954" r:id="rId38"/>
    <p:sldId id="1959" r:id="rId39"/>
    <p:sldId id="1950" r:id="rId40"/>
    <p:sldId id="1951" r:id="rId41"/>
    <p:sldId id="1949" r:id="rId42"/>
    <p:sldId id="1956" r:id="rId43"/>
    <p:sldId id="1958" r:id="rId44"/>
    <p:sldId id="1946" r:id="rId45"/>
    <p:sldId id="1842" r:id="rId46"/>
    <p:sldId id="1829" r:id="rId47"/>
    <p:sldId id="1919" r:id="rId48"/>
    <p:sldId id="1965" r:id="rId49"/>
    <p:sldId id="1971" r:id="rId50"/>
    <p:sldId id="327" r:id="rId51"/>
    <p:sldId id="1908" r:id="rId52"/>
    <p:sldId id="1832" r:id="rId53"/>
    <p:sldId id="1907" r:id="rId54"/>
    <p:sldId id="1905" r:id="rId55"/>
    <p:sldId id="1933" r:id="rId56"/>
    <p:sldId id="1851" r:id="rId57"/>
    <p:sldId id="1834" r:id="rId58"/>
    <p:sldId id="1835" r:id="rId59"/>
    <p:sldId id="1894" r:id="rId60"/>
    <p:sldId id="1836" r:id="rId61"/>
    <p:sldId id="1837" r:id="rId62"/>
    <p:sldId id="1863" r:id="rId63"/>
    <p:sldId id="1862" r:id="rId64"/>
    <p:sldId id="1846" r:id="rId65"/>
    <p:sldId id="1961" r:id="rId66"/>
    <p:sldId id="1964" r:id="rId67"/>
    <p:sldId id="1847" r:id="rId68"/>
    <p:sldId id="1848" r:id="rId69"/>
    <p:sldId id="1948" r:id="rId70"/>
    <p:sldId id="1852" r:id="rId71"/>
    <p:sldId id="1854" r:id="rId72"/>
    <p:sldId id="1855" r:id="rId73"/>
    <p:sldId id="2165" r:id="rId74"/>
    <p:sldId id="2166" r:id="rId75"/>
    <p:sldId id="1864" r:id="rId76"/>
    <p:sldId id="1966" r:id="rId77"/>
    <p:sldId id="1940" r:id="rId78"/>
    <p:sldId id="1872" r:id="rId79"/>
    <p:sldId id="1873" r:id="rId80"/>
    <p:sldId id="1874" r:id="rId81"/>
    <p:sldId id="1875" r:id="rId82"/>
    <p:sldId id="1876" r:id="rId83"/>
    <p:sldId id="1878" r:id="rId84"/>
    <p:sldId id="1939" r:id="rId85"/>
    <p:sldId id="1879" r:id="rId86"/>
    <p:sldId id="1880" r:id="rId87"/>
    <p:sldId id="1969" r:id="rId88"/>
    <p:sldId id="1970" r:id="rId89"/>
    <p:sldId id="1811" r:id="rId90"/>
    <p:sldId id="1812" r:id="rId91"/>
    <p:sldId id="1813" r:id="rId92"/>
    <p:sldId id="1814" r:id="rId93"/>
    <p:sldId id="1815" r:id="rId94"/>
    <p:sldId id="1825" r:id="rId95"/>
    <p:sldId id="1824" r:id="rId96"/>
    <p:sldId id="1823" r:id="rId97"/>
    <p:sldId id="1826" r:id="rId98"/>
    <p:sldId id="1822" r:id="rId99"/>
    <p:sldId id="1821" r:id="rId100"/>
    <p:sldId id="1827" r:id="rId101"/>
    <p:sldId id="1831" r:id="rId102"/>
    <p:sldId id="1830" r:id="rId103"/>
    <p:sldId id="2164" r:id="rId104"/>
    <p:sldId id="340" r:id="rId105"/>
    <p:sldId id="2179" r:id="rId106"/>
    <p:sldId id="1817" r:id="rId107"/>
    <p:sldId id="1947" r:id="rId108"/>
    <p:sldId id="2163" r:id="rId109"/>
    <p:sldId id="2087" r:id="rId110"/>
    <p:sldId id="1463" r:id="rId111"/>
    <p:sldId id="2088" r:id="rId112"/>
    <p:sldId id="2186" r:id="rId113"/>
    <p:sldId id="2180" r:id="rId114"/>
    <p:sldId id="2159" r:id="rId115"/>
    <p:sldId id="2176" r:id="rId116"/>
    <p:sldId id="1979" r:id="rId117"/>
    <p:sldId id="2161" r:id="rId118"/>
    <p:sldId id="2160" r:id="rId119"/>
    <p:sldId id="2053" r:id="rId120"/>
    <p:sldId id="1993" r:id="rId121"/>
    <p:sldId id="1962" r:id="rId122"/>
    <p:sldId id="2009" r:id="rId123"/>
    <p:sldId id="1955" r:id="rId124"/>
    <p:sldId id="2177" r:id="rId125"/>
    <p:sldId id="1818" r:id="rId126"/>
    <p:sldId id="2184" r:id="rId127"/>
    <p:sldId id="2129" r:id="rId128"/>
    <p:sldId id="2090" r:id="rId129"/>
    <p:sldId id="2091" r:id="rId130"/>
    <p:sldId id="1988" r:id="rId131"/>
    <p:sldId id="2175" r:id="rId132"/>
    <p:sldId id="2182" r:id="rId133"/>
    <p:sldId id="2170" r:id="rId134"/>
    <p:sldId id="2171" r:id="rId135"/>
    <p:sldId id="2172" r:id="rId136"/>
    <p:sldId id="2174" r:id="rId137"/>
    <p:sldId id="2173" r:id="rId138"/>
    <p:sldId id="2162" r:id="rId139"/>
    <p:sldId id="1925" r:id="rId140"/>
    <p:sldId id="661" r:id="rId141"/>
    <p:sldId id="2183" r:id="rId142"/>
    <p:sldId id="2089" r:id="rId143"/>
    <p:sldId id="2097" r:id="rId144"/>
    <p:sldId id="2185" r:id="rId145"/>
    <p:sldId id="2099" r:id="rId146"/>
    <p:sldId id="2103" r:id="rId147"/>
    <p:sldId id="1867" r:id="rId148"/>
    <p:sldId id="1870" r:id="rId149"/>
    <p:sldId id="1871" r:id="rId150"/>
    <p:sldId id="2098" r:id="rId151"/>
    <p:sldId id="2093" r:id="rId152"/>
    <p:sldId id="2095" r:id="rId153"/>
    <p:sldId id="2192" r:id="rId154"/>
    <p:sldId id="2193" r:id="rId155"/>
    <p:sldId id="2198" r:id="rId156"/>
    <p:sldId id="2199" r:id="rId157"/>
    <p:sldId id="2200" r:id="rId158"/>
    <p:sldId id="2201" r:id="rId159"/>
    <p:sldId id="2203" r:id="rId160"/>
    <p:sldId id="2202" r:id="rId161"/>
    <p:sldId id="1918" r:id="rId162"/>
    <p:sldId id="2092" r:id="rId163"/>
    <p:sldId id="1921" r:id="rId164"/>
    <p:sldId id="1922" r:id="rId165"/>
    <p:sldId id="1923" r:id="rId166"/>
    <p:sldId id="2096" r:id="rId167"/>
    <p:sldId id="1882" r:id="rId168"/>
    <p:sldId id="2081" r:id="rId169"/>
    <p:sldId id="1794" r:id="rId170"/>
    <p:sldId id="1795" r:id="rId171"/>
    <p:sldId id="1796" r:id="rId172"/>
    <p:sldId id="2094" r:id="rId173"/>
    <p:sldId id="1888" r:id="rId174"/>
    <p:sldId id="1889" r:id="rId175"/>
    <p:sldId id="1890" r:id="rId176"/>
    <p:sldId id="2054" r:id="rId177"/>
    <p:sldId id="2188" r:id="rId178"/>
    <p:sldId id="2190" r:id="rId179"/>
    <p:sldId id="673" r:id="rId180"/>
    <p:sldId id="1808" r:id="rId181"/>
    <p:sldId id="2158" r:id="rId182"/>
    <p:sldId id="461" r:id="rId183"/>
    <p:sldId id="2077" r:id="rId184"/>
    <p:sldId id="638" r:id="rId185"/>
    <p:sldId id="658" r:id="rId186"/>
    <p:sldId id="1807" r:id="rId187"/>
    <p:sldId id="1473" r:id="rId188"/>
    <p:sldId id="1474" r:id="rId189"/>
    <p:sldId id="2189" r:id="rId190"/>
    <p:sldId id="2154" r:id="rId191"/>
    <p:sldId id="1896" r:id="rId192"/>
    <p:sldId id="2187" r:id="rId193"/>
    <p:sldId id="2155" r:id="rId194"/>
    <p:sldId id="2178" r:id="rId195"/>
    <p:sldId id="1883" r:id="rId196"/>
  </p:sldIdLst>
  <p:sldSz cx="9144000" cy="6858000" type="screen4x3"/>
  <p:notesSz cx="6815138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4660"/>
  </p:normalViewPr>
  <p:slideViewPr>
    <p:cSldViewPr>
      <p:cViewPr varScale="1">
        <p:scale>
          <a:sx n="93" d="100"/>
          <a:sy n="93" d="100"/>
        </p:scale>
        <p:origin x="1603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handoutMaster" Target="handoutMasters/handout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image" Target="../media/image121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DFB16-AC20-4CC8-A4D1-4447D21B0FA0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B082B6C-94FA-455A-9F83-A1FC3AA704EF}">
      <dgm:prSet phldrT="[텍스트]"/>
      <dgm:spPr/>
      <dgm:t>
        <a:bodyPr/>
        <a:lstStyle/>
        <a:p>
          <a:pPr latinLnBrk="1"/>
          <a:r>
            <a:rPr lang="ko-KR" altLang="en-US" dirty="0"/>
            <a:t>리더</a:t>
          </a:r>
        </a:p>
      </dgm:t>
    </dgm:pt>
    <dgm:pt modelId="{FA047127-4236-4363-91B0-F6D74882CBCF}" type="parTrans" cxnId="{6D5A2BCE-6CDD-4967-803B-93E9C0499CF3}">
      <dgm:prSet/>
      <dgm:spPr/>
      <dgm:t>
        <a:bodyPr/>
        <a:lstStyle/>
        <a:p>
          <a:pPr latinLnBrk="1"/>
          <a:endParaRPr lang="ko-KR" altLang="en-US"/>
        </a:p>
      </dgm:t>
    </dgm:pt>
    <dgm:pt modelId="{ECA86456-8D37-4492-8BAD-6B73C20452E1}" type="sibTrans" cxnId="{6D5A2BCE-6CDD-4967-803B-93E9C0499CF3}">
      <dgm:prSet/>
      <dgm:spPr/>
      <dgm:t>
        <a:bodyPr/>
        <a:lstStyle/>
        <a:p>
          <a:pPr latinLnBrk="1"/>
          <a:endParaRPr lang="ko-KR" altLang="en-US"/>
        </a:p>
      </dgm:t>
    </dgm:pt>
    <dgm:pt modelId="{9435E963-E2F3-4843-8B41-3B04CD275E25}">
      <dgm:prSet phldrT="[텍스트]"/>
      <dgm:spPr/>
      <dgm:t>
        <a:bodyPr/>
        <a:lstStyle/>
        <a:p>
          <a:pPr latinLnBrk="1"/>
          <a:r>
            <a:rPr lang="ko-KR" altLang="en-US" dirty="0"/>
            <a:t>구성원</a:t>
          </a:r>
        </a:p>
      </dgm:t>
    </dgm:pt>
    <dgm:pt modelId="{0AFD3A20-21A1-4D66-9DBC-D9F21D9C5748}" type="parTrans" cxnId="{0A5F7077-6F99-4353-9433-F4AEB494E50B}">
      <dgm:prSet/>
      <dgm:spPr/>
      <dgm:t>
        <a:bodyPr/>
        <a:lstStyle/>
        <a:p>
          <a:pPr latinLnBrk="1"/>
          <a:endParaRPr lang="ko-KR" altLang="en-US"/>
        </a:p>
      </dgm:t>
    </dgm:pt>
    <dgm:pt modelId="{2451D17F-C1C0-447C-8A99-5824BDF908D2}" type="sibTrans" cxnId="{0A5F7077-6F99-4353-9433-F4AEB494E50B}">
      <dgm:prSet/>
      <dgm:spPr/>
      <dgm:t>
        <a:bodyPr/>
        <a:lstStyle/>
        <a:p>
          <a:pPr latinLnBrk="1"/>
          <a:endParaRPr lang="ko-KR" altLang="en-US"/>
        </a:p>
      </dgm:t>
    </dgm:pt>
    <dgm:pt modelId="{C0940E54-DE98-45A5-9C72-B5698D644C8E}">
      <dgm:prSet phldrT="[텍스트]"/>
      <dgm:spPr/>
      <dgm:t>
        <a:bodyPr/>
        <a:lstStyle/>
        <a:p>
          <a:pPr latinLnBrk="1"/>
          <a:r>
            <a:rPr lang="ko-KR" altLang="en-US" dirty="0"/>
            <a:t>구성원</a:t>
          </a:r>
        </a:p>
      </dgm:t>
    </dgm:pt>
    <dgm:pt modelId="{B194252F-CF5C-4EAC-BA8B-FE225A0D5794}" type="parTrans" cxnId="{7CAE68CF-0571-4EAA-8273-4262B5432D7A}">
      <dgm:prSet/>
      <dgm:spPr/>
      <dgm:t>
        <a:bodyPr/>
        <a:lstStyle/>
        <a:p>
          <a:pPr latinLnBrk="1"/>
          <a:endParaRPr lang="ko-KR" altLang="en-US"/>
        </a:p>
      </dgm:t>
    </dgm:pt>
    <dgm:pt modelId="{AE003332-F26C-40A3-8D54-8292DB61BABF}" type="sibTrans" cxnId="{7CAE68CF-0571-4EAA-8273-4262B5432D7A}">
      <dgm:prSet/>
      <dgm:spPr/>
      <dgm:t>
        <a:bodyPr/>
        <a:lstStyle/>
        <a:p>
          <a:pPr latinLnBrk="1"/>
          <a:endParaRPr lang="ko-KR" altLang="en-US"/>
        </a:p>
      </dgm:t>
    </dgm:pt>
    <dgm:pt modelId="{99CD1315-924E-4744-B7DB-2EB579949A01}">
      <dgm:prSet phldrT="[텍스트]"/>
      <dgm:spPr/>
      <dgm:t>
        <a:bodyPr/>
        <a:lstStyle/>
        <a:p>
          <a:pPr latinLnBrk="1"/>
          <a:r>
            <a:rPr lang="ko-KR" altLang="en-US" dirty="0"/>
            <a:t>구성원</a:t>
          </a:r>
        </a:p>
      </dgm:t>
    </dgm:pt>
    <dgm:pt modelId="{5E4D0669-EDCC-4C6B-BFE3-29B1D63B401B}" type="parTrans" cxnId="{CE30F63F-B580-4B57-B266-026CCB0E39A1}">
      <dgm:prSet/>
      <dgm:spPr/>
      <dgm:t>
        <a:bodyPr/>
        <a:lstStyle/>
        <a:p>
          <a:pPr latinLnBrk="1"/>
          <a:endParaRPr lang="ko-KR" altLang="en-US"/>
        </a:p>
      </dgm:t>
    </dgm:pt>
    <dgm:pt modelId="{E83E4AF6-38B0-4669-82DF-A62F1F41FA44}" type="sibTrans" cxnId="{CE30F63F-B580-4B57-B266-026CCB0E39A1}">
      <dgm:prSet/>
      <dgm:spPr/>
      <dgm:t>
        <a:bodyPr/>
        <a:lstStyle/>
        <a:p>
          <a:pPr latinLnBrk="1"/>
          <a:endParaRPr lang="ko-KR" altLang="en-US"/>
        </a:p>
      </dgm:t>
    </dgm:pt>
    <dgm:pt modelId="{9C20A1B8-681F-4CC9-AF74-3EC30F5CF734}" type="pres">
      <dgm:prSet presAssocID="{FF1DFB16-AC20-4CC8-A4D1-4447D21B0FA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5ABC04-46C1-414E-87A3-317421CEC38C}" type="pres">
      <dgm:prSet presAssocID="{6B082B6C-94FA-455A-9F83-A1FC3AA704EF}" presName="centerShape" presStyleLbl="node0" presStyleIdx="0" presStyleCnt="1"/>
      <dgm:spPr/>
    </dgm:pt>
    <dgm:pt modelId="{4EDC1DF4-FA58-468E-8085-307A1627E6E7}" type="pres">
      <dgm:prSet presAssocID="{9435E963-E2F3-4843-8B41-3B04CD275E25}" presName="node" presStyleLbl="node1" presStyleIdx="0" presStyleCnt="3">
        <dgm:presLayoutVars>
          <dgm:bulletEnabled val="1"/>
        </dgm:presLayoutVars>
      </dgm:prSet>
      <dgm:spPr/>
    </dgm:pt>
    <dgm:pt modelId="{ECF04B9A-2ED3-4EF8-832E-D245B5C7D84B}" type="pres">
      <dgm:prSet presAssocID="{9435E963-E2F3-4843-8B41-3B04CD275E25}" presName="dummy" presStyleCnt="0"/>
      <dgm:spPr/>
    </dgm:pt>
    <dgm:pt modelId="{519C48C1-1AC0-406D-915D-A4D627793F0B}" type="pres">
      <dgm:prSet presAssocID="{2451D17F-C1C0-447C-8A99-5824BDF908D2}" presName="sibTrans" presStyleLbl="sibTrans2D1" presStyleIdx="0" presStyleCnt="3"/>
      <dgm:spPr/>
    </dgm:pt>
    <dgm:pt modelId="{6EECF76C-763C-4D9C-95BF-1C9475160B0E}" type="pres">
      <dgm:prSet presAssocID="{C0940E54-DE98-45A5-9C72-B5698D644C8E}" presName="node" presStyleLbl="node1" presStyleIdx="1" presStyleCnt="3">
        <dgm:presLayoutVars>
          <dgm:bulletEnabled val="1"/>
        </dgm:presLayoutVars>
      </dgm:prSet>
      <dgm:spPr/>
    </dgm:pt>
    <dgm:pt modelId="{5141A0D1-105A-4B8E-AF8E-D27BBCC38F71}" type="pres">
      <dgm:prSet presAssocID="{C0940E54-DE98-45A5-9C72-B5698D644C8E}" presName="dummy" presStyleCnt="0"/>
      <dgm:spPr/>
    </dgm:pt>
    <dgm:pt modelId="{91BACBD0-6FEB-4545-8588-9EEA22DBA17A}" type="pres">
      <dgm:prSet presAssocID="{AE003332-F26C-40A3-8D54-8292DB61BABF}" presName="sibTrans" presStyleLbl="sibTrans2D1" presStyleIdx="1" presStyleCnt="3"/>
      <dgm:spPr/>
    </dgm:pt>
    <dgm:pt modelId="{DD27CCEE-4FAA-4502-BC3D-A0FC03F059BA}" type="pres">
      <dgm:prSet presAssocID="{99CD1315-924E-4744-B7DB-2EB579949A01}" presName="node" presStyleLbl="node1" presStyleIdx="2" presStyleCnt="3">
        <dgm:presLayoutVars>
          <dgm:bulletEnabled val="1"/>
        </dgm:presLayoutVars>
      </dgm:prSet>
      <dgm:spPr/>
    </dgm:pt>
    <dgm:pt modelId="{1CBAA503-D1B4-44EA-A27F-4E2B8F31C2E6}" type="pres">
      <dgm:prSet presAssocID="{99CD1315-924E-4744-B7DB-2EB579949A01}" presName="dummy" presStyleCnt="0"/>
      <dgm:spPr/>
    </dgm:pt>
    <dgm:pt modelId="{F31E46C2-D12F-48C3-B6D0-34EF499DACDF}" type="pres">
      <dgm:prSet presAssocID="{E83E4AF6-38B0-4669-82DF-A62F1F41FA44}" presName="sibTrans" presStyleLbl="sibTrans2D1" presStyleIdx="2" presStyleCnt="3"/>
      <dgm:spPr/>
    </dgm:pt>
  </dgm:ptLst>
  <dgm:cxnLst>
    <dgm:cxn modelId="{5EE21B28-E83F-442A-8173-77094C8C2D99}" type="presOf" srcId="{6B082B6C-94FA-455A-9F83-A1FC3AA704EF}" destId="{5B5ABC04-46C1-414E-87A3-317421CEC38C}" srcOrd="0" destOrd="0" presId="urn:microsoft.com/office/officeart/2005/8/layout/radial6"/>
    <dgm:cxn modelId="{00EDCC2D-8517-4E8F-B9B0-7A38660147C8}" type="presOf" srcId="{C0940E54-DE98-45A5-9C72-B5698D644C8E}" destId="{6EECF76C-763C-4D9C-95BF-1C9475160B0E}" srcOrd="0" destOrd="0" presId="urn:microsoft.com/office/officeart/2005/8/layout/radial6"/>
    <dgm:cxn modelId="{CE30F63F-B580-4B57-B266-026CCB0E39A1}" srcId="{6B082B6C-94FA-455A-9F83-A1FC3AA704EF}" destId="{99CD1315-924E-4744-B7DB-2EB579949A01}" srcOrd="2" destOrd="0" parTransId="{5E4D0669-EDCC-4C6B-BFE3-29B1D63B401B}" sibTransId="{E83E4AF6-38B0-4669-82DF-A62F1F41FA44}"/>
    <dgm:cxn modelId="{32A8324D-A6EE-4F98-8615-C5BA18C1C8FE}" type="presOf" srcId="{AE003332-F26C-40A3-8D54-8292DB61BABF}" destId="{91BACBD0-6FEB-4545-8588-9EEA22DBA17A}" srcOrd="0" destOrd="0" presId="urn:microsoft.com/office/officeart/2005/8/layout/radial6"/>
    <dgm:cxn modelId="{571D7F4D-1A2E-49EA-B51E-45C481EF2F45}" type="presOf" srcId="{E83E4AF6-38B0-4669-82DF-A62F1F41FA44}" destId="{F31E46C2-D12F-48C3-B6D0-34EF499DACDF}" srcOrd="0" destOrd="0" presId="urn:microsoft.com/office/officeart/2005/8/layout/radial6"/>
    <dgm:cxn modelId="{0A5F7077-6F99-4353-9433-F4AEB494E50B}" srcId="{6B082B6C-94FA-455A-9F83-A1FC3AA704EF}" destId="{9435E963-E2F3-4843-8B41-3B04CD275E25}" srcOrd="0" destOrd="0" parTransId="{0AFD3A20-21A1-4D66-9DBC-D9F21D9C5748}" sibTransId="{2451D17F-C1C0-447C-8A99-5824BDF908D2}"/>
    <dgm:cxn modelId="{5835C67A-769B-42BA-9F26-00DFAF4412D3}" type="presOf" srcId="{99CD1315-924E-4744-B7DB-2EB579949A01}" destId="{DD27CCEE-4FAA-4502-BC3D-A0FC03F059BA}" srcOrd="0" destOrd="0" presId="urn:microsoft.com/office/officeart/2005/8/layout/radial6"/>
    <dgm:cxn modelId="{5C32F9A4-5B18-428E-B919-7A9176344B4C}" type="presOf" srcId="{FF1DFB16-AC20-4CC8-A4D1-4447D21B0FA0}" destId="{9C20A1B8-681F-4CC9-AF74-3EC30F5CF734}" srcOrd="0" destOrd="0" presId="urn:microsoft.com/office/officeart/2005/8/layout/radial6"/>
    <dgm:cxn modelId="{8F0339B4-A054-4ED9-825B-6B81CDA2462A}" type="presOf" srcId="{2451D17F-C1C0-447C-8A99-5824BDF908D2}" destId="{519C48C1-1AC0-406D-915D-A4D627793F0B}" srcOrd="0" destOrd="0" presId="urn:microsoft.com/office/officeart/2005/8/layout/radial6"/>
    <dgm:cxn modelId="{5AA25BC5-B911-4E7C-9EC2-5E83C5A5AAED}" type="presOf" srcId="{9435E963-E2F3-4843-8B41-3B04CD275E25}" destId="{4EDC1DF4-FA58-468E-8085-307A1627E6E7}" srcOrd="0" destOrd="0" presId="urn:microsoft.com/office/officeart/2005/8/layout/radial6"/>
    <dgm:cxn modelId="{6D5A2BCE-6CDD-4967-803B-93E9C0499CF3}" srcId="{FF1DFB16-AC20-4CC8-A4D1-4447D21B0FA0}" destId="{6B082B6C-94FA-455A-9F83-A1FC3AA704EF}" srcOrd="0" destOrd="0" parTransId="{FA047127-4236-4363-91B0-F6D74882CBCF}" sibTransId="{ECA86456-8D37-4492-8BAD-6B73C20452E1}"/>
    <dgm:cxn modelId="{7CAE68CF-0571-4EAA-8273-4262B5432D7A}" srcId="{6B082B6C-94FA-455A-9F83-A1FC3AA704EF}" destId="{C0940E54-DE98-45A5-9C72-B5698D644C8E}" srcOrd="1" destOrd="0" parTransId="{B194252F-CF5C-4EAC-BA8B-FE225A0D5794}" sibTransId="{AE003332-F26C-40A3-8D54-8292DB61BABF}"/>
    <dgm:cxn modelId="{EABB203C-21DD-471F-95BE-C9861BF00D0D}" type="presParOf" srcId="{9C20A1B8-681F-4CC9-AF74-3EC30F5CF734}" destId="{5B5ABC04-46C1-414E-87A3-317421CEC38C}" srcOrd="0" destOrd="0" presId="urn:microsoft.com/office/officeart/2005/8/layout/radial6"/>
    <dgm:cxn modelId="{E89C40EC-B5DD-4EB1-AC9E-558CC43A7EC9}" type="presParOf" srcId="{9C20A1B8-681F-4CC9-AF74-3EC30F5CF734}" destId="{4EDC1DF4-FA58-468E-8085-307A1627E6E7}" srcOrd="1" destOrd="0" presId="urn:microsoft.com/office/officeart/2005/8/layout/radial6"/>
    <dgm:cxn modelId="{49CBD7DD-6F30-4BDF-A7D3-1D6CF1EED3D5}" type="presParOf" srcId="{9C20A1B8-681F-4CC9-AF74-3EC30F5CF734}" destId="{ECF04B9A-2ED3-4EF8-832E-D245B5C7D84B}" srcOrd="2" destOrd="0" presId="urn:microsoft.com/office/officeart/2005/8/layout/radial6"/>
    <dgm:cxn modelId="{EC08A01A-690B-4CE0-8A8D-B47A810E8C43}" type="presParOf" srcId="{9C20A1B8-681F-4CC9-AF74-3EC30F5CF734}" destId="{519C48C1-1AC0-406D-915D-A4D627793F0B}" srcOrd="3" destOrd="0" presId="urn:microsoft.com/office/officeart/2005/8/layout/radial6"/>
    <dgm:cxn modelId="{83A7868A-782C-448F-B237-3C15CF6697C2}" type="presParOf" srcId="{9C20A1B8-681F-4CC9-AF74-3EC30F5CF734}" destId="{6EECF76C-763C-4D9C-95BF-1C9475160B0E}" srcOrd="4" destOrd="0" presId="urn:microsoft.com/office/officeart/2005/8/layout/radial6"/>
    <dgm:cxn modelId="{9BF569DB-2FFF-4D13-AC24-42CE3128FBEA}" type="presParOf" srcId="{9C20A1B8-681F-4CC9-AF74-3EC30F5CF734}" destId="{5141A0D1-105A-4B8E-AF8E-D27BBCC38F71}" srcOrd="5" destOrd="0" presId="urn:microsoft.com/office/officeart/2005/8/layout/radial6"/>
    <dgm:cxn modelId="{98FB62FB-C7C1-4345-B8AE-3837CB6147C5}" type="presParOf" srcId="{9C20A1B8-681F-4CC9-AF74-3EC30F5CF734}" destId="{91BACBD0-6FEB-4545-8588-9EEA22DBA17A}" srcOrd="6" destOrd="0" presId="urn:microsoft.com/office/officeart/2005/8/layout/radial6"/>
    <dgm:cxn modelId="{21C7290B-D637-49EC-B9A2-2DB16FB67EE5}" type="presParOf" srcId="{9C20A1B8-681F-4CC9-AF74-3EC30F5CF734}" destId="{DD27CCEE-4FAA-4502-BC3D-A0FC03F059BA}" srcOrd="7" destOrd="0" presId="urn:microsoft.com/office/officeart/2005/8/layout/radial6"/>
    <dgm:cxn modelId="{BC2DED53-1328-442B-B218-7CAD8140E572}" type="presParOf" srcId="{9C20A1B8-681F-4CC9-AF74-3EC30F5CF734}" destId="{1CBAA503-D1B4-44EA-A27F-4E2B8F31C2E6}" srcOrd="8" destOrd="0" presId="urn:microsoft.com/office/officeart/2005/8/layout/radial6"/>
    <dgm:cxn modelId="{18DA6B5A-D5F3-4476-8938-AB684A6511ED}" type="presParOf" srcId="{9C20A1B8-681F-4CC9-AF74-3EC30F5CF734}" destId="{F31E46C2-D12F-48C3-B6D0-34EF499DACDF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9FD9F7-5A55-4F6B-A84E-4B042A1B5C5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C4FA60D-39F0-4FCE-9E16-0F3ED0DBB597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600" b="1" dirty="0">
              <a:solidFill>
                <a:schemeClr val="tx1"/>
              </a:solidFill>
            </a:rPr>
            <a:t>경기변동</a:t>
          </a:r>
        </a:p>
      </dgm:t>
    </dgm:pt>
    <dgm:pt modelId="{8E9D4837-99AD-423E-A8D7-762CDC505E2F}" type="parTrans" cxnId="{3A4608C9-25A6-4E2D-84FC-EBE76C9EB148}">
      <dgm:prSet/>
      <dgm:spPr/>
      <dgm:t>
        <a:bodyPr/>
        <a:lstStyle/>
        <a:p>
          <a:pPr latinLnBrk="1"/>
          <a:endParaRPr lang="ko-KR" altLang="en-US"/>
        </a:p>
      </dgm:t>
    </dgm:pt>
    <dgm:pt modelId="{AC513E67-939E-48A7-8285-A6D0908A20B5}" type="sibTrans" cxnId="{3A4608C9-25A6-4E2D-84FC-EBE76C9EB148}">
      <dgm:prSet/>
      <dgm:spPr/>
      <dgm:t>
        <a:bodyPr/>
        <a:lstStyle/>
        <a:p>
          <a:pPr latinLnBrk="1"/>
          <a:endParaRPr lang="ko-KR" altLang="en-US"/>
        </a:p>
      </dgm:t>
    </dgm:pt>
    <dgm:pt modelId="{1D6D6292-D391-483D-A0E1-F7937720E43B}">
      <dgm:prSet phldrT="[텍스트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dirty="0"/>
            <a:t>상승국면</a:t>
          </a:r>
        </a:p>
      </dgm:t>
    </dgm:pt>
    <dgm:pt modelId="{2F470F39-86BB-4F47-921D-DAC210D00A8F}" type="parTrans" cxnId="{3AF9A171-B78D-423D-B363-801B887619B6}">
      <dgm:prSet/>
      <dgm:spPr/>
      <dgm:t>
        <a:bodyPr/>
        <a:lstStyle/>
        <a:p>
          <a:pPr latinLnBrk="1"/>
          <a:endParaRPr lang="ko-KR" altLang="en-US"/>
        </a:p>
      </dgm:t>
    </dgm:pt>
    <dgm:pt modelId="{02C64E79-65BE-4D42-B8E4-112489C70028}" type="sibTrans" cxnId="{3AF9A171-B78D-423D-B363-801B887619B6}">
      <dgm:prSet/>
      <dgm:spPr/>
      <dgm:t>
        <a:bodyPr/>
        <a:lstStyle/>
        <a:p>
          <a:pPr latinLnBrk="1"/>
          <a:endParaRPr lang="ko-KR" altLang="en-US"/>
        </a:p>
      </dgm:t>
    </dgm:pt>
    <dgm:pt modelId="{4EE25E88-51A9-4883-9BA8-BBC1CD572C35}">
      <dgm:prSet phldrT="[텍스트]" custT="1"/>
      <dgm:spPr/>
      <dgm:t>
        <a:bodyPr/>
        <a:lstStyle/>
        <a:p>
          <a:pPr latinLnBrk="1"/>
          <a:r>
            <a:rPr lang="en-US" altLang="ko-KR" sz="1800" dirty="0"/>
            <a:t>F.A</a:t>
          </a:r>
          <a:endParaRPr lang="ko-KR" altLang="en-US" sz="1800" dirty="0"/>
        </a:p>
      </dgm:t>
    </dgm:pt>
    <dgm:pt modelId="{DABB8B97-A319-4C76-B7EC-415F1BDF0287}" type="parTrans" cxnId="{C602CD10-18FD-499D-BE50-5100D0565193}">
      <dgm:prSet/>
      <dgm:spPr/>
      <dgm:t>
        <a:bodyPr/>
        <a:lstStyle/>
        <a:p>
          <a:pPr latinLnBrk="1"/>
          <a:endParaRPr lang="ko-KR" altLang="en-US"/>
        </a:p>
      </dgm:t>
    </dgm:pt>
    <dgm:pt modelId="{C298AB21-651E-4318-B08A-1FCFD31D3432}" type="sibTrans" cxnId="{C602CD10-18FD-499D-BE50-5100D0565193}">
      <dgm:prSet/>
      <dgm:spPr/>
      <dgm:t>
        <a:bodyPr/>
        <a:lstStyle/>
        <a:p>
          <a:pPr latinLnBrk="1"/>
          <a:endParaRPr lang="ko-KR" altLang="en-US"/>
        </a:p>
      </dgm:t>
    </dgm:pt>
    <dgm:pt modelId="{C03C4C7A-4F8B-4364-8486-3C032FF40398}">
      <dgm:prSet phldrT="[텍스트]" custT="1"/>
      <dgm:spPr/>
      <dgm:t>
        <a:bodyPr/>
        <a:lstStyle/>
        <a:p>
          <a:pPr latinLnBrk="1"/>
          <a:r>
            <a:rPr lang="en-US" altLang="ko-KR" sz="1600" dirty="0"/>
            <a:t>T.A</a:t>
          </a:r>
          <a:endParaRPr lang="ko-KR" altLang="en-US" sz="1600" dirty="0"/>
        </a:p>
      </dgm:t>
    </dgm:pt>
    <dgm:pt modelId="{34558879-3229-487B-AB23-492EE6BB03E6}" type="parTrans" cxnId="{B1FD5CC3-5CC4-4DC1-92E0-5F05C7022C7C}">
      <dgm:prSet/>
      <dgm:spPr/>
      <dgm:t>
        <a:bodyPr/>
        <a:lstStyle/>
        <a:p>
          <a:pPr latinLnBrk="1"/>
          <a:endParaRPr lang="ko-KR" altLang="en-US"/>
        </a:p>
      </dgm:t>
    </dgm:pt>
    <dgm:pt modelId="{401EA7EA-AB2B-492C-9D90-53961B02CAE4}" type="sibTrans" cxnId="{B1FD5CC3-5CC4-4DC1-92E0-5F05C7022C7C}">
      <dgm:prSet/>
      <dgm:spPr/>
      <dgm:t>
        <a:bodyPr/>
        <a:lstStyle/>
        <a:p>
          <a:pPr latinLnBrk="1"/>
          <a:endParaRPr lang="ko-KR" altLang="en-US"/>
        </a:p>
      </dgm:t>
    </dgm:pt>
    <dgm:pt modelId="{1E1D284D-0EF8-4FC1-B3CB-0AC3D964AD4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하락국면</a:t>
          </a:r>
        </a:p>
      </dgm:t>
    </dgm:pt>
    <dgm:pt modelId="{ADFE7395-B3F8-4517-909A-6FF4D30EDEBB}" type="parTrans" cxnId="{1FB586B4-1350-46E7-A586-55E299525489}">
      <dgm:prSet/>
      <dgm:spPr/>
      <dgm:t>
        <a:bodyPr/>
        <a:lstStyle/>
        <a:p>
          <a:pPr latinLnBrk="1"/>
          <a:endParaRPr lang="ko-KR" altLang="en-US"/>
        </a:p>
      </dgm:t>
    </dgm:pt>
    <dgm:pt modelId="{096F46D6-CE0B-4996-BC9C-BB09AA8F6E00}" type="sibTrans" cxnId="{1FB586B4-1350-46E7-A586-55E299525489}">
      <dgm:prSet/>
      <dgm:spPr/>
      <dgm:t>
        <a:bodyPr/>
        <a:lstStyle/>
        <a:p>
          <a:pPr latinLnBrk="1"/>
          <a:endParaRPr lang="ko-KR" altLang="en-US"/>
        </a:p>
      </dgm:t>
    </dgm:pt>
    <dgm:pt modelId="{BE705E8F-EE90-44C5-8D9A-76DBB9BFBA4F}">
      <dgm:prSet phldrT="[텍스트]" custT="1"/>
      <dgm:spPr/>
      <dgm:t>
        <a:bodyPr/>
        <a:lstStyle/>
        <a:p>
          <a:pPr latinLnBrk="1"/>
          <a:r>
            <a:rPr lang="en-US" altLang="ko-KR" sz="1600" dirty="0"/>
            <a:t>EMH</a:t>
          </a:r>
          <a:endParaRPr lang="ko-KR" altLang="en-US" sz="1600" dirty="0"/>
        </a:p>
      </dgm:t>
    </dgm:pt>
    <dgm:pt modelId="{F276163F-33A4-43A4-AD5C-500E2FD1EF7B}" type="parTrans" cxnId="{A4C882E1-C48A-4509-B129-313E58D629E7}">
      <dgm:prSet/>
      <dgm:spPr/>
      <dgm:t>
        <a:bodyPr/>
        <a:lstStyle/>
        <a:p>
          <a:pPr latinLnBrk="1"/>
          <a:endParaRPr lang="ko-KR" altLang="en-US"/>
        </a:p>
      </dgm:t>
    </dgm:pt>
    <dgm:pt modelId="{F78D92A4-5A0B-45A5-82DA-6D61035C9500}" type="sibTrans" cxnId="{A4C882E1-C48A-4509-B129-313E58D629E7}">
      <dgm:prSet/>
      <dgm:spPr/>
      <dgm:t>
        <a:bodyPr/>
        <a:lstStyle/>
        <a:p>
          <a:pPr latinLnBrk="1"/>
          <a:endParaRPr lang="ko-KR" altLang="en-US"/>
        </a:p>
      </dgm:t>
    </dgm:pt>
    <dgm:pt modelId="{BC313D06-F9C3-4C06-A803-144941E1C118}" type="pres">
      <dgm:prSet presAssocID="{5E9FD9F7-5A55-4F6B-A84E-4B042A1B5C5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AD72CCD-415E-4A36-B04A-F206AA8107CF}" type="pres">
      <dgm:prSet presAssocID="{EC4FA60D-39F0-4FCE-9E16-0F3ED0DBB597}" presName="root1" presStyleCnt="0"/>
      <dgm:spPr/>
    </dgm:pt>
    <dgm:pt modelId="{854A7C6A-B101-42B6-AF2F-B8EF199B2624}" type="pres">
      <dgm:prSet presAssocID="{EC4FA60D-39F0-4FCE-9E16-0F3ED0DBB597}" presName="LevelOneTextNode" presStyleLbl="node0" presStyleIdx="0" presStyleCnt="1" custScaleX="155765" custLinFactNeighborX="-6416" custLinFactNeighborY="-5155">
        <dgm:presLayoutVars>
          <dgm:chPref val="3"/>
        </dgm:presLayoutVars>
      </dgm:prSet>
      <dgm:spPr/>
    </dgm:pt>
    <dgm:pt modelId="{3B2E0EF1-3820-4A90-A4FA-9F272A786C02}" type="pres">
      <dgm:prSet presAssocID="{EC4FA60D-39F0-4FCE-9E16-0F3ED0DBB597}" presName="level2hierChild" presStyleCnt="0"/>
      <dgm:spPr/>
    </dgm:pt>
    <dgm:pt modelId="{BBEE7BEC-84EA-4619-9635-270FFE51A30C}" type="pres">
      <dgm:prSet presAssocID="{2F470F39-86BB-4F47-921D-DAC210D00A8F}" presName="conn2-1" presStyleLbl="parChTrans1D2" presStyleIdx="0" presStyleCnt="2"/>
      <dgm:spPr/>
    </dgm:pt>
    <dgm:pt modelId="{C1149E9A-509C-400B-9273-17537935D694}" type="pres">
      <dgm:prSet presAssocID="{2F470F39-86BB-4F47-921D-DAC210D00A8F}" presName="connTx" presStyleLbl="parChTrans1D2" presStyleIdx="0" presStyleCnt="2"/>
      <dgm:spPr/>
    </dgm:pt>
    <dgm:pt modelId="{B1D820FE-20DA-4E25-AB82-15FD062DBBC1}" type="pres">
      <dgm:prSet presAssocID="{1D6D6292-D391-483D-A0E1-F7937720E43B}" presName="root2" presStyleCnt="0"/>
      <dgm:spPr/>
    </dgm:pt>
    <dgm:pt modelId="{C92AFF6F-7AF8-4203-A3EA-FEDC3FCA3468}" type="pres">
      <dgm:prSet presAssocID="{1D6D6292-D391-483D-A0E1-F7937720E43B}" presName="LevelTwoTextNode" presStyleLbl="node2" presStyleIdx="0" presStyleCnt="2">
        <dgm:presLayoutVars>
          <dgm:chPref val="3"/>
        </dgm:presLayoutVars>
      </dgm:prSet>
      <dgm:spPr/>
    </dgm:pt>
    <dgm:pt modelId="{5159BDD9-276D-478B-BCAF-47B9DAD5D774}" type="pres">
      <dgm:prSet presAssocID="{1D6D6292-D391-483D-A0E1-F7937720E43B}" presName="level3hierChild" presStyleCnt="0"/>
      <dgm:spPr/>
    </dgm:pt>
    <dgm:pt modelId="{2F91C10A-D1DE-44AD-BBCD-78EA8981CA46}" type="pres">
      <dgm:prSet presAssocID="{DABB8B97-A319-4C76-B7EC-415F1BDF0287}" presName="conn2-1" presStyleLbl="parChTrans1D3" presStyleIdx="0" presStyleCnt="3"/>
      <dgm:spPr/>
    </dgm:pt>
    <dgm:pt modelId="{7E7004B8-E664-4B98-ACD9-DBBD5DCFF83A}" type="pres">
      <dgm:prSet presAssocID="{DABB8B97-A319-4C76-B7EC-415F1BDF0287}" presName="connTx" presStyleLbl="parChTrans1D3" presStyleIdx="0" presStyleCnt="3"/>
      <dgm:spPr/>
    </dgm:pt>
    <dgm:pt modelId="{904FCFCF-6B5D-43CC-8D98-AB4324565049}" type="pres">
      <dgm:prSet presAssocID="{4EE25E88-51A9-4883-9BA8-BBC1CD572C35}" presName="root2" presStyleCnt="0"/>
      <dgm:spPr/>
    </dgm:pt>
    <dgm:pt modelId="{53ED02CE-94D4-47D6-88C8-E6E0D354E048}" type="pres">
      <dgm:prSet presAssocID="{4EE25E88-51A9-4883-9BA8-BBC1CD572C35}" presName="LevelTwoTextNode" presStyleLbl="node3" presStyleIdx="0" presStyleCnt="3">
        <dgm:presLayoutVars>
          <dgm:chPref val="3"/>
        </dgm:presLayoutVars>
      </dgm:prSet>
      <dgm:spPr/>
    </dgm:pt>
    <dgm:pt modelId="{7B588668-DFE5-4844-9CB0-A1ACF4087F83}" type="pres">
      <dgm:prSet presAssocID="{4EE25E88-51A9-4883-9BA8-BBC1CD572C35}" presName="level3hierChild" presStyleCnt="0"/>
      <dgm:spPr/>
    </dgm:pt>
    <dgm:pt modelId="{7A375243-0426-4CE7-9F71-9FF918F3B51D}" type="pres">
      <dgm:prSet presAssocID="{34558879-3229-487B-AB23-492EE6BB03E6}" presName="conn2-1" presStyleLbl="parChTrans1D3" presStyleIdx="1" presStyleCnt="3"/>
      <dgm:spPr/>
    </dgm:pt>
    <dgm:pt modelId="{B38241BB-4594-4AF8-9D84-4413C8676F97}" type="pres">
      <dgm:prSet presAssocID="{34558879-3229-487B-AB23-492EE6BB03E6}" presName="connTx" presStyleLbl="parChTrans1D3" presStyleIdx="1" presStyleCnt="3"/>
      <dgm:spPr/>
    </dgm:pt>
    <dgm:pt modelId="{E38ED1B9-CE5E-44F8-ABA0-ADD1AF824355}" type="pres">
      <dgm:prSet presAssocID="{C03C4C7A-4F8B-4364-8486-3C032FF40398}" presName="root2" presStyleCnt="0"/>
      <dgm:spPr/>
    </dgm:pt>
    <dgm:pt modelId="{64B3FF33-D604-42C6-8AAF-CD3CE75D3AED}" type="pres">
      <dgm:prSet presAssocID="{C03C4C7A-4F8B-4364-8486-3C032FF40398}" presName="LevelTwoTextNode" presStyleLbl="node3" presStyleIdx="1" presStyleCnt="3">
        <dgm:presLayoutVars>
          <dgm:chPref val="3"/>
        </dgm:presLayoutVars>
      </dgm:prSet>
      <dgm:spPr/>
    </dgm:pt>
    <dgm:pt modelId="{A7056EEA-42DC-4A78-AD8A-B8FB8AF3C51B}" type="pres">
      <dgm:prSet presAssocID="{C03C4C7A-4F8B-4364-8486-3C032FF40398}" presName="level3hierChild" presStyleCnt="0"/>
      <dgm:spPr/>
    </dgm:pt>
    <dgm:pt modelId="{79C4E121-D0F3-4B11-ADDB-AAAA25D97D6F}" type="pres">
      <dgm:prSet presAssocID="{ADFE7395-B3F8-4517-909A-6FF4D30EDEBB}" presName="conn2-1" presStyleLbl="parChTrans1D2" presStyleIdx="1" presStyleCnt="2"/>
      <dgm:spPr/>
    </dgm:pt>
    <dgm:pt modelId="{339D172A-AB01-48A0-A7F5-542335D28FB1}" type="pres">
      <dgm:prSet presAssocID="{ADFE7395-B3F8-4517-909A-6FF4D30EDEBB}" presName="connTx" presStyleLbl="parChTrans1D2" presStyleIdx="1" presStyleCnt="2"/>
      <dgm:spPr/>
    </dgm:pt>
    <dgm:pt modelId="{7BFC530B-A0EA-44E9-94A2-8C6247BABCDE}" type="pres">
      <dgm:prSet presAssocID="{1E1D284D-0EF8-4FC1-B3CB-0AC3D964AD41}" presName="root2" presStyleCnt="0"/>
      <dgm:spPr/>
    </dgm:pt>
    <dgm:pt modelId="{2988DAE6-4A11-4B90-860B-4F59EEFE2646}" type="pres">
      <dgm:prSet presAssocID="{1E1D284D-0EF8-4FC1-B3CB-0AC3D964AD41}" presName="LevelTwoTextNode" presStyleLbl="node2" presStyleIdx="1" presStyleCnt="2">
        <dgm:presLayoutVars>
          <dgm:chPref val="3"/>
        </dgm:presLayoutVars>
      </dgm:prSet>
      <dgm:spPr/>
    </dgm:pt>
    <dgm:pt modelId="{B88EA015-36D3-479C-A861-9D4FB82D23BF}" type="pres">
      <dgm:prSet presAssocID="{1E1D284D-0EF8-4FC1-B3CB-0AC3D964AD41}" presName="level3hierChild" presStyleCnt="0"/>
      <dgm:spPr/>
    </dgm:pt>
    <dgm:pt modelId="{49AA673A-C1A0-4903-A873-2BAFBA8B00F0}" type="pres">
      <dgm:prSet presAssocID="{F276163F-33A4-43A4-AD5C-500E2FD1EF7B}" presName="conn2-1" presStyleLbl="parChTrans1D3" presStyleIdx="2" presStyleCnt="3"/>
      <dgm:spPr/>
    </dgm:pt>
    <dgm:pt modelId="{48B6C6BF-F6BA-46F2-A675-42C6427BC1A4}" type="pres">
      <dgm:prSet presAssocID="{F276163F-33A4-43A4-AD5C-500E2FD1EF7B}" presName="connTx" presStyleLbl="parChTrans1D3" presStyleIdx="2" presStyleCnt="3"/>
      <dgm:spPr/>
    </dgm:pt>
    <dgm:pt modelId="{236D0682-172E-422A-8B33-773B3F6392BD}" type="pres">
      <dgm:prSet presAssocID="{BE705E8F-EE90-44C5-8D9A-76DBB9BFBA4F}" presName="root2" presStyleCnt="0"/>
      <dgm:spPr/>
    </dgm:pt>
    <dgm:pt modelId="{A63B7791-FBA0-4043-A2DF-C41377F4CA06}" type="pres">
      <dgm:prSet presAssocID="{BE705E8F-EE90-44C5-8D9A-76DBB9BFBA4F}" presName="LevelTwoTextNode" presStyleLbl="node3" presStyleIdx="2" presStyleCnt="3" custLinFactNeighborX="5280" custLinFactNeighborY="2286">
        <dgm:presLayoutVars>
          <dgm:chPref val="3"/>
        </dgm:presLayoutVars>
      </dgm:prSet>
      <dgm:spPr/>
    </dgm:pt>
    <dgm:pt modelId="{79FB932E-C6C0-4FA1-982F-792CD02072DF}" type="pres">
      <dgm:prSet presAssocID="{BE705E8F-EE90-44C5-8D9A-76DBB9BFBA4F}" presName="level3hierChild" presStyleCnt="0"/>
      <dgm:spPr/>
    </dgm:pt>
  </dgm:ptLst>
  <dgm:cxnLst>
    <dgm:cxn modelId="{212D5E03-3043-4513-956D-993387789BD1}" type="presOf" srcId="{F276163F-33A4-43A4-AD5C-500E2FD1EF7B}" destId="{48B6C6BF-F6BA-46F2-A675-42C6427BC1A4}" srcOrd="1" destOrd="0" presId="urn:microsoft.com/office/officeart/2005/8/layout/hierarchy2"/>
    <dgm:cxn modelId="{0A919206-68F7-414C-833A-BC99C62F0768}" type="presOf" srcId="{ADFE7395-B3F8-4517-909A-6FF4D30EDEBB}" destId="{339D172A-AB01-48A0-A7F5-542335D28FB1}" srcOrd="1" destOrd="0" presId="urn:microsoft.com/office/officeart/2005/8/layout/hierarchy2"/>
    <dgm:cxn modelId="{DD15990C-AC08-4C73-BA67-8E583000CCCA}" type="presOf" srcId="{EC4FA60D-39F0-4FCE-9E16-0F3ED0DBB597}" destId="{854A7C6A-B101-42B6-AF2F-B8EF199B2624}" srcOrd="0" destOrd="0" presId="urn:microsoft.com/office/officeart/2005/8/layout/hierarchy2"/>
    <dgm:cxn modelId="{C602CD10-18FD-499D-BE50-5100D0565193}" srcId="{1D6D6292-D391-483D-A0E1-F7937720E43B}" destId="{4EE25E88-51A9-4883-9BA8-BBC1CD572C35}" srcOrd="0" destOrd="0" parTransId="{DABB8B97-A319-4C76-B7EC-415F1BDF0287}" sibTransId="{C298AB21-651E-4318-B08A-1FCFD31D3432}"/>
    <dgm:cxn modelId="{B2780B1B-866F-45F3-9B88-B7CF007EA029}" type="presOf" srcId="{1E1D284D-0EF8-4FC1-B3CB-0AC3D964AD41}" destId="{2988DAE6-4A11-4B90-860B-4F59EEFE2646}" srcOrd="0" destOrd="0" presId="urn:microsoft.com/office/officeart/2005/8/layout/hierarchy2"/>
    <dgm:cxn modelId="{C04BC31C-30B7-4599-B809-2F538341056E}" type="presOf" srcId="{F276163F-33A4-43A4-AD5C-500E2FD1EF7B}" destId="{49AA673A-C1A0-4903-A873-2BAFBA8B00F0}" srcOrd="0" destOrd="0" presId="urn:microsoft.com/office/officeart/2005/8/layout/hierarchy2"/>
    <dgm:cxn modelId="{13BCB822-A6D5-4D07-B287-DECA453ECBA0}" type="presOf" srcId="{BE705E8F-EE90-44C5-8D9A-76DBB9BFBA4F}" destId="{A63B7791-FBA0-4043-A2DF-C41377F4CA06}" srcOrd="0" destOrd="0" presId="urn:microsoft.com/office/officeart/2005/8/layout/hierarchy2"/>
    <dgm:cxn modelId="{B61F5C27-FB40-4423-AA09-5FE468EE16B2}" type="presOf" srcId="{2F470F39-86BB-4F47-921D-DAC210D00A8F}" destId="{BBEE7BEC-84EA-4619-9635-270FFE51A30C}" srcOrd="0" destOrd="0" presId="urn:microsoft.com/office/officeart/2005/8/layout/hierarchy2"/>
    <dgm:cxn modelId="{AF959C60-A3DD-4967-92B8-37872A6FB52F}" type="presOf" srcId="{DABB8B97-A319-4C76-B7EC-415F1BDF0287}" destId="{7E7004B8-E664-4B98-ACD9-DBBD5DCFF83A}" srcOrd="1" destOrd="0" presId="urn:microsoft.com/office/officeart/2005/8/layout/hierarchy2"/>
    <dgm:cxn modelId="{111A5161-3452-4186-94D4-C95A402432F2}" type="presOf" srcId="{ADFE7395-B3F8-4517-909A-6FF4D30EDEBB}" destId="{79C4E121-D0F3-4B11-ADDB-AAAA25D97D6F}" srcOrd="0" destOrd="0" presId="urn:microsoft.com/office/officeart/2005/8/layout/hierarchy2"/>
    <dgm:cxn modelId="{44FCA16B-B97F-41F6-9C65-7BD5B3970135}" type="presOf" srcId="{4EE25E88-51A9-4883-9BA8-BBC1CD572C35}" destId="{53ED02CE-94D4-47D6-88C8-E6E0D354E048}" srcOrd="0" destOrd="0" presId="urn:microsoft.com/office/officeart/2005/8/layout/hierarchy2"/>
    <dgm:cxn modelId="{A059506D-344D-486A-9B5B-E5B565416676}" type="presOf" srcId="{2F470F39-86BB-4F47-921D-DAC210D00A8F}" destId="{C1149E9A-509C-400B-9273-17537935D694}" srcOrd="1" destOrd="0" presId="urn:microsoft.com/office/officeart/2005/8/layout/hierarchy2"/>
    <dgm:cxn modelId="{EE768670-1635-4334-B0AA-4A0D2582B5DE}" type="presOf" srcId="{5E9FD9F7-5A55-4F6B-A84E-4B042A1B5C5D}" destId="{BC313D06-F9C3-4C06-A803-144941E1C118}" srcOrd="0" destOrd="0" presId="urn:microsoft.com/office/officeart/2005/8/layout/hierarchy2"/>
    <dgm:cxn modelId="{3AF9A171-B78D-423D-B363-801B887619B6}" srcId="{EC4FA60D-39F0-4FCE-9E16-0F3ED0DBB597}" destId="{1D6D6292-D391-483D-A0E1-F7937720E43B}" srcOrd="0" destOrd="0" parTransId="{2F470F39-86BB-4F47-921D-DAC210D00A8F}" sibTransId="{02C64E79-65BE-4D42-B8E4-112489C70028}"/>
    <dgm:cxn modelId="{4DE88C76-5B9D-451D-A99F-8896C0FB3472}" type="presOf" srcId="{34558879-3229-487B-AB23-492EE6BB03E6}" destId="{B38241BB-4594-4AF8-9D84-4413C8676F97}" srcOrd="1" destOrd="0" presId="urn:microsoft.com/office/officeart/2005/8/layout/hierarchy2"/>
    <dgm:cxn modelId="{C5E34287-A10E-4275-BBA4-C17E8C88C0D4}" type="presOf" srcId="{DABB8B97-A319-4C76-B7EC-415F1BDF0287}" destId="{2F91C10A-D1DE-44AD-BBCD-78EA8981CA46}" srcOrd="0" destOrd="0" presId="urn:microsoft.com/office/officeart/2005/8/layout/hierarchy2"/>
    <dgm:cxn modelId="{1FB586B4-1350-46E7-A586-55E299525489}" srcId="{EC4FA60D-39F0-4FCE-9E16-0F3ED0DBB597}" destId="{1E1D284D-0EF8-4FC1-B3CB-0AC3D964AD41}" srcOrd="1" destOrd="0" parTransId="{ADFE7395-B3F8-4517-909A-6FF4D30EDEBB}" sibTransId="{096F46D6-CE0B-4996-BC9C-BB09AA8F6E00}"/>
    <dgm:cxn modelId="{B1FD5CC3-5CC4-4DC1-92E0-5F05C7022C7C}" srcId="{1D6D6292-D391-483D-A0E1-F7937720E43B}" destId="{C03C4C7A-4F8B-4364-8486-3C032FF40398}" srcOrd="1" destOrd="0" parTransId="{34558879-3229-487B-AB23-492EE6BB03E6}" sibTransId="{401EA7EA-AB2B-492C-9D90-53961B02CAE4}"/>
    <dgm:cxn modelId="{3A4608C9-25A6-4E2D-84FC-EBE76C9EB148}" srcId="{5E9FD9F7-5A55-4F6B-A84E-4B042A1B5C5D}" destId="{EC4FA60D-39F0-4FCE-9E16-0F3ED0DBB597}" srcOrd="0" destOrd="0" parTransId="{8E9D4837-99AD-423E-A8D7-762CDC505E2F}" sibTransId="{AC513E67-939E-48A7-8285-A6D0908A20B5}"/>
    <dgm:cxn modelId="{DFDDA1CB-6AEC-4A7C-8FFB-DA7EE4B2AC9E}" type="presOf" srcId="{1D6D6292-D391-483D-A0E1-F7937720E43B}" destId="{C92AFF6F-7AF8-4203-A3EA-FEDC3FCA3468}" srcOrd="0" destOrd="0" presId="urn:microsoft.com/office/officeart/2005/8/layout/hierarchy2"/>
    <dgm:cxn modelId="{6C2E96D9-6D63-41E9-9BC0-5C2EF406127A}" type="presOf" srcId="{C03C4C7A-4F8B-4364-8486-3C032FF40398}" destId="{64B3FF33-D604-42C6-8AAF-CD3CE75D3AED}" srcOrd="0" destOrd="0" presId="urn:microsoft.com/office/officeart/2005/8/layout/hierarchy2"/>
    <dgm:cxn modelId="{A4C882E1-C48A-4509-B129-313E58D629E7}" srcId="{1E1D284D-0EF8-4FC1-B3CB-0AC3D964AD41}" destId="{BE705E8F-EE90-44C5-8D9A-76DBB9BFBA4F}" srcOrd="0" destOrd="0" parTransId="{F276163F-33A4-43A4-AD5C-500E2FD1EF7B}" sibTransId="{F78D92A4-5A0B-45A5-82DA-6D61035C9500}"/>
    <dgm:cxn modelId="{F17000EF-D973-46C8-BF22-9D402CBBB3EC}" type="presOf" srcId="{34558879-3229-487B-AB23-492EE6BB03E6}" destId="{7A375243-0426-4CE7-9F71-9FF918F3B51D}" srcOrd="0" destOrd="0" presId="urn:microsoft.com/office/officeart/2005/8/layout/hierarchy2"/>
    <dgm:cxn modelId="{158E709A-A911-4C6F-BEDF-1444AA0DE8FC}" type="presParOf" srcId="{BC313D06-F9C3-4C06-A803-144941E1C118}" destId="{1AD72CCD-415E-4A36-B04A-F206AA8107CF}" srcOrd="0" destOrd="0" presId="urn:microsoft.com/office/officeart/2005/8/layout/hierarchy2"/>
    <dgm:cxn modelId="{A4FD9B5C-55B2-4C04-8A0E-AB23B66D561E}" type="presParOf" srcId="{1AD72CCD-415E-4A36-B04A-F206AA8107CF}" destId="{854A7C6A-B101-42B6-AF2F-B8EF199B2624}" srcOrd="0" destOrd="0" presId="urn:microsoft.com/office/officeart/2005/8/layout/hierarchy2"/>
    <dgm:cxn modelId="{FA43896A-B038-48E9-A5D8-6F22EA2C46E4}" type="presParOf" srcId="{1AD72CCD-415E-4A36-B04A-F206AA8107CF}" destId="{3B2E0EF1-3820-4A90-A4FA-9F272A786C02}" srcOrd="1" destOrd="0" presId="urn:microsoft.com/office/officeart/2005/8/layout/hierarchy2"/>
    <dgm:cxn modelId="{B17B3179-5633-4642-87C4-9BB229A863E4}" type="presParOf" srcId="{3B2E0EF1-3820-4A90-A4FA-9F272A786C02}" destId="{BBEE7BEC-84EA-4619-9635-270FFE51A30C}" srcOrd="0" destOrd="0" presId="urn:microsoft.com/office/officeart/2005/8/layout/hierarchy2"/>
    <dgm:cxn modelId="{E2A6FFE1-66E8-4237-932B-A1AB879704B8}" type="presParOf" srcId="{BBEE7BEC-84EA-4619-9635-270FFE51A30C}" destId="{C1149E9A-509C-400B-9273-17537935D694}" srcOrd="0" destOrd="0" presId="urn:microsoft.com/office/officeart/2005/8/layout/hierarchy2"/>
    <dgm:cxn modelId="{917A8ACF-8E20-4DB8-B7FE-02A3589323C8}" type="presParOf" srcId="{3B2E0EF1-3820-4A90-A4FA-9F272A786C02}" destId="{B1D820FE-20DA-4E25-AB82-15FD062DBBC1}" srcOrd="1" destOrd="0" presId="urn:microsoft.com/office/officeart/2005/8/layout/hierarchy2"/>
    <dgm:cxn modelId="{B560BA8F-1395-4B9C-939E-18D167E0B199}" type="presParOf" srcId="{B1D820FE-20DA-4E25-AB82-15FD062DBBC1}" destId="{C92AFF6F-7AF8-4203-A3EA-FEDC3FCA3468}" srcOrd="0" destOrd="0" presId="urn:microsoft.com/office/officeart/2005/8/layout/hierarchy2"/>
    <dgm:cxn modelId="{AD7EEB0D-76A0-49EA-9A94-8EFF84912482}" type="presParOf" srcId="{B1D820FE-20DA-4E25-AB82-15FD062DBBC1}" destId="{5159BDD9-276D-478B-BCAF-47B9DAD5D774}" srcOrd="1" destOrd="0" presId="urn:microsoft.com/office/officeart/2005/8/layout/hierarchy2"/>
    <dgm:cxn modelId="{EA8C690B-3EC3-4A12-9BBE-03E07317396D}" type="presParOf" srcId="{5159BDD9-276D-478B-BCAF-47B9DAD5D774}" destId="{2F91C10A-D1DE-44AD-BBCD-78EA8981CA46}" srcOrd="0" destOrd="0" presId="urn:microsoft.com/office/officeart/2005/8/layout/hierarchy2"/>
    <dgm:cxn modelId="{D0BA89BD-308B-4DDF-AC6B-677BF2E1B8AA}" type="presParOf" srcId="{2F91C10A-D1DE-44AD-BBCD-78EA8981CA46}" destId="{7E7004B8-E664-4B98-ACD9-DBBD5DCFF83A}" srcOrd="0" destOrd="0" presId="urn:microsoft.com/office/officeart/2005/8/layout/hierarchy2"/>
    <dgm:cxn modelId="{E237BB9A-E07D-4CAC-8FAC-6D9D87D6AF9E}" type="presParOf" srcId="{5159BDD9-276D-478B-BCAF-47B9DAD5D774}" destId="{904FCFCF-6B5D-43CC-8D98-AB4324565049}" srcOrd="1" destOrd="0" presId="urn:microsoft.com/office/officeart/2005/8/layout/hierarchy2"/>
    <dgm:cxn modelId="{11B328F4-C18E-4164-B1A5-F297D059C162}" type="presParOf" srcId="{904FCFCF-6B5D-43CC-8D98-AB4324565049}" destId="{53ED02CE-94D4-47D6-88C8-E6E0D354E048}" srcOrd="0" destOrd="0" presId="urn:microsoft.com/office/officeart/2005/8/layout/hierarchy2"/>
    <dgm:cxn modelId="{A5716E5A-2617-41DC-9B4C-1E37A59C2296}" type="presParOf" srcId="{904FCFCF-6B5D-43CC-8D98-AB4324565049}" destId="{7B588668-DFE5-4844-9CB0-A1ACF4087F83}" srcOrd="1" destOrd="0" presId="urn:microsoft.com/office/officeart/2005/8/layout/hierarchy2"/>
    <dgm:cxn modelId="{BECBC622-054A-43CC-B9B2-C85C5520650B}" type="presParOf" srcId="{5159BDD9-276D-478B-BCAF-47B9DAD5D774}" destId="{7A375243-0426-4CE7-9F71-9FF918F3B51D}" srcOrd="2" destOrd="0" presId="urn:microsoft.com/office/officeart/2005/8/layout/hierarchy2"/>
    <dgm:cxn modelId="{DA0A52B8-641F-488C-93B8-04685E930ECD}" type="presParOf" srcId="{7A375243-0426-4CE7-9F71-9FF918F3B51D}" destId="{B38241BB-4594-4AF8-9D84-4413C8676F97}" srcOrd="0" destOrd="0" presId="urn:microsoft.com/office/officeart/2005/8/layout/hierarchy2"/>
    <dgm:cxn modelId="{A71C0344-81F6-4521-BE8C-3B2FDD88E21C}" type="presParOf" srcId="{5159BDD9-276D-478B-BCAF-47B9DAD5D774}" destId="{E38ED1B9-CE5E-44F8-ABA0-ADD1AF824355}" srcOrd="3" destOrd="0" presId="urn:microsoft.com/office/officeart/2005/8/layout/hierarchy2"/>
    <dgm:cxn modelId="{22787109-967B-4C19-8B8B-0304D76913C2}" type="presParOf" srcId="{E38ED1B9-CE5E-44F8-ABA0-ADD1AF824355}" destId="{64B3FF33-D604-42C6-8AAF-CD3CE75D3AED}" srcOrd="0" destOrd="0" presId="urn:microsoft.com/office/officeart/2005/8/layout/hierarchy2"/>
    <dgm:cxn modelId="{BFF3476C-8DE0-4CF0-9FEB-8816DD8C611C}" type="presParOf" srcId="{E38ED1B9-CE5E-44F8-ABA0-ADD1AF824355}" destId="{A7056EEA-42DC-4A78-AD8A-B8FB8AF3C51B}" srcOrd="1" destOrd="0" presId="urn:microsoft.com/office/officeart/2005/8/layout/hierarchy2"/>
    <dgm:cxn modelId="{E3C3BF17-B5BD-494C-9D42-6E13CB42BB31}" type="presParOf" srcId="{3B2E0EF1-3820-4A90-A4FA-9F272A786C02}" destId="{79C4E121-D0F3-4B11-ADDB-AAAA25D97D6F}" srcOrd="2" destOrd="0" presId="urn:microsoft.com/office/officeart/2005/8/layout/hierarchy2"/>
    <dgm:cxn modelId="{86789655-16E8-4555-A9DE-E9D4E9389C42}" type="presParOf" srcId="{79C4E121-D0F3-4B11-ADDB-AAAA25D97D6F}" destId="{339D172A-AB01-48A0-A7F5-542335D28FB1}" srcOrd="0" destOrd="0" presId="urn:microsoft.com/office/officeart/2005/8/layout/hierarchy2"/>
    <dgm:cxn modelId="{18E63D9D-F7AE-418C-B634-559778CF39DB}" type="presParOf" srcId="{3B2E0EF1-3820-4A90-A4FA-9F272A786C02}" destId="{7BFC530B-A0EA-44E9-94A2-8C6247BABCDE}" srcOrd="3" destOrd="0" presId="urn:microsoft.com/office/officeart/2005/8/layout/hierarchy2"/>
    <dgm:cxn modelId="{E2EFF598-94F4-4C36-A839-C70A183DC988}" type="presParOf" srcId="{7BFC530B-A0EA-44E9-94A2-8C6247BABCDE}" destId="{2988DAE6-4A11-4B90-860B-4F59EEFE2646}" srcOrd="0" destOrd="0" presId="urn:microsoft.com/office/officeart/2005/8/layout/hierarchy2"/>
    <dgm:cxn modelId="{8591BDEA-F8D5-4C58-A5C6-95D735324E57}" type="presParOf" srcId="{7BFC530B-A0EA-44E9-94A2-8C6247BABCDE}" destId="{B88EA015-36D3-479C-A861-9D4FB82D23BF}" srcOrd="1" destOrd="0" presId="urn:microsoft.com/office/officeart/2005/8/layout/hierarchy2"/>
    <dgm:cxn modelId="{D6C1D4A4-4535-4EE0-93C7-8767AACCCF6A}" type="presParOf" srcId="{B88EA015-36D3-479C-A861-9D4FB82D23BF}" destId="{49AA673A-C1A0-4903-A873-2BAFBA8B00F0}" srcOrd="0" destOrd="0" presId="urn:microsoft.com/office/officeart/2005/8/layout/hierarchy2"/>
    <dgm:cxn modelId="{503DC45E-8196-4541-A498-27F411A95B76}" type="presParOf" srcId="{49AA673A-C1A0-4903-A873-2BAFBA8B00F0}" destId="{48B6C6BF-F6BA-46F2-A675-42C6427BC1A4}" srcOrd="0" destOrd="0" presId="urn:microsoft.com/office/officeart/2005/8/layout/hierarchy2"/>
    <dgm:cxn modelId="{B597AEA1-84CE-4721-B620-822183CFE32C}" type="presParOf" srcId="{B88EA015-36D3-479C-A861-9D4FB82D23BF}" destId="{236D0682-172E-422A-8B33-773B3F6392BD}" srcOrd="1" destOrd="0" presId="urn:microsoft.com/office/officeart/2005/8/layout/hierarchy2"/>
    <dgm:cxn modelId="{9142F602-E831-462E-9FFE-E2AC6037D481}" type="presParOf" srcId="{236D0682-172E-422A-8B33-773B3F6392BD}" destId="{A63B7791-FBA0-4043-A2DF-C41377F4CA06}" srcOrd="0" destOrd="0" presId="urn:microsoft.com/office/officeart/2005/8/layout/hierarchy2"/>
    <dgm:cxn modelId="{93D3B70F-7ECE-4574-9C39-1E79D54964FD}" type="presParOf" srcId="{236D0682-172E-422A-8B33-773B3F6392BD}" destId="{79FB932E-C6C0-4FA1-982F-792CD02072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FCE248-24B8-4E70-A0C9-57B6923BD28D}" type="doc">
      <dgm:prSet loTypeId="urn:microsoft.com/office/officeart/2005/8/layout/p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1C21247C-B60C-47B0-A9E4-782B52FF76C7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Benjamin Graham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EEB3D4D-9CB0-4013-8674-EB4937B58C85}" type="parTrans" cxnId="{5E6970C0-E462-451C-891A-0C16CB3782FC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01AF427E-5584-40E7-A083-011BC86B1880}" type="sibTrans" cxnId="{5E6970C0-E462-451C-891A-0C16CB3782FC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E397424-F828-40B1-8BED-CF5FE988592D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Security Analysis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B045DC67-0647-4B3D-AC51-616490244424}" type="parTrans" cxnId="{DC491F4D-70BB-40F2-8151-3839522F3B26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6205C33-EE7B-4E06-8099-DA0CB25BE238}" type="sibTrans" cxnId="{DC491F4D-70BB-40F2-8151-3839522F3B26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FDF3B94F-73CA-469E-A1C4-944A4CABB2DC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Philip A. Fisher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A20F8C3A-432E-460A-B04B-48F79993B4C3}" type="parTrans" cxnId="{E8087BF3-29F4-4190-8A3A-38939F506C3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3486C51-D28C-4B64-8EBE-F64AA32AE893}" type="sibTrans" cxnId="{E8087BF3-29F4-4190-8A3A-38939F506C3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3FDFECF-48A7-4620-8A1E-991608376444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성장주 투자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D478CACA-CD43-47CD-9B4C-CD85F86929C2}" type="parTrans" cxnId="{4CAD0FDA-475C-4774-8602-82F529CF9CC7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BD534C6-4E70-4C70-92ED-B5C3E4034061}" type="sibTrans" cxnId="{4CAD0FDA-475C-4774-8602-82F529CF9CC7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E423004-6F3B-4614-8DB3-8A4BE22D4F4A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Warren E. Buffett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B54CAC3-4FCF-40C9-B828-FF63EB877871}" type="parTrans" cxnId="{DBD34BF3-D591-4D2D-8216-FBC21E079ECA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41CCE67-3A56-4EB3-9334-D72ABE897B19}" type="sibTrans" cxnId="{DBD34BF3-D591-4D2D-8216-FBC21E079ECA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7D8FD454-00F4-4826-8509-FB85989D933A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가치투자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3786B47-0073-4383-9085-055AD9A9C327}" type="parTrans" cxnId="{BE8E7551-8E8D-4273-A172-878854973B3E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ACF3CE1-FDBF-4B06-8445-E5749A975B3D}" type="sibTrans" cxnId="{BE8E7551-8E8D-4273-A172-878854973B3E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2FF033B1-FA08-415C-8F27-58B36E725396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Andre </a:t>
          </a:r>
          <a:r>
            <a:rPr lang="en-US" altLang="ko-KR" sz="14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Kostolany</a:t>
          </a:r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E0BA40AE-0D31-4407-B497-E6CFD93DF408}" type="parTrans" cxnId="{1B6E66AD-B158-4D90-AF32-888623129394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3330BD67-99C0-4ED3-8AD5-959D0B0FD74A}" type="sibTrans" cxnId="{1B6E66AD-B158-4D90-AF32-888623129394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172A2C08-CE89-4401-93A8-4E1242D82BD8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시세 </a:t>
          </a:r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= 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돈</a:t>
          </a:r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+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심리    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56FBF44-3EAD-45FD-B7A4-181250A28025}" type="parTrans" cxnId="{DA3F7551-AA00-4FDE-83B0-13F16EAA94D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F596EE11-EA31-458D-A9CE-5077B4D53CA2}" type="sibTrans" cxnId="{DA3F7551-AA00-4FDE-83B0-13F16EAA94D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A49DEAD-868A-4129-960B-2729EF6F349E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George Soros</a:t>
          </a:r>
          <a:b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endParaRPr lang="ko-KR" altLang="en-US" sz="1400" dirty="0">
            <a:solidFill>
              <a:schemeClr val="tx1"/>
            </a:solidFill>
          </a:endParaRPr>
        </a:p>
      </dgm:t>
    </dgm:pt>
    <dgm:pt modelId="{6ECC4E7D-E6B2-425B-9489-21DC51888013}" type="parTrans" cxnId="{76CDBA85-E41B-4978-9C59-0844A38522A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4BAAEB3-B4C4-425F-B902-D74C6997A1DB}" type="sibTrans" cxnId="{76CDBA85-E41B-4978-9C59-0844A38522A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771F8AAD-C28C-4AB8-B26C-BC114FE90444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오마하의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현인 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6F25D6DE-6519-4B6F-89F9-D04D33F0D453}" type="parTrans" cxnId="{7A92DD88-2E95-4490-A05F-7E0B97543043}">
      <dgm:prSet/>
      <dgm:spPr/>
      <dgm:t>
        <a:bodyPr/>
        <a:lstStyle/>
        <a:p>
          <a:pPr latinLnBrk="1"/>
          <a:endParaRPr lang="ko-KR" altLang="en-US" sz="1200"/>
        </a:p>
      </dgm:t>
    </dgm:pt>
    <dgm:pt modelId="{73BC2BA2-F746-4F68-8C77-824F4CE3F3BC}" type="sibTrans" cxnId="{7A92DD88-2E95-4490-A05F-7E0B97543043}">
      <dgm:prSet/>
      <dgm:spPr/>
      <dgm:t>
        <a:bodyPr/>
        <a:lstStyle/>
        <a:p>
          <a:pPr latinLnBrk="1"/>
          <a:endParaRPr lang="ko-KR" altLang="en-US" sz="1200"/>
        </a:p>
      </dgm:t>
    </dgm:pt>
    <dgm:pt modelId="{151E6754-CBB3-4880-B4EF-151379DBF7C5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돈 뜨겁게 사랑하고 차갑게 다루어라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3244F16B-FE2A-4F46-A4CC-48B1BD588D36}" type="parTrans" cxnId="{C49CF47C-3AAF-4024-BD06-1DCBB8DB4FA4}">
      <dgm:prSet/>
      <dgm:spPr/>
      <dgm:t>
        <a:bodyPr/>
        <a:lstStyle/>
        <a:p>
          <a:pPr latinLnBrk="1"/>
          <a:endParaRPr lang="ko-KR" altLang="en-US" sz="1200"/>
        </a:p>
      </dgm:t>
    </dgm:pt>
    <dgm:pt modelId="{25595699-C5CD-437F-9ADB-5B7AF564D2F0}" type="sibTrans" cxnId="{C49CF47C-3AAF-4024-BD06-1DCBB8DB4FA4}">
      <dgm:prSet/>
      <dgm:spPr/>
      <dgm:t>
        <a:bodyPr/>
        <a:lstStyle/>
        <a:p>
          <a:pPr latinLnBrk="1"/>
          <a:endParaRPr lang="ko-KR" altLang="en-US" sz="1200"/>
        </a:p>
      </dgm:t>
    </dgm:pt>
    <dgm:pt modelId="{47887F49-F62D-4F68-8902-50A0EFE5CFAC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냉철한 머리와 뜨거운 가슴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C6CA1495-B7CD-4508-8779-D5BEA293C3B6}" type="parTrans" cxnId="{893E5237-0AFF-4BCF-AA3B-FD7848DB5D21}">
      <dgm:prSet/>
      <dgm:spPr/>
      <dgm:t>
        <a:bodyPr/>
        <a:lstStyle/>
        <a:p>
          <a:pPr latinLnBrk="1"/>
          <a:endParaRPr lang="ko-KR" altLang="en-US" sz="1200"/>
        </a:p>
      </dgm:t>
    </dgm:pt>
    <dgm:pt modelId="{7AB12A49-0783-41FD-A17E-4FDE7765FE2E}" type="sibTrans" cxnId="{893E5237-0AFF-4BCF-AA3B-FD7848DB5D21}">
      <dgm:prSet/>
      <dgm:spPr/>
      <dgm:t>
        <a:bodyPr/>
        <a:lstStyle/>
        <a:p>
          <a:pPr latinLnBrk="1"/>
          <a:endParaRPr lang="ko-KR" altLang="en-US" sz="1200"/>
        </a:p>
      </dgm:t>
    </dgm:pt>
    <dgm:pt modelId="{2CA54EFC-A404-4F77-8BE9-AD9551E39A19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12-13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세 </a:t>
          </a:r>
          <a:b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주식투자  </a:t>
          </a:r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정말 좋은 회사는 적다</a:t>
          </a:r>
          <a:r>
            <a:rPr lang="en-US" altLang="ko-KR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547B5352-3EEC-4AC5-BC45-F53A7E70FFE8}" type="parTrans" cxnId="{7E7310BD-69B2-40F3-A91E-39A1214AC763}">
      <dgm:prSet/>
      <dgm:spPr/>
      <dgm:t>
        <a:bodyPr/>
        <a:lstStyle/>
        <a:p>
          <a:pPr latinLnBrk="1"/>
          <a:endParaRPr lang="ko-KR" altLang="en-US" sz="1200"/>
        </a:p>
      </dgm:t>
    </dgm:pt>
    <dgm:pt modelId="{4AC48DAC-D539-4878-8C30-41D144401B87}" type="sibTrans" cxnId="{7E7310BD-69B2-40F3-A91E-39A1214AC763}">
      <dgm:prSet/>
      <dgm:spPr/>
      <dgm:t>
        <a:bodyPr/>
        <a:lstStyle/>
        <a:p>
          <a:pPr latinLnBrk="1"/>
          <a:endParaRPr lang="ko-KR" altLang="en-US" sz="1200"/>
        </a:p>
      </dgm:t>
    </dgm:pt>
    <dgm:pt modelId="{A39DAC67-5AC1-42AD-8A22-871527BB4513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0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투자도 사업처럼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2DADFB30-7850-4EAE-8206-5A4B1D19D08E}" type="parTrans" cxnId="{198B7B99-59E2-4389-8A02-8D8A59B39A3B}">
      <dgm:prSet/>
      <dgm:spPr/>
      <dgm:t>
        <a:bodyPr/>
        <a:lstStyle/>
        <a:p>
          <a:pPr latinLnBrk="1"/>
          <a:endParaRPr lang="ko-KR" altLang="en-US" sz="1200"/>
        </a:p>
      </dgm:t>
    </dgm:pt>
    <dgm:pt modelId="{7D519E83-F7CC-4362-8D77-DE5EB607B5EB}" type="sibTrans" cxnId="{198B7B99-59E2-4389-8A02-8D8A59B39A3B}">
      <dgm:prSet/>
      <dgm:spPr/>
      <dgm:t>
        <a:bodyPr/>
        <a:lstStyle/>
        <a:p>
          <a:pPr latinLnBrk="1"/>
          <a:endParaRPr lang="ko-KR" altLang="en-US" sz="1200"/>
        </a:p>
      </dgm:t>
    </dgm:pt>
    <dgm:pt modelId="{3497FD08-1143-439E-BE6C-CBC771ECE5B4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PER, PBR </a:t>
          </a:r>
          <a:r>
            <a: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중시 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21FD3450-7A71-47E1-B75D-870B8CB2EA1A}" type="parTrans" cxnId="{D5BAA3C9-240F-4C94-8CFF-3E792C5E68CC}">
      <dgm:prSet/>
      <dgm:spPr/>
      <dgm:t>
        <a:bodyPr/>
        <a:lstStyle/>
        <a:p>
          <a:pPr latinLnBrk="1"/>
          <a:endParaRPr lang="ko-KR" altLang="en-US" sz="1200"/>
        </a:p>
      </dgm:t>
    </dgm:pt>
    <dgm:pt modelId="{4C7D6B35-F434-460C-95AC-CB1C2ED7E314}" type="sibTrans" cxnId="{D5BAA3C9-240F-4C94-8CFF-3E792C5E68CC}">
      <dgm:prSet/>
      <dgm:spPr/>
      <dgm:t>
        <a:bodyPr/>
        <a:lstStyle/>
        <a:p>
          <a:pPr latinLnBrk="1"/>
          <a:endParaRPr lang="ko-KR" altLang="en-US" sz="1200"/>
        </a:p>
      </dgm:t>
    </dgm:pt>
    <dgm:pt modelId="{67E76F8B-3F98-4545-B8A4-F6FD7E35588A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000" dirty="0">
              <a:solidFill>
                <a:schemeClr val="tx1"/>
              </a:solidFill>
            </a:rPr>
            <a:t>“</a:t>
          </a:r>
          <a:r>
            <a:rPr lang="ko-KR" altLang="en-US" sz="1000" dirty="0">
              <a:solidFill>
                <a:schemeClr val="tx1"/>
              </a:solidFill>
            </a:rPr>
            <a:t>현명한투자자</a:t>
          </a:r>
          <a:r>
            <a:rPr lang="en-US" altLang="ko-KR" sz="1000" dirty="0">
              <a:solidFill>
                <a:schemeClr val="tx1"/>
              </a:solidFill>
            </a:rPr>
            <a:t>”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48C80A8B-954E-40BD-A06F-D750FA103414}" type="parTrans" cxnId="{D367F5CD-D3EF-40BF-BA8E-C0FCB064F50A}">
      <dgm:prSet/>
      <dgm:spPr/>
      <dgm:t>
        <a:bodyPr/>
        <a:lstStyle/>
        <a:p>
          <a:pPr latinLnBrk="1"/>
          <a:endParaRPr lang="ko-KR" altLang="en-US"/>
        </a:p>
      </dgm:t>
    </dgm:pt>
    <dgm:pt modelId="{5E209C66-7A53-422F-90B5-2C274FFACD13}" type="sibTrans" cxnId="{D367F5CD-D3EF-40BF-BA8E-C0FCB064F50A}">
      <dgm:prSet/>
      <dgm:spPr/>
      <dgm:t>
        <a:bodyPr/>
        <a:lstStyle/>
        <a:p>
          <a:pPr latinLnBrk="1"/>
          <a:endParaRPr lang="ko-KR" altLang="en-US"/>
        </a:p>
      </dgm:t>
    </dgm:pt>
    <dgm:pt modelId="{04CDEE2F-3A4F-47A7-B791-CBB9CFD31CF1}">
      <dgm:prSet phldrT="[텍스트]" custT="1"/>
      <dgm:spPr>
        <a:solidFill>
          <a:srgbClr val="66FF66"/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퀀텀펀드</a:t>
          </a:r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(</a:t>
          </a:r>
          <a:r>
            <a:rPr lang="ko-KR" altLang="en-US" sz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헤지펀드</a:t>
          </a:r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)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A205C72A-D71F-476E-97F7-E7F9E8502C81}" type="sibTrans" cxnId="{3F6864C4-CA19-4C6A-A0DA-DE0E5E4174B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9D21E5EA-E4DD-47AC-920A-5C9F99643C14}" type="parTrans" cxnId="{3F6864C4-CA19-4C6A-A0DA-DE0E5E4174B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26A91E2F-FFA0-433D-97DF-4B1C801D1530}" type="pres">
      <dgm:prSet presAssocID="{4BFCE248-24B8-4E70-A0C9-57B6923BD28D}" presName="Name0" presStyleCnt="0">
        <dgm:presLayoutVars>
          <dgm:dir/>
          <dgm:resizeHandles val="exact"/>
        </dgm:presLayoutVars>
      </dgm:prSet>
      <dgm:spPr/>
    </dgm:pt>
    <dgm:pt modelId="{328A9516-458D-4055-9863-42572F390460}" type="pres">
      <dgm:prSet presAssocID="{4BFCE248-24B8-4E70-A0C9-57B6923BD28D}" presName="bkgdShp" presStyleLbl="alignAccFollowNode1" presStyleIdx="0" presStyleCnt="1"/>
      <dgm:spPr/>
    </dgm:pt>
    <dgm:pt modelId="{E55103A7-5D3F-4490-84ED-91F50DE752FE}" type="pres">
      <dgm:prSet presAssocID="{4BFCE248-24B8-4E70-A0C9-57B6923BD28D}" presName="linComp" presStyleCnt="0"/>
      <dgm:spPr/>
    </dgm:pt>
    <dgm:pt modelId="{8A805751-7EC6-4556-8256-CC4A4B1A06EA}" type="pres">
      <dgm:prSet presAssocID="{1C21247C-B60C-47B0-A9E4-782B52FF76C7}" presName="compNode" presStyleCnt="0"/>
      <dgm:spPr/>
    </dgm:pt>
    <dgm:pt modelId="{3C838BCB-DE98-4D4D-BE13-5EB5335ADBDA}" type="pres">
      <dgm:prSet presAssocID="{1C21247C-B60C-47B0-A9E4-782B52FF76C7}" presName="node" presStyleLbl="node1" presStyleIdx="0" presStyleCnt="5">
        <dgm:presLayoutVars>
          <dgm:bulletEnabled val="1"/>
        </dgm:presLayoutVars>
      </dgm:prSet>
      <dgm:spPr/>
    </dgm:pt>
    <dgm:pt modelId="{FFAF54FE-FD28-458B-860E-899FF381A5B8}" type="pres">
      <dgm:prSet presAssocID="{1C21247C-B60C-47B0-A9E4-782B52FF76C7}" presName="invisiNode" presStyleLbl="node1" presStyleIdx="0" presStyleCnt="5"/>
      <dgm:spPr/>
    </dgm:pt>
    <dgm:pt modelId="{C4F69680-C588-4F8A-A888-ACD9CA4D164F}" type="pres">
      <dgm:prSet presAssocID="{1C21247C-B60C-47B0-A9E4-782B52FF76C7}" presName="imagNode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014E7F1-D4E7-4ED2-9B1B-A469CB54AA81}" type="pres">
      <dgm:prSet presAssocID="{01AF427E-5584-40E7-A083-011BC86B1880}" presName="sibTrans" presStyleLbl="sibTrans2D1" presStyleIdx="0" presStyleCnt="0"/>
      <dgm:spPr/>
    </dgm:pt>
    <dgm:pt modelId="{284E3B37-8729-4D0C-B54E-E4A843F02729}" type="pres">
      <dgm:prSet presAssocID="{FDF3B94F-73CA-469E-A1C4-944A4CABB2DC}" presName="compNode" presStyleCnt="0"/>
      <dgm:spPr/>
    </dgm:pt>
    <dgm:pt modelId="{2474F344-7C9F-416C-BB01-CB4088C53AB2}" type="pres">
      <dgm:prSet presAssocID="{FDF3B94F-73CA-469E-A1C4-944A4CABB2DC}" presName="node" presStyleLbl="node1" presStyleIdx="1" presStyleCnt="5">
        <dgm:presLayoutVars>
          <dgm:bulletEnabled val="1"/>
        </dgm:presLayoutVars>
      </dgm:prSet>
      <dgm:spPr/>
    </dgm:pt>
    <dgm:pt modelId="{0492DC96-8C03-4487-BAEC-3C9BBAA0C8CF}" type="pres">
      <dgm:prSet presAssocID="{FDF3B94F-73CA-469E-A1C4-944A4CABB2DC}" presName="invisiNode" presStyleLbl="node1" presStyleIdx="1" presStyleCnt="5"/>
      <dgm:spPr/>
    </dgm:pt>
    <dgm:pt modelId="{94E6E631-2082-40BD-BCB4-D02724E434E2}" type="pres">
      <dgm:prSet presAssocID="{FDF3B94F-73CA-469E-A1C4-944A4CABB2DC}" presName="imagNode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1050572-5A5D-47D2-B1F2-DF7B7ED2FAFE}" type="pres">
      <dgm:prSet presAssocID="{63486C51-D28C-4B64-8EBE-F64AA32AE893}" presName="sibTrans" presStyleLbl="sibTrans2D1" presStyleIdx="0" presStyleCnt="0"/>
      <dgm:spPr/>
    </dgm:pt>
    <dgm:pt modelId="{D7344953-D209-4391-AD36-81F2439365FE}" type="pres">
      <dgm:prSet presAssocID="{AE423004-6F3B-4614-8DB3-8A4BE22D4F4A}" presName="compNode" presStyleCnt="0"/>
      <dgm:spPr/>
    </dgm:pt>
    <dgm:pt modelId="{2F32E4F3-016C-481F-9231-2202F5E6C57D}" type="pres">
      <dgm:prSet presAssocID="{AE423004-6F3B-4614-8DB3-8A4BE22D4F4A}" presName="node" presStyleLbl="node1" presStyleIdx="2" presStyleCnt="5">
        <dgm:presLayoutVars>
          <dgm:bulletEnabled val="1"/>
        </dgm:presLayoutVars>
      </dgm:prSet>
      <dgm:spPr/>
    </dgm:pt>
    <dgm:pt modelId="{4725E6C3-73EC-417D-8EAA-D5610788FC1C}" type="pres">
      <dgm:prSet presAssocID="{AE423004-6F3B-4614-8DB3-8A4BE22D4F4A}" presName="invisiNode" presStyleLbl="node1" presStyleIdx="2" presStyleCnt="5"/>
      <dgm:spPr/>
    </dgm:pt>
    <dgm:pt modelId="{614635E3-492E-4234-97D1-4B4A7B4A7BD1}" type="pres">
      <dgm:prSet presAssocID="{AE423004-6F3B-4614-8DB3-8A4BE22D4F4A}" presName="imagNode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391716C7-3D14-4291-873F-0793ABBC0431}" type="pres">
      <dgm:prSet presAssocID="{641CCE67-3A56-4EB3-9334-D72ABE897B19}" presName="sibTrans" presStyleLbl="sibTrans2D1" presStyleIdx="0" presStyleCnt="0"/>
      <dgm:spPr/>
    </dgm:pt>
    <dgm:pt modelId="{3B80CF32-AB68-46E6-AFE0-6ECA88252375}" type="pres">
      <dgm:prSet presAssocID="{2FF033B1-FA08-415C-8F27-58B36E725396}" presName="compNode" presStyleCnt="0"/>
      <dgm:spPr/>
    </dgm:pt>
    <dgm:pt modelId="{461601E0-2949-4E91-8C6C-11AD5E502202}" type="pres">
      <dgm:prSet presAssocID="{2FF033B1-FA08-415C-8F27-58B36E725396}" presName="node" presStyleLbl="node1" presStyleIdx="3" presStyleCnt="5">
        <dgm:presLayoutVars>
          <dgm:bulletEnabled val="1"/>
        </dgm:presLayoutVars>
      </dgm:prSet>
      <dgm:spPr/>
    </dgm:pt>
    <dgm:pt modelId="{FED22A4F-0F14-46BB-ADBA-2F7D8338B5FF}" type="pres">
      <dgm:prSet presAssocID="{2FF033B1-FA08-415C-8F27-58B36E725396}" presName="invisiNode" presStyleLbl="node1" presStyleIdx="3" presStyleCnt="5"/>
      <dgm:spPr/>
    </dgm:pt>
    <dgm:pt modelId="{E31836AC-ADF2-4C88-A045-757B3CEDD9A3}" type="pres">
      <dgm:prSet presAssocID="{2FF033B1-FA08-415C-8F27-58B36E725396}" presName="imagNode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350871E5-66AF-4EAD-A33D-C41F961D8345}" type="pres">
      <dgm:prSet presAssocID="{3330BD67-99C0-4ED3-8AD5-959D0B0FD74A}" presName="sibTrans" presStyleLbl="sibTrans2D1" presStyleIdx="0" presStyleCnt="0"/>
      <dgm:spPr/>
    </dgm:pt>
    <dgm:pt modelId="{2E5A98F8-0DD0-41E0-9821-21C5EE0B0C37}" type="pres">
      <dgm:prSet presAssocID="{AA49DEAD-868A-4129-960B-2729EF6F349E}" presName="compNode" presStyleCnt="0"/>
      <dgm:spPr/>
    </dgm:pt>
    <dgm:pt modelId="{15A852BA-C3E4-4E93-82F4-CD653C92FEE5}" type="pres">
      <dgm:prSet presAssocID="{AA49DEAD-868A-4129-960B-2729EF6F349E}" presName="node" presStyleLbl="node1" presStyleIdx="4" presStyleCnt="5">
        <dgm:presLayoutVars>
          <dgm:bulletEnabled val="1"/>
        </dgm:presLayoutVars>
      </dgm:prSet>
      <dgm:spPr/>
    </dgm:pt>
    <dgm:pt modelId="{EEE8D8FF-D49E-46D4-9976-AA2C272C4B98}" type="pres">
      <dgm:prSet presAssocID="{AA49DEAD-868A-4129-960B-2729EF6F349E}" presName="invisiNode" presStyleLbl="node1" presStyleIdx="4" presStyleCnt="5"/>
      <dgm:spPr/>
    </dgm:pt>
    <dgm:pt modelId="{647285ED-FFEF-4C4F-894B-B58858C72760}" type="pres">
      <dgm:prSet presAssocID="{AA49DEAD-868A-4129-960B-2729EF6F349E}" presName="imagNode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98884902-CDBA-442D-BD62-226050DD727D}" type="presOf" srcId="{771F8AAD-C28C-4AB8-B26C-BC114FE90444}" destId="{2F32E4F3-016C-481F-9231-2202F5E6C57D}" srcOrd="0" destOrd="2" presId="urn:microsoft.com/office/officeart/2005/8/layout/pList2"/>
    <dgm:cxn modelId="{DAF75A18-E4A9-4920-BCFC-C92DA9A0C869}" type="presOf" srcId="{151E6754-CBB3-4880-B4EF-151379DBF7C5}" destId="{461601E0-2949-4E91-8C6C-11AD5E502202}" srcOrd="0" destOrd="2" presId="urn:microsoft.com/office/officeart/2005/8/layout/pList2"/>
    <dgm:cxn modelId="{8DD3941D-0AA1-423C-BA18-3EB3AF1D8887}" type="presOf" srcId="{3497FD08-1143-439E-BE6C-CBC771ECE5B4}" destId="{3C838BCB-DE98-4D4D-BE13-5EB5335ADBDA}" srcOrd="0" destOrd="3" presId="urn:microsoft.com/office/officeart/2005/8/layout/pList2"/>
    <dgm:cxn modelId="{893E5237-0AFF-4BCF-AA3B-FD7848DB5D21}" srcId="{AA49DEAD-868A-4129-960B-2729EF6F349E}" destId="{47887F49-F62D-4F68-8902-50A0EFE5CFAC}" srcOrd="1" destOrd="0" parTransId="{C6CA1495-B7CD-4508-8779-D5BEA293C3B6}" sibTransId="{7AB12A49-0783-41FD-A17E-4FDE7765FE2E}"/>
    <dgm:cxn modelId="{AF443438-4591-49CF-8611-96C988ADAF73}" type="presOf" srcId="{04CDEE2F-3A4F-47A7-B791-CBB9CFD31CF1}" destId="{15A852BA-C3E4-4E93-82F4-CD653C92FEE5}" srcOrd="0" destOrd="1" presId="urn:microsoft.com/office/officeart/2005/8/layout/pList2"/>
    <dgm:cxn modelId="{081B435B-1FE1-4D26-A3D8-3F54028D52D5}" type="presOf" srcId="{63486C51-D28C-4B64-8EBE-F64AA32AE893}" destId="{91050572-5A5D-47D2-B1F2-DF7B7ED2FAFE}" srcOrd="0" destOrd="0" presId="urn:microsoft.com/office/officeart/2005/8/layout/pList2"/>
    <dgm:cxn modelId="{9771CB5C-78A2-4A12-93FC-83ED93BB83BD}" type="presOf" srcId="{641CCE67-3A56-4EB3-9334-D72ABE897B19}" destId="{391716C7-3D14-4291-873F-0793ABBC0431}" srcOrd="0" destOrd="0" presId="urn:microsoft.com/office/officeart/2005/8/layout/pList2"/>
    <dgm:cxn modelId="{DC491F4D-70BB-40F2-8151-3839522F3B26}" srcId="{1C21247C-B60C-47B0-A9E4-782B52FF76C7}" destId="{AE397424-F828-40B1-8BED-CF5FE988592D}" srcOrd="0" destOrd="0" parTransId="{B045DC67-0647-4B3D-AC51-616490244424}" sibTransId="{66205C33-EE7B-4E06-8099-DA0CB25BE238}"/>
    <dgm:cxn modelId="{791AFA6F-D28B-49CA-A0EB-CFBC746A5C7C}" type="presOf" srcId="{47887F49-F62D-4F68-8902-50A0EFE5CFAC}" destId="{15A852BA-C3E4-4E93-82F4-CD653C92FEE5}" srcOrd="0" destOrd="2" presId="urn:microsoft.com/office/officeart/2005/8/layout/pList2"/>
    <dgm:cxn modelId="{53EE5750-E477-4F87-8CD1-42FADC39D6FB}" type="presOf" srcId="{2FF033B1-FA08-415C-8F27-58B36E725396}" destId="{461601E0-2949-4E91-8C6C-11AD5E502202}" srcOrd="0" destOrd="0" presId="urn:microsoft.com/office/officeart/2005/8/layout/pList2"/>
    <dgm:cxn modelId="{DA3F7551-AA00-4FDE-83B0-13F16EAA94DB}" srcId="{2FF033B1-FA08-415C-8F27-58B36E725396}" destId="{172A2C08-CE89-4401-93A8-4E1242D82BD8}" srcOrd="0" destOrd="0" parTransId="{B56FBF44-3EAD-45FD-B7A4-181250A28025}" sibTransId="{F596EE11-EA31-458D-A9CE-5077B4D53CA2}"/>
    <dgm:cxn modelId="{BE8E7551-8E8D-4273-A172-878854973B3E}" srcId="{AE423004-6F3B-4614-8DB3-8A4BE22D4F4A}" destId="{7D8FD454-00F4-4826-8509-FB85989D933A}" srcOrd="0" destOrd="0" parTransId="{B3786B47-0073-4383-9085-055AD9A9C327}" sibTransId="{8ACF3CE1-FDBF-4B06-8445-E5749A975B3D}"/>
    <dgm:cxn modelId="{98A72273-E50C-417E-8C61-124443113CB1}" type="presOf" srcId="{67E76F8B-3F98-4545-B8A4-F6FD7E35588A}" destId="{3C838BCB-DE98-4D4D-BE13-5EB5335ADBDA}" srcOrd="0" destOrd="4" presId="urn:microsoft.com/office/officeart/2005/8/layout/pList2"/>
    <dgm:cxn modelId="{99875C58-3CA5-4AAC-AA4B-3124D23594EC}" type="presOf" srcId="{7D8FD454-00F4-4826-8509-FB85989D933A}" destId="{2F32E4F3-016C-481F-9231-2202F5E6C57D}" srcOrd="0" destOrd="1" presId="urn:microsoft.com/office/officeart/2005/8/layout/pList2"/>
    <dgm:cxn modelId="{C49CF47C-3AAF-4024-BD06-1DCBB8DB4FA4}" srcId="{2FF033B1-FA08-415C-8F27-58B36E725396}" destId="{151E6754-CBB3-4880-B4EF-151379DBF7C5}" srcOrd="1" destOrd="0" parTransId="{3244F16B-FE2A-4F46-A4CC-48B1BD588D36}" sibTransId="{25595699-C5CD-437F-9ADB-5B7AF564D2F0}"/>
    <dgm:cxn modelId="{76CDBA85-E41B-4978-9C59-0844A38522AB}" srcId="{4BFCE248-24B8-4E70-A0C9-57B6923BD28D}" destId="{AA49DEAD-868A-4129-960B-2729EF6F349E}" srcOrd="4" destOrd="0" parTransId="{6ECC4E7D-E6B2-425B-9489-21DC51888013}" sibTransId="{84BAAEB3-B4C4-425F-B902-D74C6997A1DB}"/>
    <dgm:cxn modelId="{7A92DD88-2E95-4490-A05F-7E0B97543043}" srcId="{AE423004-6F3B-4614-8DB3-8A4BE22D4F4A}" destId="{771F8AAD-C28C-4AB8-B26C-BC114FE90444}" srcOrd="1" destOrd="0" parTransId="{6F25D6DE-6519-4B6F-89F9-D04D33F0D453}" sibTransId="{73BC2BA2-F746-4F68-8C77-824F4CE3F3BC}"/>
    <dgm:cxn modelId="{7D88408C-0F05-49D3-B2C7-E55FDA4F3FBE}" type="presOf" srcId="{01AF427E-5584-40E7-A083-011BC86B1880}" destId="{5014E7F1-D4E7-4ED2-9B1B-A469CB54AA81}" srcOrd="0" destOrd="0" presId="urn:microsoft.com/office/officeart/2005/8/layout/pList2"/>
    <dgm:cxn modelId="{48C09198-80A8-4883-94ED-8B0FFB10D48B}" type="presOf" srcId="{3330BD67-99C0-4ED3-8AD5-959D0B0FD74A}" destId="{350871E5-66AF-4EAD-A33D-C41F961D8345}" srcOrd="0" destOrd="0" presId="urn:microsoft.com/office/officeart/2005/8/layout/pList2"/>
    <dgm:cxn modelId="{198B7B99-59E2-4389-8A02-8D8A59B39A3B}" srcId="{1C21247C-B60C-47B0-A9E4-782B52FF76C7}" destId="{A39DAC67-5AC1-42AD-8A22-871527BB4513}" srcOrd="1" destOrd="0" parTransId="{2DADFB30-7850-4EAE-8206-5A4B1D19D08E}" sibTransId="{7D519E83-F7CC-4362-8D77-DE5EB607B5EB}"/>
    <dgm:cxn modelId="{F0714FA1-AEFB-4D7E-929B-11F7EE0A6732}" type="presOf" srcId="{AA49DEAD-868A-4129-960B-2729EF6F349E}" destId="{15A852BA-C3E4-4E93-82F4-CD653C92FEE5}" srcOrd="0" destOrd="0" presId="urn:microsoft.com/office/officeart/2005/8/layout/pList2"/>
    <dgm:cxn modelId="{2240E6A2-C8F2-4D65-9ACF-8FB64BD9B1A8}" type="presOf" srcId="{AE423004-6F3B-4614-8DB3-8A4BE22D4F4A}" destId="{2F32E4F3-016C-481F-9231-2202F5E6C57D}" srcOrd="0" destOrd="0" presId="urn:microsoft.com/office/officeart/2005/8/layout/pList2"/>
    <dgm:cxn modelId="{B1CB9BA3-73D9-4BD7-AC98-929A17E9DA93}" type="presOf" srcId="{2CA54EFC-A404-4F77-8BE9-AD9551E39A19}" destId="{2474F344-7C9F-416C-BB01-CB4088C53AB2}" srcOrd="0" destOrd="2" presId="urn:microsoft.com/office/officeart/2005/8/layout/pList2"/>
    <dgm:cxn modelId="{2E2F99A6-3274-4780-8827-B2C8476CFF01}" type="presOf" srcId="{172A2C08-CE89-4401-93A8-4E1242D82BD8}" destId="{461601E0-2949-4E91-8C6C-11AD5E502202}" srcOrd="0" destOrd="1" presId="urn:microsoft.com/office/officeart/2005/8/layout/pList2"/>
    <dgm:cxn modelId="{1B6E66AD-B158-4D90-AF32-888623129394}" srcId="{4BFCE248-24B8-4E70-A0C9-57B6923BD28D}" destId="{2FF033B1-FA08-415C-8F27-58B36E725396}" srcOrd="3" destOrd="0" parTransId="{E0BA40AE-0D31-4407-B497-E6CFD93DF408}" sibTransId="{3330BD67-99C0-4ED3-8AD5-959D0B0FD74A}"/>
    <dgm:cxn modelId="{E98FF2B2-EB60-49DB-8112-A77CE2F802CD}" type="presOf" srcId="{FDF3B94F-73CA-469E-A1C4-944A4CABB2DC}" destId="{2474F344-7C9F-416C-BB01-CB4088C53AB2}" srcOrd="0" destOrd="0" presId="urn:microsoft.com/office/officeart/2005/8/layout/pList2"/>
    <dgm:cxn modelId="{7E7310BD-69B2-40F3-A91E-39A1214AC763}" srcId="{FDF3B94F-73CA-469E-A1C4-944A4CABB2DC}" destId="{2CA54EFC-A404-4F77-8BE9-AD9551E39A19}" srcOrd="1" destOrd="0" parTransId="{547B5352-3EEC-4AC5-BC45-F53A7E70FFE8}" sibTransId="{4AC48DAC-D539-4878-8C30-41D144401B87}"/>
    <dgm:cxn modelId="{5E6970C0-E462-451C-891A-0C16CB3782FC}" srcId="{4BFCE248-24B8-4E70-A0C9-57B6923BD28D}" destId="{1C21247C-B60C-47B0-A9E4-782B52FF76C7}" srcOrd="0" destOrd="0" parTransId="{6EEB3D4D-9CB0-4013-8674-EB4937B58C85}" sibTransId="{01AF427E-5584-40E7-A083-011BC86B1880}"/>
    <dgm:cxn modelId="{1D98F4C2-A007-4286-B0B5-68EF759125E3}" type="presOf" srcId="{4BFCE248-24B8-4E70-A0C9-57B6923BD28D}" destId="{26A91E2F-FFA0-433D-97DF-4B1C801D1530}" srcOrd="0" destOrd="0" presId="urn:microsoft.com/office/officeart/2005/8/layout/pList2"/>
    <dgm:cxn modelId="{3F6864C4-CA19-4C6A-A0DA-DE0E5E4174B5}" srcId="{AA49DEAD-868A-4129-960B-2729EF6F349E}" destId="{04CDEE2F-3A4F-47A7-B791-CBB9CFD31CF1}" srcOrd="0" destOrd="0" parTransId="{9D21E5EA-E4DD-47AC-920A-5C9F99643C14}" sibTransId="{A205C72A-D71F-476E-97F7-E7F9E8502C81}"/>
    <dgm:cxn modelId="{D5BAA3C9-240F-4C94-8CFF-3E792C5E68CC}" srcId="{1C21247C-B60C-47B0-A9E4-782B52FF76C7}" destId="{3497FD08-1143-439E-BE6C-CBC771ECE5B4}" srcOrd="2" destOrd="0" parTransId="{21FD3450-7A71-47E1-B75D-870B8CB2EA1A}" sibTransId="{4C7D6B35-F434-460C-95AC-CB1C2ED7E314}"/>
    <dgm:cxn modelId="{D367F5CD-D3EF-40BF-BA8E-C0FCB064F50A}" srcId="{1C21247C-B60C-47B0-A9E4-782B52FF76C7}" destId="{67E76F8B-3F98-4545-B8A4-F6FD7E35588A}" srcOrd="3" destOrd="0" parTransId="{48C80A8B-954E-40BD-A06F-D750FA103414}" sibTransId="{5E209C66-7A53-422F-90B5-2C274FFACD13}"/>
    <dgm:cxn modelId="{FCEB7DD7-29C1-4942-98C4-51D57246BE40}" type="presOf" srcId="{1C21247C-B60C-47B0-A9E4-782B52FF76C7}" destId="{3C838BCB-DE98-4D4D-BE13-5EB5335ADBDA}" srcOrd="0" destOrd="0" presId="urn:microsoft.com/office/officeart/2005/8/layout/pList2"/>
    <dgm:cxn modelId="{4CAD0FDA-475C-4774-8602-82F529CF9CC7}" srcId="{FDF3B94F-73CA-469E-A1C4-944A4CABB2DC}" destId="{83FDFECF-48A7-4620-8A1E-991608376444}" srcOrd="0" destOrd="0" parTransId="{D478CACA-CD43-47CD-9B4C-CD85F86929C2}" sibTransId="{6BD534C6-4E70-4C70-92ED-B5C3E4034061}"/>
    <dgm:cxn modelId="{D5487CE2-5C93-445D-B8A4-86818E3F4027}" type="presOf" srcId="{A39DAC67-5AC1-42AD-8A22-871527BB4513}" destId="{3C838BCB-DE98-4D4D-BE13-5EB5335ADBDA}" srcOrd="0" destOrd="2" presId="urn:microsoft.com/office/officeart/2005/8/layout/pList2"/>
    <dgm:cxn modelId="{C3D631E8-A4CA-4516-B1C1-DB31AA1561C3}" type="presOf" srcId="{83FDFECF-48A7-4620-8A1E-991608376444}" destId="{2474F344-7C9F-416C-BB01-CB4088C53AB2}" srcOrd="0" destOrd="1" presId="urn:microsoft.com/office/officeart/2005/8/layout/pList2"/>
    <dgm:cxn modelId="{DBD34BF3-D591-4D2D-8216-FBC21E079ECA}" srcId="{4BFCE248-24B8-4E70-A0C9-57B6923BD28D}" destId="{AE423004-6F3B-4614-8DB3-8A4BE22D4F4A}" srcOrd="2" destOrd="0" parTransId="{6B54CAC3-4FCF-40C9-B828-FF63EB877871}" sibTransId="{641CCE67-3A56-4EB3-9334-D72ABE897B19}"/>
    <dgm:cxn modelId="{E8087BF3-29F4-4190-8A3A-38939F506C35}" srcId="{4BFCE248-24B8-4E70-A0C9-57B6923BD28D}" destId="{FDF3B94F-73CA-469E-A1C4-944A4CABB2DC}" srcOrd="1" destOrd="0" parTransId="{A20F8C3A-432E-460A-B04B-48F79993B4C3}" sibTransId="{63486C51-D28C-4B64-8EBE-F64AA32AE893}"/>
    <dgm:cxn modelId="{B12976FD-86FD-415A-8962-E5EA34E070E5}" type="presOf" srcId="{AE397424-F828-40B1-8BED-CF5FE988592D}" destId="{3C838BCB-DE98-4D4D-BE13-5EB5335ADBDA}" srcOrd="0" destOrd="1" presId="urn:microsoft.com/office/officeart/2005/8/layout/pList2"/>
    <dgm:cxn modelId="{265F48E2-19E1-4A71-8A72-D00993BCF2DE}" type="presParOf" srcId="{26A91E2F-FFA0-433D-97DF-4B1C801D1530}" destId="{328A9516-458D-4055-9863-42572F390460}" srcOrd="0" destOrd="0" presId="urn:microsoft.com/office/officeart/2005/8/layout/pList2"/>
    <dgm:cxn modelId="{9F3F85C6-D569-4347-B868-6AECFB390E11}" type="presParOf" srcId="{26A91E2F-FFA0-433D-97DF-4B1C801D1530}" destId="{E55103A7-5D3F-4490-84ED-91F50DE752FE}" srcOrd="1" destOrd="0" presId="urn:microsoft.com/office/officeart/2005/8/layout/pList2"/>
    <dgm:cxn modelId="{ECC324B8-FBCE-423D-BA4D-685A2B1A7A2A}" type="presParOf" srcId="{E55103A7-5D3F-4490-84ED-91F50DE752FE}" destId="{8A805751-7EC6-4556-8256-CC4A4B1A06EA}" srcOrd="0" destOrd="0" presId="urn:microsoft.com/office/officeart/2005/8/layout/pList2"/>
    <dgm:cxn modelId="{0F1C6966-1D24-485E-878C-98FD83DE48B5}" type="presParOf" srcId="{8A805751-7EC6-4556-8256-CC4A4B1A06EA}" destId="{3C838BCB-DE98-4D4D-BE13-5EB5335ADBDA}" srcOrd="0" destOrd="0" presId="urn:microsoft.com/office/officeart/2005/8/layout/pList2"/>
    <dgm:cxn modelId="{675C3FB8-71FD-4186-B6A5-9912BC2C50C8}" type="presParOf" srcId="{8A805751-7EC6-4556-8256-CC4A4B1A06EA}" destId="{FFAF54FE-FD28-458B-860E-899FF381A5B8}" srcOrd="1" destOrd="0" presId="urn:microsoft.com/office/officeart/2005/8/layout/pList2"/>
    <dgm:cxn modelId="{E03C795A-79B1-4785-85FC-B7656560DC3F}" type="presParOf" srcId="{8A805751-7EC6-4556-8256-CC4A4B1A06EA}" destId="{C4F69680-C588-4F8A-A888-ACD9CA4D164F}" srcOrd="2" destOrd="0" presId="urn:microsoft.com/office/officeart/2005/8/layout/pList2"/>
    <dgm:cxn modelId="{D8BE307F-85FF-4EC9-9CD1-A71A075E0002}" type="presParOf" srcId="{E55103A7-5D3F-4490-84ED-91F50DE752FE}" destId="{5014E7F1-D4E7-4ED2-9B1B-A469CB54AA81}" srcOrd="1" destOrd="0" presId="urn:microsoft.com/office/officeart/2005/8/layout/pList2"/>
    <dgm:cxn modelId="{D42DB0C7-5E75-4627-9342-43E5199BAAB8}" type="presParOf" srcId="{E55103A7-5D3F-4490-84ED-91F50DE752FE}" destId="{284E3B37-8729-4D0C-B54E-E4A843F02729}" srcOrd="2" destOrd="0" presId="urn:microsoft.com/office/officeart/2005/8/layout/pList2"/>
    <dgm:cxn modelId="{B70FCE25-FA2E-4332-8428-8A803A660C98}" type="presParOf" srcId="{284E3B37-8729-4D0C-B54E-E4A843F02729}" destId="{2474F344-7C9F-416C-BB01-CB4088C53AB2}" srcOrd="0" destOrd="0" presId="urn:microsoft.com/office/officeart/2005/8/layout/pList2"/>
    <dgm:cxn modelId="{2B51F976-54F4-4675-961B-E03A861F7536}" type="presParOf" srcId="{284E3B37-8729-4D0C-B54E-E4A843F02729}" destId="{0492DC96-8C03-4487-BAEC-3C9BBAA0C8CF}" srcOrd="1" destOrd="0" presId="urn:microsoft.com/office/officeart/2005/8/layout/pList2"/>
    <dgm:cxn modelId="{D2869165-8A8A-4C54-ACF8-CC00FCCD403B}" type="presParOf" srcId="{284E3B37-8729-4D0C-B54E-E4A843F02729}" destId="{94E6E631-2082-40BD-BCB4-D02724E434E2}" srcOrd="2" destOrd="0" presId="urn:microsoft.com/office/officeart/2005/8/layout/pList2"/>
    <dgm:cxn modelId="{1B39B9ED-D3C9-4EC8-B53A-AC2444F9270D}" type="presParOf" srcId="{E55103A7-5D3F-4490-84ED-91F50DE752FE}" destId="{91050572-5A5D-47D2-B1F2-DF7B7ED2FAFE}" srcOrd="3" destOrd="0" presId="urn:microsoft.com/office/officeart/2005/8/layout/pList2"/>
    <dgm:cxn modelId="{3F5AF537-6736-4F37-AE25-A6C623BECB94}" type="presParOf" srcId="{E55103A7-5D3F-4490-84ED-91F50DE752FE}" destId="{D7344953-D209-4391-AD36-81F2439365FE}" srcOrd="4" destOrd="0" presId="urn:microsoft.com/office/officeart/2005/8/layout/pList2"/>
    <dgm:cxn modelId="{DDEC28A2-4142-4E55-ADF5-B7BF08513C73}" type="presParOf" srcId="{D7344953-D209-4391-AD36-81F2439365FE}" destId="{2F32E4F3-016C-481F-9231-2202F5E6C57D}" srcOrd="0" destOrd="0" presId="urn:microsoft.com/office/officeart/2005/8/layout/pList2"/>
    <dgm:cxn modelId="{FB7CC6AA-B113-485F-8F55-6364D851B3A7}" type="presParOf" srcId="{D7344953-D209-4391-AD36-81F2439365FE}" destId="{4725E6C3-73EC-417D-8EAA-D5610788FC1C}" srcOrd="1" destOrd="0" presId="urn:microsoft.com/office/officeart/2005/8/layout/pList2"/>
    <dgm:cxn modelId="{B8D68B89-71DD-4DD9-A89C-330188A38982}" type="presParOf" srcId="{D7344953-D209-4391-AD36-81F2439365FE}" destId="{614635E3-492E-4234-97D1-4B4A7B4A7BD1}" srcOrd="2" destOrd="0" presId="urn:microsoft.com/office/officeart/2005/8/layout/pList2"/>
    <dgm:cxn modelId="{1D6F97EE-AECB-4CBE-9385-72B27770ED88}" type="presParOf" srcId="{E55103A7-5D3F-4490-84ED-91F50DE752FE}" destId="{391716C7-3D14-4291-873F-0793ABBC0431}" srcOrd="5" destOrd="0" presId="urn:microsoft.com/office/officeart/2005/8/layout/pList2"/>
    <dgm:cxn modelId="{6725324B-5461-4856-91D4-8ADC72BA7ADC}" type="presParOf" srcId="{E55103A7-5D3F-4490-84ED-91F50DE752FE}" destId="{3B80CF32-AB68-46E6-AFE0-6ECA88252375}" srcOrd="6" destOrd="0" presId="urn:microsoft.com/office/officeart/2005/8/layout/pList2"/>
    <dgm:cxn modelId="{B80E1E83-6FEC-4C44-ACCF-C85C55D8F1B3}" type="presParOf" srcId="{3B80CF32-AB68-46E6-AFE0-6ECA88252375}" destId="{461601E0-2949-4E91-8C6C-11AD5E502202}" srcOrd="0" destOrd="0" presId="urn:microsoft.com/office/officeart/2005/8/layout/pList2"/>
    <dgm:cxn modelId="{503DD743-2952-419C-BD25-C92996587F15}" type="presParOf" srcId="{3B80CF32-AB68-46E6-AFE0-6ECA88252375}" destId="{FED22A4F-0F14-46BB-ADBA-2F7D8338B5FF}" srcOrd="1" destOrd="0" presId="urn:microsoft.com/office/officeart/2005/8/layout/pList2"/>
    <dgm:cxn modelId="{CB3785AB-0506-4BAB-860E-21A149B19EB6}" type="presParOf" srcId="{3B80CF32-AB68-46E6-AFE0-6ECA88252375}" destId="{E31836AC-ADF2-4C88-A045-757B3CEDD9A3}" srcOrd="2" destOrd="0" presId="urn:microsoft.com/office/officeart/2005/8/layout/pList2"/>
    <dgm:cxn modelId="{6959B256-6041-47CC-8E75-5C0E13603369}" type="presParOf" srcId="{E55103A7-5D3F-4490-84ED-91F50DE752FE}" destId="{350871E5-66AF-4EAD-A33D-C41F961D8345}" srcOrd="7" destOrd="0" presId="urn:microsoft.com/office/officeart/2005/8/layout/pList2"/>
    <dgm:cxn modelId="{51D5F654-306D-4836-9AC1-1CC8D969F8E4}" type="presParOf" srcId="{E55103A7-5D3F-4490-84ED-91F50DE752FE}" destId="{2E5A98F8-0DD0-41E0-9821-21C5EE0B0C37}" srcOrd="8" destOrd="0" presId="urn:microsoft.com/office/officeart/2005/8/layout/pList2"/>
    <dgm:cxn modelId="{BEA592CA-AFBD-4F4E-8779-C5A285E01C5A}" type="presParOf" srcId="{2E5A98F8-0DD0-41E0-9821-21C5EE0B0C37}" destId="{15A852BA-C3E4-4E93-82F4-CD653C92FEE5}" srcOrd="0" destOrd="0" presId="urn:microsoft.com/office/officeart/2005/8/layout/pList2"/>
    <dgm:cxn modelId="{40FC8CF0-5C45-419D-907B-9AD41E1028EB}" type="presParOf" srcId="{2E5A98F8-0DD0-41E0-9821-21C5EE0B0C37}" destId="{EEE8D8FF-D49E-46D4-9976-AA2C272C4B98}" srcOrd="1" destOrd="0" presId="urn:microsoft.com/office/officeart/2005/8/layout/pList2"/>
    <dgm:cxn modelId="{068FD6D1-72E4-4766-A715-DA4DC771B8A3}" type="presParOf" srcId="{2E5A98F8-0DD0-41E0-9821-21C5EE0B0C37}" destId="{647285ED-FFEF-4C4F-894B-B58858C72760}" srcOrd="2" destOrd="0" presId="urn:microsoft.com/office/officeart/2005/8/layout/pList2"/>
  </dgm:cxnLst>
  <dgm:bg>
    <a:solidFill>
      <a:srgbClr val="CCFF66"/>
    </a:solidFill>
  </dgm:bg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FCE248-24B8-4E70-A0C9-57B6923BD28D}" type="doc">
      <dgm:prSet loTypeId="urn:microsoft.com/office/officeart/2005/8/layout/p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1C21247C-B60C-47B0-A9E4-782B52FF76C7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Jim Rogers</a:t>
          </a:r>
          <a:b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EEB3D4D-9CB0-4013-8674-EB4937B58C85}" type="parTrans" cxnId="{5E6970C0-E462-451C-891A-0C16CB3782FC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01AF427E-5584-40E7-A083-011BC86B1880}" type="sibTrans" cxnId="{5E6970C0-E462-451C-891A-0C16CB3782FC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E397424-F828-40B1-8BED-CF5FE988592D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미래를 알고 싶다면 </a:t>
          </a:r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인구 변화 추이에  주목하라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045DC67-0647-4B3D-AC51-616490244424}" type="parTrans" cxnId="{DC491F4D-70BB-40F2-8151-3839522F3B26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6205C33-EE7B-4E06-8099-DA0CB25BE238}" type="sibTrans" cxnId="{DC491F4D-70BB-40F2-8151-3839522F3B26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FDF3B94F-73CA-469E-A1C4-944A4CABB2DC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</a:t>
          </a:r>
          <a:b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Templeton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A20F8C3A-432E-460A-B04B-48F79993B4C3}" type="parTrans" cxnId="{E8087BF3-29F4-4190-8A3A-38939F506C3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3486C51-D28C-4B64-8EBE-F64AA32AE893}" type="sibTrans" cxnId="{E8087BF3-29F4-4190-8A3A-38939F506C3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3FDFECF-48A7-4620-8A1E-991608376444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매매시점 포착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D478CACA-CD43-47CD-9B4C-CD85F86929C2}" type="parTrans" cxnId="{4CAD0FDA-475C-4774-8602-82F529CF9CC7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BD534C6-4E70-4C70-92ED-B5C3E4034061}" type="sibTrans" cxnId="{4CAD0FDA-475C-4774-8602-82F529CF9CC7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E423004-6F3B-4614-8DB3-8A4BE22D4F4A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C . </a:t>
          </a:r>
          <a:b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Bogle</a:t>
          </a:r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B54CAC3-4FCF-40C9-B828-FF63EB877871}" type="parTrans" cxnId="{DBD34BF3-D591-4D2D-8216-FBC21E079ECA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641CCE67-3A56-4EB3-9334-D72ABE897B19}" type="sibTrans" cxnId="{DBD34BF3-D591-4D2D-8216-FBC21E079ECA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7D8FD454-00F4-4826-8509-FB85989D933A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인덱스펀드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3786B47-0073-4383-9085-055AD9A9C327}" type="parTrans" cxnId="{BE8E7551-8E8D-4273-A172-878854973B3E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ACF3CE1-FDBF-4B06-8445-E5749A975B3D}" type="sibTrans" cxnId="{BE8E7551-8E8D-4273-A172-878854973B3E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2FF033B1-FA08-415C-8F27-58B36E725396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Neff</a:t>
          </a:r>
          <a:b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endParaRPr lang="ko-KR" altLang="en-US" sz="1400" dirty="0">
            <a:solidFill>
              <a:schemeClr val="tx1"/>
            </a:solidFill>
          </a:endParaRPr>
        </a:p>
      </dgm:t>
    </dgm:pt>
    <dgm:pt modelId="{E0BA40AE-0D31-4407-B497-E6CFD93DF408}" type="parTrans" cxnId="{1B6E66AD-B158-4D90-AF32-888623129394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3330BD67-99C0-4ED3-8AD5-959D0B0FD74A}" type="sibTrans" cxnId="{1B6E66AD-B158-4D90-AF32-888623129394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172A2C08-CE89-4401-93A8-4E1242D82BD8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저</a:t>
          </a:r>
          <a:r>
            <a:rPr lang="en-US" altLang="ko-KR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PER 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B56FBF44-3EAD-45FD-B7A4-181250A28025}" type="parTrans" cxnId="{DA3F7551-AA00-4FDE-83B0-13F16EAA94D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F596EE11-EA31-458D-A9CE-5077B4D53CA2}" type="sibTrans" cxnId="{DA3F7551-AA00-4FDE-83B0-13F16EAA94D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A49DEAD-868A-4129-960B-2729EF6F349E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ctr" latinLnBrk="1"/>
          <a:r>
            <a: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Peter Lynch </a:t>
          </a:r>
          <a:endParaRPr lang="ko-KR" altLang="en-US" sz="1400" dirty="0">
            <a:solidFill>
              <a:schemeClr val="tx1"/>
            </a:solidFill>
          </a:endParaRPr>
        </a:p>
      </dgm:t>
    </dgm:pt>
    <dgm:pt modelId="{6ECC4E7D-E6B2-425B-9489-21DC51888013}" type="parTrans" cxnId="{76CDBA85-E41B-4978-9C59-0844A38522A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84BAAEB3-B4C4-425F-B902-D74C6997A1DB}" type="sibTrans" cxnId="{76CDBA85-E41B-4978-9C59-0844A38522AB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04CDEE2F-3A4F-47A7-B791-CBB9CFD31CF1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0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월가의</a:t>
          </a:r>
          <a:r>
            <a: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영웅 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9D21E5EA-E4DD-47AC-920A-5C9F99643C14}" type="parTrans" cxnId="{3F6864C4-CA19-4C6A-A0DA-DE0E5E4174B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A205C72A-D71F-476E-97F7-E7F9E8502C81}" type="sibTrans" cxnId="{3F6864C4-CA19-4C6A-A0DA-DE0E5E4174B5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C5738A10-8F43-43C4-86FD-FF13F7163B34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주식 시장에 비관론이 극도에 </a:t>
          </a:r>
          <a:r>
            <a:rPr lang="ko-KR" altLang="en-US" sz="1200" u="sng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달할때가</a:t>
          </a:r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매수의 적기이다</a:t>
          </a:r>
          <a:r>
            <a:rPr lang="en-US" altLang="ko-KR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25E1D957-70C4-4B5D-96CA-082364086DD0}" type="parTrans" cxnId="{478093AB-BDFD-4218-A599-7C3D86534833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4F97BEA8-8C61-4FFC-873B-3AA5876FE8D1}" type="sibTrans" cxnId="{478093AB-BDFD-4218-A599-7C3D86534833}">
      <dgm:prSet/>
      <dgm:spPr/>
      <dgm:t>
        <a:bodyPr/>
        <a:lstStyle/>
        <a:p>
          <a:pPr latinLnBrk="1"/>
          <a:endParaRPr lang="ko-KR" altLang="en-US" sz="1200">
            <a:solidFill>
              <a:schemeClr val="tx1"/>
            </a:solidFill>
          </a:endParaRPr>
        </a:p>
      </dgm:t>
    </dgm:pt>
    <dgm:pt modelId="{BAC5F75B-AC34-4F83-B200-D67CB637C2CC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가치주</a:t>
          </a:r>
          <a:r>
            <a: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17D67D21-A77D-44A8-83C3-9ACC73E3EAF7}" type="parTrans" cxnId="{BAF21673-F4DE-408B-BE0A-464DE16006AC}">
      <dgm:prSet/>
      <dgm:spPr/>
      <dgm:t>
        <a:bodyPr/>
        <a:lstStyle/>
        <a:p>
          <a:pPr latinLnBrk="1"/>
          <a:endParaRPr lang="ko-KR" altLang="en-US"/>
        </a:p>
      </dgm:t>
    </dgm:pt>
    <dgm:pt modelId="{B5C0C2F3-41DD-41E5-9793-924A9D91BDAA}" type="sibTrans" cxnId="{BAF21673-F4DE-408B-BE0A-464DE16006AC}">
      <dgm:prSet/>
      <dgm:spPr/>
      <dgm:t>
        <a:bodyPr/>
        <a:lstStyle/>
        <a:p>
          <a:pPr latinLnBrk="1"/>
          <a:endParaRPr lang="ko-KR" altLang="en-US"/>
        </a:p>
      </dgm:t>
    </dgm:pt>
    <dgm:pt modelId="{4D9F7D82-5F43-43ED-8182-58E5815C2117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en-US" altLang="ko-KR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20%</a:t>
          </a:r>
          <a:r>
            <a:rPr lang="ko-KR" altLang="en-US" sz="12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손실 감수할 수 없다면 주식에 투자하지 말라</a:t>
          </a:r>
          <a:endParaRPr lang="ko-KR" altLang="en-US" sz="1200" dirty="0">
            <a:solidFill>
              <a:schemeClr val="tx1"/>
            </a:solidFill>
          </a:endParaRPr>
        </a:p>
      </dgm:t>
    </dgm:pt>
    <dgm:pt modelId="{CDAC6D1A-4EE8-45C1-AC73-00ABB60922DC}" type="parTrans" cxnId="{C78D367B-2597-4D8A-8A62-8F299EA1E648}">
      <dgm:prSet/>
      <dgm:spPr/>
      <dgm:t>
        <a:bodyPr/>
        <a:lstStyle/>
        <a:p>
          <a:pPr latinLnBrk="1"/>
          <a:endParaRPr lang="ko-KR" altLang="en-US"/>
        </a:p>
      </dgm:t>
    </dgm:pt>
    <dgm:pt modelId="{EB4A4E00-B1FA-4FFB-81BB-2DF238AF69F0}" type="sibTrans" cxnId="{C78D367B-2597-4D8A-8A62-8F299EA1E648}">
      <dgm:prSet/>
      <dgm:spPr/>
      <dgm:t>
        <a:bodyPr/>
        <a:lstStyle/>
        <a:p>
          <a:pPr latinLnBrk="1"/>
          <a:endParaRPr lang="ko-KR" altLang="en-US"/>
        </a:p>
      </dgm:t>
    </dgm:pt>
    <dgm:pt modelId="{BD01586D-729C-44B3-8C49-FCEF995A3404}">
      <dgm:prSet phldrT="[텍스트]" custT="1"/>
      <dgm:spPr>
        <a:solidFill>
          <a:srgbClr val="00FFFF">
            <a:alpha val="36000"/>
          </a:srgbClr>
        </a:solidFill>
        <a:ln w="9525">
          <a:solidFill>
            <a:schemeClr val="tx1"/>
          </a:solidFill>
        </a:ln>
      </dgm:spPr>
      <dgm:t>
        <a:bodyPr/>
        <a:lstStyle/>
        <a:p>
          <a:pPr algn="l" latinLnBrk="1"/>
          <a:r>
            <a:rPr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투자자들이 부동산에서 돈을 벌고 주식에선 돈을 잃는 이유는 </a:t>
          </a:r>
          <a:r>
            <a:rPr lang="ko-KR" altLang="en-US" sz="10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집을 </a:t>
          </a:r>
          <a:r>
            <a:rPr lang="ko-KR" altLang="en-US" sz="1000" u="sng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선택할때는</a:t>
          </a:r>
          <a:r>
            <a:rPr lang="ko-KR" altLang="en-US" sz="1000" u="sng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오랜 시간을 고민하여 투자하지만 주식선정은 수 분 안에 해버린다</a:t>
          </a:r>
          <a:r>
            <a: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FEE3C328-6760-49A6-B2C4-EF1B14071779}" type="parTrans" cxnId="{A75501B6-902A-48BD-87DF-EC56C08D54D1}">
      <dgm:prSet/>
      <dgm:spPr/>
      <dgm:t>
        <a:bodyPr/>
        <a:lstStyle/>
        <a:p>
          <a:pPr latinLnBrk="1"/>
          <a:endParaRPr lang="ko-KR" altLang="en-US"/>
        </a:p>
      </dgm:t>
    </dgm:pt>
    <dgm:pt modelId="{0126E049-9ED4-4882-90D0-28B7CDFD11EB}" type="sibTrans" cxnId="{A75501B6-902A-48BD-87DF-EC56C08D54D1}">
      <dgm:prSet/>
      <dgm:spPr/>
      <dgm:t>
        <a:bodyPr/>
        <a:lstStyle/>
        <a:p>
          <a:pPr latinLnBrk="1"/>
          <a:endParaRPr lang="ko-KR" altLang="en-US"/>
        </a:p>
      </dgm:t>
    </dgm:pt>
    <dgm:pt modelId="{394B308F-6ED6-459F-BC3D-93AA8AA40087}" type="pres">
      <dgm:prSet presAssocID="{4BFCE248-24B8-4E70-A0C9-57B6923BD28D}" presName="Name0" presStyleCnt="0">
        <dgm:presLayoutVars>
          <dgm:dir/>
          <dgm:resizeHandles val="exact"/>
        </dgm:presLayoutVars>
      </dgm:prSet>
      <dgm:spPr/>
    </dgm:pt>
    <dgm:pt modelId="{8F1559E1-DB95-486A-A9E6-9A15DD3A82D4}" type="pres">
      <dgm:prSet presAssocID="{4BFCE248-24B8-4E70-A0C9-57B6923BD28D}" presName="bkgdShp" presStyleLbl="alignAccFollowNode1" presStyleIdx="0" presStyleCnt="1"/>
      <dgm:spPr/>
    </dgm:pt>
    <dgm:pt modelId="{F58C7EC3-AF74-42A3-9D1C-C23D93912391}" type="pres">
      <dgm:prSet presAssocID="{4BFCE248-24B8-4E70-A0C9-57B6923BD28D}" presName="linComp" presStyleCnt="0"/>
      <dgm:spPr/>
    </dgm:pt>
    <dgm:pt modelId="{1D2F555A-2038-4465-BB06-C4EC96A85232}" type="pres">
      <dgm:prSet presAssocID="{1C21247C-B60C-47B0-A9E4-782B52FF76C7}" presName="compNode" presStyleCnt="0"/>
      <dgm:spPr/>
    </dgm:pt>
    <dgm:pt modelId="{624C9425-8532-4530-8BC2-191037656A20}" type="pres">
      <dgm:prSet presAssocID="{1C21247C-B60C-47B0-A9E4-782B52FF76C7}" presName="node" presStyleLbl="node1" presStyleIdx="0" presStyleCnt="5">
        <dgm:presLayoutVars>
          <dgm:bulletEnabled val="1"/>
        </dgm:presLayoutVars>
      </dgm:prSet>
      <dgm:spPr/>
    </dgm:pt>
    <dgm:pt modelId="{3AC6CD6A-8250-47B1-A152-7A52D84B4B44}" type="pres">
      <dgm:prSet presAssocID="{1C21247C-B60C-47B0-A9E4-782B52FF76C7}" presName="invisiNode" presStyleLbl="node1" presStyleIdx="0" presStyleCnt="5"/>
      <dgm:spPr/>
    </dgm:pt>
    <dgm:pt modelId="{FE1D84C0-36D2-42C6-8A3E-6DF089981427}" type="pres">
      <dgm:prSet presAssocID="{1C21247C-B60C-47B0-A9E4-782B52FF76C7}" presName="imagNode" presStyleLbl="fgImgPlace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4412F10-3042-470D-A12F-9B7D3ED32D3C}" type="pres">
      <dgm:prSet presAssocID="{01AF427E-5584-40E7-A083-011BC86B1880}" presName="sibTrans" presStyleLbl="sibTrans2D1" presStyleIdx="0" presStyleCnt="0"/>
      <dgm:spPr/>
    </dgm:pt>
    <dgm:pt modelId="{3CE09BB3-65D1-4E4E-A58B-481BCCC81361}" type="pres">
      <dgm:prSet presAssocID="{FDF3B94F-73CA-469E-A1C4-944A4CABB2DC}" presName="compNode" presStyleCnt="0"/>
      <dgm:spPr/>
    </dgm:pt>
    <dgm:pt modelId="{D96AA72E-42B8-4E43-9F13-6B2B9F6EADBF}" type="pres">
      <dgm:prSet presAssocID="{FDF3B94F-73CA-469E-A1C4-944A4CABB2DC}" presName="node" presStyleLbl="node1" presStyleIdx="1" presStyleCnt="5">
        <dgm:presLayoutVars>
          <dgm:bulletEnabled val="1"/>
        </dgm:presLayoutVars>
      </dgm:prSet>
      <dgm:spPr/>
    </dgm:pt>
    <dgm:pt modelId="{4739559F-22BC-4970-8E33-5F3CAC0E4F59}" type="pres">
      <dgm:prSet presAssocID="{FDF3B94F-73CA-469E-A1C4-944A4CABB2DC}" presName="invisiNode" presStyleLbl="node1" presStyleIdx="1" presStyleCnt="5"/>
      <dgm:spPr/>
    </dgm:pt>
    <dgm:pt modelId="{C24962A4-0151-4BFB-B211-51CD820F8BF5}" type="pres">
      <dgm:prSet presAssocID="{FDF3B94F-73CA-469E-A1C4-944A4CABB2DC}" presName="imagNode" presStyleLbl="fgImgPlace1" presStyleIdx="1" presStyleCnt="5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49C23B5-D38F-48B6-8544-365F321B228B}" type="pres">
      <dgm:prSet presAssocID="{63486C51-D28C-4B64-8EBE-F64AA32AE893}" presName="sibTrans" presStyleLbl="sibTrans2D1" presStyleIdx="0" presStyleCnt="0"/>
      <dgm:spPr/>
    </dgm:pt>
    <dgm:pt modelId="{61986220-EAEA-462D-BFE7-A6A702AD318F}" type="pres">
      <dgm:prSet presAssocID="{AE423004-6F3B-4614-8DB3-8A4BE22D4F4A}" presName="compNode" presStyleCnt="0"/>
      <dgm:spPr/>
    </dgm:pt>
    <dgm:pt modelId="{194CB7B8-D882-4F33-A947-1E822C113AE5}" type="pres">
      <dgm:prSet presAssocID="{AE423004-6F3B-4614-8DB3-8A4BE22D4F4A}" presName="node" presStyleLbl="node1" presStyleIdx="2" presStyleCnt="5">
        <dgm:presLayoutVars>
          <dgm:bulletEnabled val="1"/>
        </dgm:presLayoutVars>
      </dgm:prSet>
      <dgm:spPr/>
    </dgm:pt>
    <dgm:pt modelId="{06590F0A-DD51-4A5A-B0C4-A462565FD94C}" type="pres">
      <dgm:prSet presAssocID="{AE423004-6F3B-4614-8DB3-8A4BE22D4F4A}" presName="invisiNode" presStyleLbl="node1" presStyleIdx="2" presStyleCnt="5"/>
      <dgm:spPr/>
    </dgm:pt>
    <dgm:pt modelId="{91418235-DB13-49DF-8817-591DA96A1C58}" type="pres">
      <dgm:prSet presAssocID="{AE423004-6F3B-4614-8DB3-8A4BE22D4F4A}" presName="imagNode" presStyleLbl="fgImgPlace1" presStyleIdx="2" presStyleCnt="5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7EF07EA9-1596-41CA-B58F-814179DD2C47}" type="pres">
      <dgm:prSet presAssocID="{641CCE67-3A56-4EB3-9334-D72ABE897B19}" presName="sibTrans" presStyleLbl="sibTrans2D1" presStyleIdx="0" presStyleCnt="0"/>
      <dgm:spPr/>
    </dgm:pt>
    <dgm:pt modelId="{B1400BEF-9D03-4CA2-9554-6BAA867591DC}" type="pres">
      <dgm:prSet presAssocID="{2FF033B1-FA08-415C-8F27-58B36E725396}" presName="compNode" presStyleCnt="0"/>
      <dgm:spPr/>
    </dgm:pt>
    <dgm:pt modelId="{62EBCF48-4B86-4A26-A7E6-047787CA60C3}" type="pres">
      <dgm:prSet presAssocID="{2FF033B1-FA08-415C-8F27-58B36E725396}" presName="node" presStyleLbl="node1" presStyleIdx="3" presStyleCnt="5" custLinFactNeighborX="-3496" custLinFactNeighborY="3020">
        <dgm:presLayoutVars>
          <dgm:bulletEnabled val="1"/>
        </dgm:presLayoutVars>
      </dgm:prSet>
      <dgm:spPr/>
    </dgm:pt>
    <dgm:pt modelId="{D11AD95D-E3C7-420D-8038-38894EBAC0C8}" type="pres">
      <dgm:prSet presAssocID="{2FF033B1-FA08-415C-8F27-58B36E725396}" presName="invisiNode" presStyleLbl="node1" presStyleIdx="3" presStyleCnt="5"/>
      <dgm:spPr/>
    </dgm:pt>
    <dgm:pt modelId="{CB387952-E1AD-4A96-B559-5B0353E50698}" type="pres">
      <dgm:prSet presAssocID="{2FF033B1-FA08-415C-8F27-58B36E725396}" presName="imagNode" presStyleLbl="fgImgPlace1" presStyleIdx="3" presStyleCnt="5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84CF44FB-4996-418A-859B-CFA7FDA5B96A}" type="pres">
      <dgm:prSet presAssocID="{3330BD67-99C0-4ED3-8AD5-959D0B0FD74A}" presName="sibTrans" presStyleLbl="sibTrans2D1" presStyleIdx="0" presStyleCnt="0"/>
      <dgm:spPr/>
    </dgm:pt>
    <dgm:pt modelId="{20CEECB0-B167-4970-B579-96C1407A2B4C}" type="pres">
      <dgm:prSet presAssocID="{AA49DEAD-868A-4129-960B-2729EF6F349E}" presName="compNode" presStyleCnt="0"/>
      <dgm:spPr/>
    </dgm:pt>
    <dgm:pt modelId="{FD0086B7-F627-42F6-BA48-178E49AD56B9}" type="pres">
      <dgm:prSet presAssocID="{AA49DEAD-868A-4129-960B-2729EF6F349E}" presName="node" presStyleLbl="node1" presStyleIdx="4" presStyleCnt="5">
        <dgm:presLayoutVars>
          <dgm:bulletEnabled val="1"/>
        </dgm:presLayoutVars>
      </dgm:prSet>
      <dgm:spPr/>
    </dgm:pt>
    <dgm:pt modelId="{FCB69850-B007-47EB-BC3E-C802234ECA65}" type="pres">
      <dgm:prSet presAssocID="{AA49DEAD-868A-4129-960B-2729EF6F349E}" presName="invisiNode" presStyleLbl="node1" presStyleIdx="4" presStyleCnt="5"/>
      <dgm:spPr/>
    </dgm:pt>
    <dgm:pt modelId="{2E61F9D9-8896-43FE-92A3-FF5E9E9C3F84}" type="pres">
      <dgm:prSet presAssocID="{AA49DEAD-868A-4129-960B-2729EF6F349E}" presName="imagNode" presStyleLbl="fgImgPlace1" presStyleIdx="4" presStyleCnt="5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A1445F07-4EC3-48E0-9747-DE8AC152527D}" type="presOf" srcId="{2FF033B1-FA08-415C-8F27-58B36E725396}" destId="{62EBCF48-4B86-4A26-A7E6-047787CA60C3}" srcOrd="0" destOrd="0" presId="urn:microsoft.com/office/officeart/2005/8/layout/pList2"/>
    <dgm:cxn modelId="{31938A17-8AA7-4625-ACBD-58F82E34BE80}" type="presOf" srcId="{63486C51-D28C-4B64-8EBE-F64AA32AE893}" destId="{949C23B5-D38F-48B6-8544-365F321B228B}" srcOrd="0" destOrd="0" presId="urn:microsoft.com/office/officeart/2005/8/layout/pList2"/>
    <dgm:cxn modelId="{1BFCAF20-3211-48B6-A22C-074C072FAB4E}" type="presOf" srcId="{04CDEE2F-3A4F-47A7-B791-CBB9CFD31CF1}" destId="{FD0086B7-F627-42F6-BA48-178E49AD56B9}" srcOrd="0" destOrd="1" presId="urn:microsoft.com/office/officeart/2005/8/layout/pList2"/>
    <dgm:cxn modelId="{415CF434-A0CD-4455-A938-B809EF6EDCDD}" type="presOf" srcId="{83FDFECF-48A7-4620-8A1E-991608376444}" destId="{D96AA72E-42B8-4E43-9F13-6B2B9F6EADBF}" srcOrd="0" destOrd="1" presId="urn:microsoft.com/office/officeart/2005/8/layout/pList2"/>
    <dgm:cxn modelId="{4F3EA167-0E00-4307-B55C-5632D176DE74}" type="presOf" srcId="{7D8FD454-00F4-4826-8509-FB85989D933A}" destId="{194CB7B8-D882-4F33-A947-1E822C113AE5}" srcOrd="0" destOrd="1" presId="urn:microsoft.com/office/officeart/2005/8/layout/pList2"/>
    <dgm:cxn modelId="{DC491F4D-70BB-40F2-8151-3839522F3B26}" srcId="{1C21247C-B60C-47B0-A9E4-782B52FF76C7}" destId="{AE397424-F828-40B1-8BED-CF5FE988592D}" srcOrd="0" destOrd="0" parTransId="{B045DC67-0647-4B3D-AC51-616490244424}" sibTransId="{66205C33-EE7B-4E06-8099-DA0CB25BE238}"/>
    <dgm:cxn modelId="{FD6C8A50-EFB0-4591-9A7E-CD04C4CD6495}" type="presOf" srcId="{3330BD67-99C0-4ED3-8AD5-959D0B0FD74A}" destId="{84CF44FB-4996-418A-859B-CFA7FDA5B96A}" srcOrd="0" destOrd="0" presId="urn:microsoft.com/office/officeart/2005/8/layout/pList2"/>
    <dgm:cxn modelId="{DA3F7551-AA00-4FDE-83B0-13F16EAA94DB}" srcId="{2FF033B1-FA08-415C-8F27-58B36E725396}" destId="{172A2C08-CE89-4401-93A8-4E1242D82BD8}" srcOrd="0" destOrd="0" parTransId="{B56FBF44-3EAD-45FD-B7A4-181250A28025}" sibTransId="{F596EE11-EA31-458D-A9CE-5077B4D53CA2}"/>
    <dgm:cxn modelId="{BE8E7551-8E8D-4273-A172-878854973B3E}" srcId="{AE423004-6F3B-4614-8DB3-8A4BE22D4F4A}" destId="{7D8FD454-00F4-4826-8509-FB85989D933A}" srcOrd="0" destOrd="0" parTransId="{B3786B47-0073-4383-9085-055AD9A9C327}" sibTransId="{8ACF3CE1-FDBF-4B06-8445-E5749A975B3D}"/>
    <dgm:cxn modelId="{BAF21673-F4DE-408B-BE0A-464DE16006AC}" srcId="{2FF033B1-FA08-415C-8F27-58B36E725396}" destId="{BAC5F75B-AC34-4F83-B200-D67CB637C2CC}" srcOrd="1" destOrd="0" parTransId="{17D67D21-A77D-44A8-83C3-9ACC73E3EAF7}" sibTransId="{B5C0C2F3-41DD-41E5-9793-924A9D91BDAA}"/>
    <dgm:cxn modelId="{C78D367B-2597-4D8A-8A62-8F299EA1E648}" srcId="{AE423004-6F3B-4614-8DB3-8A4BE22D4F4A}" destId="{4D9F7D82-5F43-43ED-8182-58E5815C2117}" srcOrd="1" destOrd="0" parTransId="{CDAC6D1A-4EE8-45C1-AC73-00ABB60922DC}" sibTransId="{EB4A4E00-B1FA-4FFB-81BB-2DF238AF69F0}"/>
    <dgm:cxn modelId="{1661D97F-447F-43B6-84D5-CA092C92843C}" type="presOf" srcId="{172A2C08-CE89-4401-93A8-4E1242D82BD8}" destId="{62EBCF48-4B86-4A26-A7E6-047787CA60C3}" srcOrd="0" destOrd="1" presId="urn:microsoft.com/office/officeart/2005/8/layout/pList2"/>
    <dgm:cxn modelId="{13275F81-1FAA-422F-9C87-518717E8820B}" type="presOf" srcId="{1C21247C-B60C-47B0-A9E4-782B52FF76C7}" destId="{624C9425-8532-4530-8BC2-191037656A20}" srcOrd="0" destOrd="0" presId="urn:microsoft.com/office/officeart/2005/8/layout/pList2"/>
    <dgm:cxn modelId="{76CDBA85-E41B-4978-9C59-0844A38522AB}" srcId="{4BFCE248-24B8-4E70-A0C9-57B6923BD28D}" destId="{AA49DEAD-868A-4129-960B-2729EF6F349E}" srcOrd="4" destOrd="0" parTransId="{6ECC4E7D-E6B2-425B-9489-21DC51888013}" sibTransId="{84BAAEB3-B4C4-425F-B902-D74C6997A1DB}"/>
    <dgm:cxn modelId="{1AB09991-34CC-44AE-A1FB-CABAF5B5104C}" type="presOf" srcId="{4BFCE248-24B8-4E70-A0C9-57B6923BD28D}" destId="{394B308F-6ED6-459F-BC3D-93AA8AA40087}" srcOrd="0" destOrd="0" presId="urn:microsoft.com/office/officeart/2005/8/layout/pList2"/>
    <dgm:cxn modelId="{E9D42396-14C3-42F5-AA47-310DA568D9DB}" type="presOf" srcId="{4D9F7D82-5F43-43ED-8182-58E5815C2117}" destId="{194CB7B8-D882-4F33-A947-1E822C113AE5}" srcOrd="0" destOrd="2" presId="urn:microsoft.com/office/officeart/2005/8/layout/pList2"/>
    <dgm:cxn modelId="{013B0398-D7E2-4AC9-ADA5-12904A17F4FF}" type="presOf" srcId="{AE397424-F828-40B1-8BED-CF5FE988592D}" destId="{624C9425-8532-4530-8BC2-191037656A20}" srcOrd="0" destOrd="1" presId="urn:microsoft.com/office/officeart/2005/8/layout/pList2"/>
    <dgm:cxn modelId="{D9E1C4AA-47DD-4092-8427-05426E4917B8}" type="presOf" srcId="{AA49DEAD-868A-4129-960B-2729EF6F349E}" destId="{FD0086B7-F627-42F6-BA48-178E49AD56B9}" srcOrd="0" destOrd="0" presId="urn:microsoft.com/office/officeart/2005/8/layout/pList2"/>
    <dgm:cxn modelId="{478093AB-BDFD-4218-A599-7C3D86534833}" srcId="{FDF3B94F-73CA-469E-A1C4-944A4CABB2DC}" destId="{C5738A10-8F43-43C4-86FD-FF13F7163B34}" srcOrd="1" destOrd="0" parTransId="{25E1D957-70C4-4B5D-96CA-082364086DD0}" sibTransId="{4F97BEA8-8C61-4FFC-873B-3AA5876FE8D1}"/>
    <dgm:cxn modelId="{1B6E66AD-B158-4D90-AF32-888623129394}" srcId="{4BFCE248-24B8-4E70-A0C9-57B6923BD28D}" destId="{2FF033B1-FA08-415C-8F27-58B36E725396}" srcOrd="3" destOrd="0" parTransId="{E0BA40AE-0D31-4407-B497-E6CFD93DF408}" sibTransId="{3330BD67-99C0-4ED3-8AD5-959D0B0FD74A}"/>
    <dgm:cxn modelId="{2131F4AD-2706-4B07-A9B2-7DAE758DC13E}" type="presOf" srcId="{C5738A10-8F43-43C4-86FD-FF13F7163B34}" destId="{D96AA72E-42B8-4E43-9F13-6B2B9F6EADBF}" srcOrd="0" destOrd="2" presId="urn:microsoft.com/office/officeart/2005/8/layout/pList2"/>
    <dgm:cxn modelId="{A75501B6-902A-48BD-87DF-EC56C08D54D1}" srcId="{AA49DEAD-868A-4129-960B-2729EF6F349E}" destId="{BD01586D-729C-44B3-8C49-FCEF995A3404}" srcOrd="1" destOrd="0" parTransId="{FEE3C328-6760-49A6-B2C4-EF1B14071779}" sibTransId="{0126E049-9ED4-4882-90D0-28B7CDFD11EB}"/>
    <dgm:cxn modelId="{5E6970C0-E462-451C-891A-0C16CB3782FC}" srcId="{4BFCE248-24B8-4E70-A0C9-57B6923BD28D}" destId="{1C21247C-B60C-47B0-A9E4-782B52FF76C7}" srcOrd="0" destOrd="0" parTransId="{6EEB3D4D-9CB0-4013-8674-EB4937B58C85}" sibTransId="{01AF427E-5584-40E7-A083-011BC86B1880}"/>
    <dgm:cxn modelId="{3F6864C4-CA19-4C6A-A0DA-DE0E5E4174B5}" srcId="{AA49DEAD-868A-4129-960B-2729EF6F349E}" destId="{04CDEE2F-3A4F-47A7-B791-CBB9CFD31CF1}" srcOrd="0" destOrd="0" parTransId="{9D21E5EA-E4DD-47AC-920A-5C9F99643C14}" sibTransId="{A205C72A-D71F-476E-97F7-E7F9E8502C81}"/>
    <dgm:cxn modelId="{609D3ED4-ED65-4992-97E4-E96E005EDBEB}" type="presOf" srcId="{641CCE67-3A56-4EB3-9334-D72ABE897B19}" destId="{7EF07EA9-1596-41CA-B58F-814179DD2C47}" srcOrd="0" destOrd="0" presId="urn:microsoft.com/office/officeart/2005/8/layout/pList2"/>
    <dgm:cxn modelId="{F579F9D4-EA62-4900-977B-82E031FD19A1}" type="presOf" srcId="{01AF427E-5584-40E7-A083-011BC86B1880}" destId="{F4412F10-3042-470D-A12F-9B7D3ED32D3C}" srcOrd="0" destOrd="0" presId="urn:microsoft.com/office/officeart/2005/8/layout/pList2"/>
    <dgm:cxn modelId="{4CAD0FDA-475C-4774-8602-82F529CF9CC7}" srcId="{FDF3B94F-73CA-469E-A1C4-944A4CABB2DC}" destId="{83FDFECF-48A7-4620-8A1E-991608376444}" srcOrd="0" destOrd="0" parTransId="{D478CACA-CD43-47CD-9B4C-CD85F86929C2}" sibTransId="{6BD534C6-4E70-4C70-92ED-B5C3E4034061}"/>
    <dgm:cxn modelId="{FC52BEE1-6EF4-4C1B-A7E4-14D75E64F8DF}" type="presOf" srcId="{BAC5F75B-AC34-4F83-B200-D67CB637C2CC}" destId="{62EBCF48-4B86-4A26-A7E6-047787CA60C3}" srcOrd="0" destOrd="2" presId="urn:microsoft.com/office/officeart/2005/8/layout/pList2"/>
    <dgm:cxn modelId="{133776E7-49AF-4A06-BB2B-946893C336A5}" type="presOf" srcId="{AE423004-6F3B-4614-8DB3-8A4BE22D4F4A}" destId="{194CB7B8-D882-4F33-A947-1E822C113AE5}" srcOrd="0" destOrd="0" presId="urn:microsoft.com/office/officeart/2005/8/layout/pList2"/>
    <dgm:cxn modelId="{A5B353E9-20C8-4CF0-9A80-6376EC6BD5CC}" type="presOf" srcId="{FDF3B94F-73CA-469E-A1C4-944A4CABB2DC}" destId="{D96AA72E-42B8-4E43-9F13-6B2B9F6EADBF}" srcOrd="0" destOrd="0" presId="urn:microsoft.com/office/officeart/2005/8/layout/pList2"/>
    <dgm:cxn modelId="{702953F2-2F5E-4872-950E-1A246BFB1E20}" type="presOf" srcId="{BD01586D-729C-44B3-8C49-FCEF995A3404}" destId="{FD0086B7-F627-42F6-BA48-178E49AD56B9}" srcOrd="0" destOrd="2" presId="urn:microsoft.com/office/officeart/2005/8/layout/pList2"/>
    <dgm:cxn modelId="{DBD34BF3-D591-4D2D-8216-FBC21E079ECA}" srcId="{4BFCE248-24B8-4E70-A0C9-57B6923BD28D}" destId="{AE423004-6F3B-4614-8DB3-8A4BE22D4F4A}" srcOrd="2" destOrd="0" parTransId="{6B54CAC3-4FCF-40C9-B828-FF63EB877871}" sibTransId="{641CCE67-3A56-4EB3-9334-D72ABE897B19}"/>
    <dgm:cxn modelId="{E8087BF3-29F4-4190-8A3A-38939F506C35}" srcId="{4BFCE248-24B8-4E70-A0C9-57B6923BD28D}" destId="{FDF3B94F-73CA-469E-A1C4-944A4CABB2DC}" srcOrd="1" destOrd="0" parTransId="{A20F8C3A-432E-460A-B04B-48F79993B4C3}" sibTransId="{63486C51-D28C-4B64-8EBE-F64AA32AE893}"/>
    <dgm:cxn modelId="{78916972-8628-45D3-B881-93A3B5FD83D8}" type="presParOf" srcId="{394B308F-6ED6-459F-BC3D-93AA8AA40087}" destId="{8F1559E1-DB95-486A-A9E6-9A15DD3A82D4}" srcOrd="0" destOrd="0" presId="urn:microsoft.com/office/officeart/2005/8/layout/pList2"/>
    <dgm:cxn modelId="{30A8E859-1388-48D2-9C0A-459F87E67028}" type="presParOf" srcId="{394B308F-6ED6-459F-BC3D-93AA8AA40087}" destId="{F58C7EC3-AF74-42A3-9D1C-C23D93912391}" srcOrd="1" destOrd="0" presId="urn:microsoft.com/office/officeart/2005/8/layout/pList2"/>
    <dgm:cxn modelId="{4AFF8E0F-39BA-44A5-A623-834A52FC0DF7}" type="presParOf" srcId="{F58C7EC3-AF74-42A3-9D1C-C23D93912391}" destId="{1D2F555A-2038-4465-BB06-C4EC96A85232}" srcOrd="0" destOrd="0" presId="urn:microsoft.com/office/officeart/2005/8/layout/pList2"/>
    <dgm:cxn modelId="{F22A097C-D0C9-44AB-82A5-C40327B5ED9C}" type="presParOf" srcId="{1D2F555A-2038-4465-BB06-C4EC96A85232}" destId="{624C9425-8532-4530-8BC2-191037656A20}" srcOrd="0" destOrd="0" presId="urn:microsoft.com/office/officeart/2005/8/layout/pList2"/>
    <dgm:cxn modelId="{87E8C426-3998-4F82-A21F-B27B9651ED03}" type="presParOf" srcId="{1D2F555A-2038-4465-BB06-C4EC96A85232}" destId="{3AC6CD6A-8250-47B1-A152-7A52D84B4B44}" srcOrd="1" destOrd="0" presId="urn:microsoft.com/office/officeart/2005/8/layout/pList2"/>
    <dgm:cxn modelId="{8EFBD3CD-6EAB-4479-AE22-51954651E2AC}" type="presParOf" srcId="{1D2F555A-2038-4465-BB06-C4EC96A85232}" destId="{FE1D84C0-36D2-42C6-8A3E-6DF089981427}" srcOrd="2" destOrd="0" presId="urn:microsoft.com/office/officeart/2005/8/layout/pList2"/>
    <dgm:cxn modelId="{008FD245-D111-45FF-947A-C9278CEC49E9}" type="presParOf" srcId="{F58C7EC3-AF74-42A3-9D1C-C23D93912391}" destId="{F4412F10-3042-470D-A12F-9B7D3ED32D3C}" srcOrd="1" destOrd="0" presId="urn:microsoft.com/office/officeart/2005/8/layout/pList2"/>
    <dgm:cxn modelId="{6A757283-7D88-4E93-A8FC-B48F506656A5}" type="presParOf" srcId="{F58C7EC3-AF74-42A3-9D1C-C23D93912391}" destId="{3CE09BB3-65D1-4E4E-A58B-481BCCC81361}" srcOrd="2" destOrd="0" presId="urn:microsoft.com/office/officeart/2005/8/layout/pList2"/>
    <dgm:cxn modelId="{9B643FB1-8C20-4631-9CA9-082ADCE4C6FD}" type="presParOf" srcId="{3CE09BB3-65D1-4E4E-A58B-481BCCC81361}" destId="{D96AA72E-42B8-4E43-9F13-6B2B9F6EADBF}" srcOrd="0" destOrd="0" presId="urn:microsoft.com/office/officeart/2005/8/layout/pList2"/>
    <dgm:cxn modelId="{FDBBC226-CE84-42F8-A956-CCB8687B4869}" type="presParOf" srcId="{3CE09BB3-65D1-4E4E-A58B-481BCCC81361}" destId="{4739559F-22BC-4970-8E33-5F3CAC0E4F59}" srcOrd="1" destOrd="0" presId="urn:microsoft.com/office/officeart/2005/8/layout/pList2"/>
    <dgm:cxn modelId="{24D63659-9065-44EF-A744-C5F69307AF6D}" type="presParOf" srcId="{3CE09BB3-65D1-4E4E-A58B-481BCCC81361}" destId="{C24962A4-0151-4BFB-B211-51CD820F8BF5}" srcOrd="2" destOrd="0" presId="urn:microsoft.com/office/officeart/2005/8/layout/pList2"/>
    <dgm:cxn modelId="{6B1AB134-98AC-4CF8-8F16-25E7E2CABAF0}" type="presParOf" srcId="{F58C7EC3-AF74-42A3-9D1C-C23D93912391}" destId="{949C23B5-D38F-48B6-8544-365F321B228B}" srcOrd="3" destOrd="0" presId="urn:microsoft.com/office/officeart/2005/8/layout/pList2"/>
    <dgm:cxn modelId="{3EF57F7C-3C85-4E82-BB2B-3B7F9197E428}" type="presParOf" srcId="{F58C7EC3-AF74-42A3-9D1C-C23D93912391}" destId="{61986220-EAEA-462D-BFE7-A6A702AD318F}" srcOrd="4" destOrd="0" presId="urn:microsoft.com/office/officeart/2005/8/layout/pList2"/>
    <dgm:cxn modelId="{332B3744-4E7E-4478-A0AC-773D10B96CC2}" type="presParOf" srcId="{61986220-EAEA-462D-BFE7-A6A702AD318F}" destId="{194CB7B8-D882-4F33-A947-1E822C113AE5}" srcOrd="0" destOrd="0" presId="urn:microsoft.com/office/officeart/2005/8/layout/pList2"/>
    <dgm:cxn modelId="{0FF26532-6369-481D-92B5-366516940283}" type="presParOf" srcId="{61986220-EAEA-462D-BFE7-A6A702AD318F}" destId="{06590F0A-DD51-4A5A-B0C4-A462565FD94C}" srcOrd="1" destOrd="0" presId="urn:microsoft.com/office/officeart/2005/8/layout/pList2"/>
    <dgm:cxn modelId="{72FD090F-E008-42FD-9108-2A03249414CD}" type="presParOf" srcId="{61986220-EAEA-462D-BFE7-A6A702AD318F}" destId="{91418235-DB13-49DF-8817-591DA96A1C58}" srcOrd="2" destOrd="0" presId="urn:microsoft.com/office/officeart/2005/8/layout/pList2"/>
    <dgm:cxn modelId="{F33D6982-820A-41ED-84A4-790918282872}" type="presParOf" srcId="{F58C7EC3-AF74-42A3-9D1C-C23D93912391}" destId="{7EF07EA9-1596-41CA-B58F-814179DD2C47}" srcOrd="5" destOrd="0" presId="urn:microsoft.com/office/officeart/2005/8/layout/pList2"/>
    <dgm:cxn modelId="{DE6C780A-B176-4926-AA19-06129FB33252}" type="presParOf" srcId="{F58C7EC3-AF74-42A3-9D1C-C23D93912391}" destId="{B1400BEF-9D03-4CA2-9554-6BAA867591DC}" srcOrd="6" destOrd="0" presId="urn:microsoft.com/office/officeart/2005/8/layout/pList2"/>
    <dgm:cxn modelId="{788E8489-7BD5-4575-B1C7-7560AA8C9568}" type="presParOf" srcId="{B1400BEF-9D03-4CA2-9554-6BAA867591DC}" destId="{62EBCF48-4B86-4A26-A7E6-047787CA60C3}" srcOrd="0" destOrd="0" presId="urn:microsoft.com/office/officeart/2005/8/layout/pList2"/>
    <dgm:cxn modelId="{AEEE6CA3-8107-4A14-8D64-669BD1C9409B}" type="presParOf" srcId="{B1400BEF-9D03-4CA2-9554-6BAA867591DC}" destId="{D11AD95D-E3C7-420D-8038-38894EBAC0C8}" srcOrd="1" destOrd="0" presId="urn:microsoft.com/office/officeart/2005/8/layout/pList2"/>
    <dgm:cxn modelId="{5BB97377-E26B-45F8-9A19-1AE9A3FB819C}" type="presParOf" srcId="{B1400BEF-9D03-4CA2-9554-6BAA867591DC}" destId="{CB387952-E1AD-4A96-B559-5B0353E50698}" srcOrd="2" destOrd="0" presId="urn:microsoft.com/office/officeart/2005/8/layout/pList2"/>
    <dgm:cxn modelId="{7691724B-1630-40B9-899A-48C58261ED2A}" type="presParOf" srcId="{F58C7EC3-AF74-42A3-9D1C-C23D93912391}" destId="{84CF44FB-4996-418A-859B-CFA7FDA5B96A}" srcOrd="7" destOrd="0" presId="urn:microsoft.com/office/officeart/2005/8/layout/pList2"/>
    <dgm:cxn modelId="{A7A7A71C-AF70-4F14-87AB-5E84F7D6796B}" type="presParOf" srcId="{F58C7EC3-AF74-42A3-9D1C-C23D93912391}" destId="{20CEECB0-B167-4970-B579-96C1407A2B4C}" srcOrd="8" destOrd="0" presId="urn:microsoft.com/office/officeart/2005/8/layout/pList2"/>
    <dgm:cxn modelId="{999CFECF-D409-419A-BF70-B3D67E51219E}" type="presParOf" srcId="{20CEECB0-B167-4970-B579-96C1407A2B4C}" destId="{FD0086B7-F627-42F6-BA48-178E49AD56B9}" srcOrd="0" destOrd="0" presId="urn:microsoft.com/office/officeart/2005/8/layout/pList2"/>
    <dgm:cxn modelId="{9FAAB672-CE10-48AB-A98C-212BAF8F97BB}" type="presParOf" srcId="{20CEECB0-B167-4970-B579-96C1407A2B4C}" destId="{FCB69850-B007-47EB-BC3E-C802234ECA65}" srcOrd="1" destOrd="0" presId="urn:microsoft.com/office/officeart/2005/8/layout/pList2"/>
    <dgm:cxn modelId="{A9A313A0-D60E-43AB-B1D5-4440E59DF40D}" type="presParOf" srcId="{20CEECB0-B167-4970-B579-96C1407A2B4C}" destId="{2E61F9D9-8896-43FE-92A3-FF5E9E9C3F84}" srcOrd="2" destOrd="0" presId="urn:microsoft.com/office/officeart/2005/8/layout/pList2"/>
  </dgm:cxnLst>
  <dgm:bg>
    <a:solidFill>
      <a:srgbClr val="CCFF66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75D4F1-D695-4AEB-910F-2132CC432AA3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6087208B-081F-4B0E-B8F2-F1392C07B37F}">
      <dgm:prSet phldrT="[텍스트]"/>
      <dgm:spPr/>
      <dgm:t>
        <a:bodyPr/>
        <a:lstStyle/>
        <a:p>
          <a:pPr latinLnBrk="1"/>
          <a:r>
            <a:rPr lang="en-US" altLang="ko-KR" dirty="0"/>
            <a:t>Plan</a:t>
          </a:r>
          <a:endParaRPr lang="ko-KR" altLang="en-US" dirty="0"/>
        </a:p>
      </dgm:t>
    </dgm:pt>
    <dgm:pt modelId="{F7E3B020-3892-4142-A709-D5709D74C1EE}" type="parTrans" cxnId="{C29234A6-E6A4-4108-A035-C363AF9F03E5}">
      <dgm:prSet/>
      <dgm:spPr/>
      <dgm:t>
        <a:bodyPr/>
        <a:lstStyle/>
        <a:p>
          <a:pPr latinLnBrk="1"/>
          <a:endParaRPr lang="ko-KR" altLang="en-US"/>
        </a:p>
      </dgm:t>
    </dgm:pt>
    <dgm:pt modelId="{6F5872D7-E7C5-4DCC-9C5B-008844F62A77}" type="sibTrans" cxnId="{C29234A6-E6A4-4108-A035-C363AF9F03E5}">
      <dgm:prSet/>
      <dgm:spPr/>
      <dgm:t>
        <a:bodyPr/>
        <a:lstStyle/>
        <a:p>
          <a:pPr latinLnBrk="1"/>
          <a:endParaRPr lang="ko-KR" altLang="en-US"/>
        </a:p>
      </dgm:t>
    </dgm:pt>
    <dgm:pt modelId="{7F555412-8E36-4724-B31F-AB03B1EF8AAD}">
      <dgm:prSet phldrT="[텍스트]"/>
      <dgm:spPr/>
      <dgm:t>
        <a:bodyPr/>
        <a:lstStyle/>
        <a:p>
          <a:pPr latinLnBrk="1"/>
          <a:r>
            <a:rPr lang="en-US" altLang="ko-KR" dirty="0"/>
            <a:t>Do</a:t>
          </a:r>
          <a:endParaRPr lang="ko-KR" altLang="en-US" dirty="0"/>
        </a:p>
      </dgm:t>
    </dgm:pt>
    <dgm:pt modelId="{7C6E48AF-5657-4FC2-A015-297D603A6A87}" type="parTrans" cxnId="{7688DEDA-9C93-476C-A114-4D1B9C8B1C28}">
      <dgm:prSet/>
      <dgm:spPr/>
      <dgm:t>
        <a:bodyPr/>
        <a:lstStyle/>
        <a:p>
          <a:pPr latinLnBrk="1"/>
          <a:endParaRPr lang="ko-KR" altLang="en-US"/>
        </a:p>
      </dgm:t>
    </dgm:pt>
    <dgm:pt modelId="{B96EFFEF-5048-481B-AE90-B53D459F7D60}" type="sibTrans" cxnId="{7688DEDA-9C93-476C-A114-4D1B9C8B1C28}">
      <dgm:prSet/>
      <dgm:spPr/>
      <dgm:t>
        <a:bodyPr/>
        <a:lstStyle/>
        <a:p>
          <a:pPr latinLnBrk="1"/>
          <a:endParaRPr lang="ko-KR" altLang="en-US"/>
        </a:p>
      </dgm:t>
    </dgm:pt>
    <dgm:pt modelId="{87248608-406E-40F7-AA60-A80C9C287DAB}">
      <dgm:prSet phldrT="[텍스트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b="1" dirty="0">
              <a:solidFill>
                <a:schemeClr val="tx1"/>
              </a:solidFill>
            </a:rPr>
            <a:t>See</a:t>
          </a:r>
          <a:endParaRPr lang="ko-KR" altLang="en-US" b="1" dirty="0">
            <a:solidFill>
              <a:schemeClr val="tx1"/>
            </a:solidFill>
          </a:endParaRPr>
        </a:p>
      </dgm:t>
    </dgm:pt>
    <dgm:pt modelId="{56E927F9-EE33-4EB6-9C9E-F921B816BB2D}" type="parTrans" cxnId="{3C06FBC7-F92E-493D-A967-BDD8B2556D66}">
      <dgm:prSet/>
      <dgm:spPr/>
      <dgm:t>
        <a:bodyPr/>
        <a:lstStyle/>
        <a:p>
          <a:pPr latinLnBrk="1"/>
          <a:endParaRPr lang="ko-KR" altLang="en-US"/>
        </a:p>
      </dgm:t>
    </dgm:pt>
    <dgm:pt modelId="{83B47612-0251-4464-923B-F7ABAA634528}" type="sibTrans" cxnId="{3C06FBC7-F92E-493D-A967-BDD8B2556D66}">
      <dgm:prSet/>
      <dgm:spPr/>
      <dgm:t>
        <a:bodyPr/>
        <a:lstStyle/>
        <a:p>
          <a:pPr latinLnBrk="1"/>
          <a:endParaRPr lang="ko-KR" altLang="en-US"/>
        </a:p>
      </dgm:t>
    </dgm:pt>
    <dgm:pt modelId="{047E551C-794F-429F-896C-C46364DB1C7E}" type="pres">
      <dgm:prSet presAssocID="{5D75D4F1-D695-4AEB-910F-2132CC432AA3}" presName="Name0" presStyleCnt="0">
        <dgm:presLayoutVars>
          <dgm:dir/>
          <dgm:resizeHandles val="exact"/>
        </dgm:presLayoutVars>
      </dgm:prSet>
      <dgm:spPr/>
    </dgm:pt>
    <dgm:pt modelId="{F0BD6B76-90B4-428C-962C-DC844713A97C}" type="pres">
      <dgm:prSet presAssocID="{6087208B-081F-4B0E-B8F2-F1392C07B37F}" presName="node" presStyleLbl="node1" presStyleIdx="0" presStyleCnt="3">
        <dgm:presLayoutVars>
          <dgm:bulletEnabled val="1"/>
        </dgm:presLayoutVars>
      </dgm:prSet>
      <dgm:spPr/>
    </dgm:pt>
    <dgm:pt modelId="{1311920D-A8A8-4F0E-93F7-54EA489D8FAF}" type="pres">
      <dgm:prSet presAssocID="{6F5872D7-E7C5-4DCC-9C5B-008844F62A77}" presName="sibTrans" presStyleLbl="sibTrans2D1" presStyleIdx="0" presStyleCnt="2"/>
      <dgm:spPr/>
    </dgm:pt>
    <dgm:pt modelId="{EB84026E-3A43-430C-A8D3-FAAB8CE6D1F2}" type="pres">
      <dgm:prSet presAssocID="{6F5872D7-E7C5-4DCC-9C5B-008844F62A77}" presName="connectorText" presStyleLbl="sibTrans2D1" presStyleIdx="0" presStyleCnt="2"/>
      <dgm:spPr/>
    </dgm:pt>
    <dgm:pt modelId="{FA8387ED-97DB-482D-B649-617C05529393}" type="pres">
      <dgm:prSet presAssocID="{7F555412-8E36-4724-B31F-AB03B1EF8AAD}" presName="node" presStyleLbl="node1" presStyleIdx="1" presStyleCnt="3">
        <dgm:presLayoutVars>
          <dgm:bulletEnabled val="1"/>
        </dgm:presLayoutVars>
      </dgm:prSet>
      <dgm:spPr/>
    </dgm:pt>
    <dgm:pt modelId="{1D390C2E-A4AC-417A-B902-D496B501F1A8}" type="pres">
      <dgm:prSet presAssocID="{B96EFFEF-5048-481B-AE90-B53D459F7D60}" presName="sibTrans" presStyleLbl="sibTrans2D1" presStyleIdx="1" presStyleCnt="2"/>
      <dgm:spPr/>
    </dgm:pt>
    <dgm:pt modelId="{918787F1-A3EC-4651-90A6-22B17E249014}" type="pres">
      <dgm:prSet presAssocID="{B96EFFEF-5048-481B-AE90-B53D459F7D60}" presName="connectorText" presStyleLbl="sibTrans2D1" presStyleIdx="1" presStyleCnt="2"/>
      <dgm:spPr/>
    </dgm:pt>
    <dgm:pt modelId="{5AC8A094-7BD3-4B8E-9433-0F5DCFB003D6}" type="pres">
      <dgm:prSet presAssocID="{87248608-406E-40F7-AA60-A80C9C287DAB}" presName="node" presStyleLbl="node1" presStyleIdx="2" presStyleCnt="3">
        <dgm:presLayoutVars>
          <dgm:bulletEnabled val="1"/>
        </dgm:presLayoutVars>
      </dgm:prSet>
      <dgm:spPr/>
    </dgm:pt>
  </dgm:ptLst>
  <dgm:cxnLst>
    <dgm:cxn modelId="{C3B7E91A-9580-4FDE-B510-3E79EBF4541B}" type="presOf" srcId="{6F5872D7-E7C5-4DCC-9C5B-008844F62A77}" destId="{1311920D-A8A8-4F0E-93F7-54EA489D8FAF}" srcOrd="0" destOrd="0" presId="urn:microsoft.com/office/officeart/2005/8/layout/process1"/>
    <dgm:cxn modelId="{C9FC311B-37DB-40B7-8C61-410C8C383E6B}" type="presOf" srcId="{B96EFFEF-5048-481B-AE90-B53D459F7D60}" destId="{1D390C2E-A4AC-417A-B902-D496B501F1A8}" srcOrd="0" destOrd="0" presId="urn:microsoft.com/office/officeart/2005/8/layout/process1"/>
    <dgm:cxn modelId="{7D13BB5D-8A1F-48E8-A092-0B6F13947245}" type="presOf" srcId="{6F5872D7-E7C5-4DCC-9C5B-008844F62A77}" destId="{EB84026E-3A43-430C-A8D3-FAAB8CE6D1F2}" srcOrd="1" destOrd="0" presId="urn:microsoft.com/office/officeart/2005/8/layout/process1"/>
    <dgm:cxn modelId="{774E7D41-F4FB-4CEF-9992-AB1A1E940407}" type="presOf" srcId="{B96EFFEF-5048-481B-AE90-B53D459F7D60}" destId="{918787F1-A3EC-4651-90A6-22B17E249014}" srcOrd="1" destOrd="0" presId="urn:microsoft.com/office/officeart/2005/8/layout/process1"/>
    <dgm:cxn modelId="{2A10826B-83A6-48CD-BF93-BB9AD680DC2C}" type="presOf" srcId="{5D75D4F1-D695-4AEB-910F-2132CC432AA3}" destId="{047E551C-794F-429F-896C-C46364DB1C7E}" srcOrd="0" destOrd="0" presId="urn:microsoft.com/office/officeart/2005/8/layout/process1"/>
    <dgm:cxn modelId="{411A058E-0D7C-40E4-9D17-579F16C5CE53}" type="presOf" srcId="{7F555412-8E36-4724-B31F-AB03B1EF8AAD}" destId="{FA8387ED-97DB-482D-B649-617C05529393}" srcOrd="0" destOrd="0" presId="urn:microsoft.com/office/officeart/2005/8/layout/process1"/>
    <dgm:cxn modelId="{C29234A6-E6A4-4108-A035-C363AF9F03E5}" srcId="{5D75D4F1-D695-4AEB-910F-2132CC432AA3}" destId="{6087208B-081F-4B0E-B8F2-F1392C07B37F}" srcOrd="0" destOrd="0" parTransId="{F7E3B020-3892-4142-A709-D5709D74C1EE}" sibTransId="{6F5872D7-E7C5-4DCC-9C5B-008844F62A77}"/>
    <dgm:cxn modelId="{3C06FBC7-F92E-493D-A967-BDD8B2556D66}" srcId="{5D75D4F1-D695-4AEB-910F-2132CC432AA3}" destId="{87248608-406E-40F7-AA60-A80C9C287DAB}" srcOrd="2" destOrd="0" parTransId="{56E927F9-EE33-4EB6-9C9E-F921B816BB2D}" sibTransId="{83B47612-0251-4464-923B-F7ABAA634528}"/>
    <dgm:cxn modelId="{6A1BACD5-24BF-4481-86CC-93303619F708}" type="presOf" srcId="{6087208B-081F-4B0E-B8F2-F1392C07B37F}" destId="{F0BD6B76-90B4-428C-962C-DC844713A97C}" srcOrd="0" destOrd="0" presId="urn:microsoft.com/office/officeart/2005/8/layout/process1"/>
    <dgm:cxn modelId="{7688DEDA-9C93-476C-A114-4D1B9C8B1C28}" srcId="{5D75D4F1-D695-4AEB-910F-2132CC432AA3}" destId="{7F555412-8E36-4724-B31F-AB03B1EF8AAD}" srcOrd="1" destOrd="0" parTransId="{7C6E48AF-5657-4FC2-A015-297D603A6A87}" sibTransId="{B96EFFEF-5048-481B-AE90-B53D459F7D60}"/>
    <dgm:cxn modelId="{26A336EE-8688-44B6-9412-DEA53359768D}" type="presOf" srcId="{87248608-406E-40F7-AA60-A80C9C287DAB}" destId="{5AC8A094-7BD3-4B8E-9433-0F5DCFB003D6}" srcOrd="0" destOrd="0" presId="urn:microsoft.com/office/officeart/2005/8/layout/process1"/>
    <dgm:cxn modelId="{ECCB4A0E-EFE9-45DC-951C-4C9667D5C462}" type="presParOf" srcId="{047E551C-794F-429F-896C-C46364DB1C7E}" destId="{F0BD6B76-90B4-428C-962C-DC844713A97C}" srcOrd="0" destOrd="0" presId="urn:microsoft.com/office/officeart/2005/8/layout/process1"/>
    <dgm:cxn modelId="{142776E1-D38E-4D7E-960B-E1E8D175F69B}" type="presParOf" srcId="{047E551C-794F-429F-896C-C46364DB1C7E}" destId="{1311920D-A8A8-4F0E-93F7-54EA489D8FAF}" srcOrd="1" destOrd="0" presId="urn:microsoft.com/office/officeart/2005/8/layout/process1"/>
    <dgm:cxn modelId="{A96A6354-FFCC-4C77-8372-AFD6BE4240B2}" type="presParOf" srcId="{1311920D-A8A8-4F0E-93F7-54EA489D8FAF}" destId="{EB84026E-3A43-430C-A8D3-FAAB8CE6D1F2}" srcOrd="0" destOrd="0" presId="urn:microsoft.com/office/officeart/2005/8/layout/process1"/>
    <dgm:cxn modelId="{756FE477-3ED3-4DDF-961F-5350B4F6D7D2}" type="presParOf" srcId="{047E551C-794F-429F-896C-C46364DB1C7E}" destId="{FA8387ED-97DB-482D-B649-617C05529393}" srcOrd="2" destOrd="0" presId="urn:microsoft.com/office/officeart/2005/8/layout/process1"/>
    <dgm:cxn modelId="{C5F61947-BE39-4CA7-9346-B4716AF6E3DD}" type="presParOf" srcId="{047E551C-794F-429F-896C-C46364DB1C7E}" destId="{1D390C2E-A4AC-417A-B902-D496B501F1A8}" srcOrd="3" destOrd="0" presId="urn:microsoft.com/office/officeart/2005/8/layout/process1"/>
    <dgm:cxn modelId="{8004D6E5-8DB1-4470-98A4-85881D5B4B0D}" type="presParOf" srcId="{1D390C2E-A4AC-417A-B902-D496B501F1A8}" destId="{918787F1-A3EC-4651-90A6-22B17E249014}" srcOrd="0" destOrd="0" presId="urn:microsoft.com/office/officeart/2005/8/layout/process1"/>
    <dgm:cxn modelId="{CD4FB417-ED00-4EF3-9485-A4FC2D0B29E7}" type="presParOf" srcId="{047E551C-794F-429F-896C-C46364DB1C7E}" destId="{5AC8A094-7BD3-4B8E-9433-0F5DCFB003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C06CAD-37C4-41A9-A1D8-854226BE22D2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4234FE6F-4DA7-4D8E-9406-B6DE2A61DB55}">
      <dgm:prSet phldrT="[텍스트]" custT="1"/>
      <dgm:spPr/>
      <dgm:t>
        <a:bodyPr/>
        <a:lstStyle/>
        <a:p>
          <a:pPr latinLnBrk="1"/>
          <a:r>
            <a:rPr lang="en-US" altLang="ko-KR" sz="1400" dirty="0"/>
            <a:t>Insight</a:t>
          </a:r>
          <a:endParaRPr lang="ko-KR" altLang="en-US" sz="1400" dirty="0"/>
        </a:p>
      </dgm:t>
    </dgm:pt>
    <dgm:pt modelId="{1DB169B8-79E0-4994-A4AD-2A58F20E461B}" type="parTrans" cxnId="{F7046EEB-F4D8-42AD-82C2-DC96B984D50B}">
      <dgm:prSet/>
      <dgm:spPr/>
      <dgm:t>
        <a:bodyPr/>
        <a:lstStyle/>
        <a:p>
          <a:pPr latinLnBrk="1"/>
          <a:endParaRPr lang="ko-KR" altLang="en-US"/>
        </a:p>
      </dgm:t>
    </dgm:pt>
    <dgm:pt modelId="{6DE2A6AF-3855-4F39-9D61-489AF33F91E6}" type="sibTrans" cxnId="{F7046EEB-F4D8-42AD-82C2-DC96B984D50B}">
      <dgm:prSet/>
      <dgm:spPr/>
      <dgm:t>
        <a:bodyPr/>
        <a:lstStyle/>
        <a:p>
          <a:pPr latinLnBrk="1"/>
          <a:endParaRPr lang="ko-KR" altLang="en-US"/>
        </a:p>
      </dgm:t>
    </dgm:pt>
    <dgm:pt modelId="{16567EBC-5DA5-4D71-AFF4-AD7683C768BB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아이디어</a:t>
          </a:r>
        </a:p>
      </dgm:t>
    </dgm:pt>
    <dgm:pt modelId="{318FA323-76AC-4707-A606-EC452BAC5DE0}" type="parTrans" cxnId="{E9A0C5BA-EE2E-4DF1-878C-E41AE25F6B86}">
      <dgm:prSet/>
      <dgm:spPr/>
      <dgm:t>
        <a:bodyPr/>
        <a:lstStyle/>
        <a:p>
          <a:pPr latinLnBrk="1"/>
          <a:endParaRPr lang="ko-KR" altLang="en-US"/>
        </a:p>
      </dgm:t>
    </dgm:pt>
    <dgm:pt modelId="{8727CBCE-9908-43AE-89B2-61E8AD0EA140}" type="sibTrans" cxnId="{E9A0C5BA-EE2E-4DF1-878C-E41AE25F6B86}">
      <dgm:prSet/>
      <dgm:spPr/>
      <dgm:t>
        <a:bodyPr/>
        <a:lstStyle/>
        <a:p>
          <a:pPr latinLnBrk="1"/>
          <a:endParaRPr lang="ko-KR" altLang="en-US"/>
        </a:p>
      </dgm:t>
    </dgm:pt>
    <dgm:pt modelId="{BF132CC9-B019-43D0-BC27-8E5369B0F4B7}">
      <dgm:prSet phldrT="[텍스트]" custT="1"/>
      <dgm:spPr>
        <a:solidFill>
          <a:schemeClr val="accent2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latinLnBrk="1"/>
          <a:r>
            <a:rPr lang="en-US" altLang="ko-KR" sz="1200" dirty="0"/>
            <a:t>1.</a:t>
          </a:r>
          <a:r>
            <a:rPr lang="ko-KR" altLang="en-US" sz="1200" dirty="0"/>
            <a:t>의사결정</a:t>
          </a:r>
          <a:endParaRPr lang="en-US" altLang="ko-KR" sz="1200" dirty="0"/>
        </a:p>
        <a:p>
          <a:pPr latinLnBrk="1"/>
          <a:r>
            <a:rPr lang="en-US" altLang="ko-KR" sz="1200" dirty="0"/>
            <a:t>2.</a:t>
          </a:r>
          <a:r>
            <a:rPr lang="ko-KR" altLang="en-US" sz="1200" dirty="0"/>
            <a:t>비즈니스모델</a:t>
          </a:r>
        </a:p>
      </dgm:t>
    </dgm:pt>
    <dgm:pt modelId="{4A70B3AE-ACA5-4E3D-9F1B-C0ADAAE30B56}" type="parTrans" cxnId="{5AC364D2-4F77-4184-8A44-09C0E15B69C0}">
      <dgm:prSet/>
      <dgm:spPr/>
      <dgm:t>
        <a:bodyPr/>
        <a:lstStyle/>
        <a:p>
          <a:pPr latinLnBrk="1"/>
          <a:endParaRPr lang="ko-KR" altLang="en-US"/>
        </a:p>
      </dgm:t>
    </dgm:pt>
    <dgm:pt modelId="{349E4A03-48AC-40CD-BAC7-FDBBCA0039FE}" type="sibTrans" cxnId="{5AC364D2-4F77-4184-8A44-09C0E15B69C0}">
      <dgm:prSet/>
      <dgm:spPr/>
      <dgm:t>
        <a:bodyPr/>
        <a:lstStyle/>
        <a:p>
          <a:pPr latinLnBrk="1"/>
          <a:endParaRPr lang="ko-KR" altLang="en-US"/>
        </a:p>
      </dgm:t>
    </dgm:pt>
    <dgm:pt modelId="{8AA97920-C825-42E3-985A-76C08335166B}" type="pres">
      <dgm:prSet presAssocID="{45C06CAD-37C4-41A9-A1D8-854226BE22D2}" presName="Name0" presStyleCnt="0">
        <dgm:presLayoutVars>
          <dgm:dir/>
          <dgm:resizeHandles val="exact"/>
        </dgm:presLayoutVars>
      </dgm:prSet>
      <dgm:spPr/>
    </dgm:pt>
    <dgm:pt modelId="{6D3CECC0-B53B-49E4-A414-C4F9B57DC162}" type="pres">
      <dgm:prSet presAssocID="{45C06CAD-37C4-41A9-A1D8-854226BE22D2}" presName="vNodes" presStyleCnt="0"/>
      <dgm:spPr/>
    </dgm:pt>
    <dgm:pt modelId="{6BE4E971-4B6E-4B91-8EB8-D0E29C3CDCB7}" type="pres">
      <dgm:prSet presAssocID="{4234FE6F-4DA7-4D8E-9406-B6DE2A61DB55}" presName="node" presStyleLbl="node1" presStyleIdx="0" presStyleCnt="3">
        <dgm:presLayoutVars>
          <dgm:bulletEnabled val="1"/>
        </dgm:presLayoutVars>
      </dgm:prSet>
      <dgm:spPr/>
    </dgm:pt>
    <dgm:pt modelId="{AD7EB9E1-3D4B-48D2-95B8-F18236370411}" type="pres">
      <dgm:prSet presAssocID="{6DE2A6AF-3855-4F39-9D61-489AF33F91E6}" presName="spacerT" presStyleCnt="0"/>
      <dgm:spPr/>
    </dgm:pt>
    <dgm:pt modelId="{8A6957C9-ECA1-436E-A049-84BEF3DD2E2E}" type="pres">
      <dgm:prSet presAssocID="{6DE2A6AF-3855-4F39-9D61-489AF33F91E6}" presName="sibTrans" presStyleLbl="sibTrans2D1" presStyleIdx="0" presStyleCnt="2"/>
      <dgm:spPr/>
    </dgm:pt>
    <dgm:pt modelId="{1E339CCF-8D4F-4084-80D7-DB82D2584B47}" type="pres">
      <dgm:prSet presAssocID="{6DE2A6AF-3855-4F39-9D61-489AF33F91E6}" presName="spacerB" presStyleCnt="0"/>
      <dgm:spPr/>
    </dgm:pt>
    <dgm:pt modelId="{E2629D96-1FF5-48EC-9A4E-ABADE3ED1E1B}" type="pres">
      <dgm:prSet presAssocID="{16567EBC-5DA5-4D71-AFF4-AD7683C768BB}" presName="node" presStyleLbl="node1" presStyleIdx="1" presStyleCnt="3">
        <dgm:presLayoutVars>
          <dgm:bulletEnabled val="1"/>
        </dgm:presLayoutVars>
      </dgm:prSet>
      <dgm:spPr/>
    </dgm:pt>
    <dgm:pt modelId="{FF139500-1BA3-40D7-A81A-CC08B95DA711}" type="pres">
      <dgm:prSet presAssocID="{45C06CAD-37C4-41A9-A1D8-854226BE22D2}" presName="sibTransLast" presStyleLbl="sibTrans2D1" presStyleIdx="1" presStyleCnt="2"/>
      <dgm:spPr/>
    </dgm:pt>
    <dgm:pt modelId="{90112DAE-FCDA-4D63-AAD0-7995945FE374}" type="pres">
      <dgm:prSet presAssocID="{45C06CAD-37C4-41A9-A1D8-854226BE22D2}" presName="connectorText" presStyleLbl="sibTrans2D1" presStyleIdx="1" presStyleCnt="2"/>
      <dgm:spPr/>
    </dgm:pt>
    <dgm:pt modelId="{5BDB7581-7CDA-433F-B26D-1A23D49452D6}" type="pres">
      <dgm:prSet presAssocID="{45C06CAD-37C4-41A9-A1D8-854226BE22D2}" presName="lastNode" presStyleLbl="node1" presStyleIdx="2" presStyleCnt="3" custScaleX="88443" custScaleY="82545">
        <dgm:presLayoutVars>
          <dgm:bulletEnabled val="1"/>
        </dgm:presLayoutVars>
      </dgm:prSet>
      <dgm:spPr/>
    </dgm:pt>
  </dgm:ptLst>
  <dgm:cxnLst>
    <dgm:cxn modelId="{3F29ED52-1AB5-401E-AEE9-FEDBC715A400}" type="presOf" srcId="{45C06CAD-37C4-41A9-A1D8-854226BE22D2}" destId="{8AA97920-C825-42E3-985A-76C08335166B}" srcOrd="0" destOrd="0" presId="urn:microsoft.com/office/officeart/2005/8/layout/equation2"/>
    <dgm:cxn modelId="{76666575-2210-46DA-8BF7-51E60EA4326F}" type="presOf" srcId="{8727CBCE-9908-43AE-89B2-61E8AD0EA140}" destId="{90112DAE-FCDA-4D63-AAD0-7995945FE374}" srcOrd="1" destOrd="0" presId="urn:microsoft.com/office/officeart/2005/8/layout/equation2"/>
    <dgm:cxn modelId="{A1A4CC79-2162-4601-9502-95CCB74249E1}" type="presOf" srcId="{8727CBCE-9908-43AE-89B2-61E8AD0EA140}" destId="{FF139500-1BA3-40D7-A81A-CC08B95DA711}" srcOrd="0" destOrd="0" presId="urn:microsoft.com/office/officeart/2005/8/layout/equation2"/>
    <dgm:cxn modelId="{ACF3B28D-9C7B-46C5-A1CD-C6C3F49830A0}" type="presOf" srcId="{16567EBC-5DA5-4D71-AFF4-AD7683C768BB}" destId="{E2629D96-1FF5-48EC-9A4E-ABADE3ED1E1B}" srcOrd="0" destOrd="0" presId="urn:microsoft.com/office/officeart/2005/8/layout/equation2"/>
    <dgm:cxn modelId="{203784B1-DD37-4520-B47F-84DDC38C648C}" type="presOf" srcId="{BF132CC9-B019-43D0-BC27-8E5369B0F4B7}" destId="{5BDB7581-7CDA-433F-B26D-1A23D49452D6}" srcOrd="0" destOrd="0" presId="urn:microsoft.com/office/officeart/2005/8/layout/equation2"/>
    <dgm:cxn modelId="{FF5590B2-1FDC-4312-9798-C786B6B496DB}" type="presOf" srcId="{4234FE6F-4DA7-4D8E-9406-B6DE2A61DB55}" destId="{6BE4E971-4B6E-4B91-8EB8-D0E29C3CDCB7}" srcOrd="0" destOrd="0" presId="urn:microsoft.com/office/officeart/2005/8/layout/equation2"/>
    <dgm:cxn modelId="{E9A0C5BA-EE2E-4DF1-878C-E41AE25F6B86}" srcId="{45C06CAD-37C4-41A9-A1D8-854226BE22D2}" destId="{16567EBC-5DA5-4D71-AFF4-AD7683C768BB}" srcOrd="1" destOrd="0" parTransId="{318FA323-76AC-4707-A606-EC452BAC5DE0}" sibTransId="{8727CBCE-9908-43AE-89B2-61E8AD0EA140}"/>
    <dgm:cxn modelId="{5AC364D2-4F77-4184-8A44-09C0E15B69C0}" srcId="{45C06CAD-37C4-41A9-A1D8-854226BE22D2}" destId="{BF132CC9-B019-43D0-BC27-8E5369B0F4B7}" srcOrd="2" destOrd="0" parTransId="{4A70B3AE-ACA5-4E3D-9F1B-C0ADAAE30B56}" sibTransId="{349E4A03-48AC-40CD-BAC7-FDBBCA0039FE}"/>
    <dgm:cxn modelId="{F7046EEB-F4D8-42AD-82C2-DC96B984D50B}" srcId="{45C06CAD-37C4-41A9-A1D8-854226BE22D2}" destId="{4234FE6F-4DA7-4D8E-9406-B6DE2A61DB55}" srcOrd="0" destOrd="0" parTransId="{1DB169B8-79E0-4994-A4AD-2A58F20E461B}" sibTransId="{6DE2A6AF-3855-4F39-9D61-489AF33F91E6}"/>
    <dgm:cxn modelId="{49E8B0F7-F01B-42B5-A9D6-991BDCD54B6B}" type="presOf" srcId="{6DE2A6AF-3855-4F39-9D61-489AF33F91E6}" destId="{8A6957C9-ECA1-436E-A049-84BEF3DD2E2E}" srcOrd="0" destOrd="0" presId="urn:microsoft.com/office/officeart/2005/8/layout/equation2"/>
    <dgm:cxn modelId="{8EFB6C00-0A9D-4B9B-9650-8BBD227ADA71}" type="presParOf" srcId="{8AA97920-C825-42E3-985A-76C08335166B}" destId="{6D3CECC0-B53B-49E4-A414-C4F9B57DC162}" srcOrd="0" destOrd="0" presId="urn:microsoft.com/office/officeart/2005/8/layout/equation2"/>
    <dgm:cxn modelId="{6D27873A-C8E4-465F-B1D1-ACEA7F1C0202}" type="presParOf" srcId="{6D3CECC0-B53B-49E4-A414-C4F9B57DC162}" destId="{6BE4E971-4B6E-4B91-8EB8-D0E29C3CDCB7}" srcOrd="0" destOrd="0" presId="urn:microsoft.com/office/officeart/2005/8/layout/equation2"/>
    <dgm:cxn modelId="{52B4FDD3-71F9-4BBF-B47A-A62BEEC81AD3}" type="presParOf" srcId="{6D3CECC0-B53B-49E4-A414-C4F9B57DC162}" destId="{AD7EB9E1-3D4B-48D2-95B8-F18236370411}" srcOrd="1" destOrd="0" presId="urn:microsoft.com/office/officeart/2005/8/layout/equation2"/>
    <dgm:cxn modelId="{BD7E72A2-0FA0-47D6-A3CB-82B5DC6640F8}" type="presParOf" srcId="{6D3CECC0-B53B-49E4-A414-C4F9B57DC162}" destId="{8A6957C9-ECA1-436E-A049-84BEF3DD2E2E}" srcOrd="2" destOrd="0" presId="urn:microsoft.com/office/officeart/2005/8/layout/equation2"/>
    <dgm:cxn modelId="{DCA8985C-02F3-4441-9296-8373DF794BDB}" type="presParOf" srcId="{6D3CECC0-B53B-49E4-A414-C4F9B57DC162}" destId="{1E339CCF-8D4F-4084-80D7-DB82D2584B47}" srcOrd="3" destOrd="0" presId="urn:microsoft.com/office/officeart/2005/8/layout/equation2"/>
    <dgm:cxn modelId="{AF9AE03E-40C4-4556-9DBA-0E2EBBB69D96}" type="presParOf" srcId="{6D3CECC0-B53B-49E4-A414-C4F9B57DC162}" destId="{E2629D96-1FF5-48EC-9A4E-ABADE3ED1E1B}" srcOrd="4" destOrd="0" presId="urn:microsoft.com/office/officeart/2005/8/layout/equation2"/>
    <dgm:cxn modelId="{32BA0FFB-5E25-4E9D-BE0F-22A6D51E388B}" type="presParOf" srcId="{8AA97920-C825-42E3-985A-76C08335166B}" destId="{FF139500-1BA3-40D7-A81A-CC08B95DA711}" srcOrd="1" destOrd="0" presId="urn:microsoft.com/office/officeart/2005/8/layout/equation2"/>
    <dgm:cxn modelId="{2197F071-BE44-4A3A-8624-553A9A3203D6}" type="presParOf" srcId="{FF139500-1BA3-40D7-A81A-CC08B95DA711}" destId="{90112DAE-FCDA-4D63-AAD0-7995945FE374}" srcOrd="0" destOrd="0" presId="urn:microsoft.com/office/officeart/2005/8/layout/equation2"/>
    <dgm:cxn modelId="{91FB4EA1-F627-4661-8498-1C56979F1B46}" type="presParOf" srcId="{8AA97920-C825-42E3-985A-76C08335166B}" destId="{5BDB7581-7CDA-433F-B26D-1A23D49452D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81A7C9-1A0B-48AC-84F6-3AA6EB6C35F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EA61DEC-52FC-4001-87C1-A0EB3975960C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</a:rPr>
            <a:t>현실문제제기</a:t>
          </a:r>
          <a:r>
            <a:rPr lang="en-US" altLang="ko-KR" sz="1200" b="1" dirty="0">
              <a:solidFill>
                <a:schemeClr val="tx1"/>
              </a:solidFill>
            </a:rPr>
            <a:t>/</a:t>
          </a:r>
          <a:r>
            <a:rPr lang="ko-KR" altLang="en-US" sz="1200" b="1" dirty="0">
              <a:solidFill>
                <a:schemeClr val="tx1"/>
              </a:solidFill>
            </a:rPr>
            <a:t>문제정의</a:t>
          </a:r>
        </a:p>
      </dgm:t>
    </dgm:pt>
    <dgm:pt modelId="{DB17C7E1-9506-424E-A3D2-62F88903BE57}" type="parTrans" cxnId="{4AD39A3D-E1B7-4D47-8C94-E1916D55D862}">
      <dgm:prSet/>
      <dgm:spPr/>
      <dgm:t>
        <a:bodyPr/>
        <a:lstStyle/>
        <a:p>
          <a:pPr latinLnBrk="1"/>
          <a:endParaRPr lang="ko-KR" altLang="en-US"/>
        </a:p>
      </dgm:t>
    </dgm:pt>
    <dgm:pt modelId="{4A614A14-A7E9-4FA1-A8F0-180BE639EA5C}" type="sibTrans" cxnId="{4AD39A3D-E1B7-4D47-8C94-E1916D55D862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CB11FF9F-B470-4D38-8937-EB29152A1758}">
      <dgm:prSet phldrT="[텍스트]" custT="1"/>
      <dgm:spPr>
        <a:solidFill>
          <a:schemeClr val="accent6">
            <a:lumMod val="20000"/>
            <a:lumOff val="80000"/>
          </a:schemeClr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</a:rPr>
            <a:t>문제해결과정</a:t>
          </a:r>
          <a:r>
            <a:rPr lang="en-US" altLang="ko-KR" sz="1200" b="1" dirty="0">
              <a:solidFill>
                <a:schemeClr val="tx1"/>
              </a:solidFill>
            </a:rPr>
            <a:t>(ICT): </a:t>
          </a:r>
          <a:r>
            <a:rPr lang="ko-KR" altLang="en-US" sz="1200" b="1" dirty="0">
              <a:solidFill>
                <a:schemeClr val="tx1"/>
              </a:solidFill>
            </a:rPr>
            <a:t>추상화</a:t>
          </a:r>
          <a:r>
            <a:rPr lang="en-US" altLang="ko-KR" sz="1200" b="1" dirty="0">
              <a:solidFill>
                <a:schemeClr val="tx1"/>
              </a:solidFill>
              <a:sym typeface="Wingdings" panose="05000000000000000000" pitchFamily="2" charset="2"/>
            </a:rPr>
            <a:t> </a:t>
          </a:r>
          <a:r>
            <a:rPr lang="ko-KR" altLang="en-US" sz="1200" b="1" dirty="0">
              <a:solidFill>
                <a:schemeClr val="tx1"/>
              </a:solidFill>
              <a:sym typeface="Wingdings" panose="05000000000000000000" pitchFamily="2" charset="2"/>
            </a:rPr>
            <a:t>컴퓨터 해결 처리과정</a:t>
          </a:r>
          <a:endParaRPr lang="ko-KR" altLang="en-US" sz="1200" b="1" dirty="0">
            <a:solidFill>
              <a:schemeClr val="tx1"/>
            </a:solidFill>
          </a:endParaRPr>
        </a:p>
      </dgm:t>
    </dgm:pt>
    <dgm:pt modelId="{11E355F7-4259-4EC4-8E4B-EC8916648A6C}" type="parTrans" cxnId="{5A3009B3-E143-485D-8A5A-16699869C835}">
      <dgm:prSet/>
      <dgm:spPr/>
      <dgm:t>
        <a:bodyPr/>
        <a:lstStyle/>
        <a:p>
          <a:pPr latinLnBrk="1"/>
          <a:endParaRPr lang="ko-KR" altLang="en-US"/>
        </a:p>
      </dgm:t>
    </dgm:pt>
    <dgm:pt modelId="{55C9DD9F-B203-481C-A912-520CB4763021}" type="sibTrans" cxnId="{5A3009B3-E143-485D-8A5A-16699869C83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615D29C4-D9F2-42F4-B4FB-CD987C4249A4}">
      <dgm:prSet phldrT="[텍스트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en-US" altLang="ko-KR" sz="1200" b="1" dirty="0">
              <a:solidFill>
                <a:schemeClr val="tx1"/>
              </a:solidFill>
            </a:rPr>
            <a:t>AI</a:t>
          </a:r>
          <a:r>
            <a:rPr lang="ko-KR" altLang="en-US" sz="1200" b="1" dirty="0">
              <a:solidFill>
                <a:schemeClr val="tx1"/>
              </a:solidFill>
            </a:rPr>
            <a:t>활용</a:t>
          </a:r>
          <a:endParaRPr lang="en-US" altLang="ko-KR" sz="1200" b="1" dirty="0">
            <a:solidFill>
              <a:schemeClr val="tx1"/>
            </a:solidFill>
          </a:endParaRPr>
        </a:p>
        <a:p>
          <a:pPr latinLnBrk="1"/>
          <a:r>
            <a:rPr lang="ko-KR" altLang="en-US" sz="1200" b="1" dirty="0">
              <a:solidFill>
                <a:schemeClr val="tx1"/>
              </a:solidFill>
            </a:rPr>
            <a:t>해결방안</a:t>
          </a:r>
        </a:p>
      </dgm:t>
    </dgm:pt>
    <dgm:pt modelId="{683CC67D-1B94-4121-8C45-553CE8B842A2}" type="parTrans" cxnId="{4AFC1B6C-486B-41A6-BB00-46F3DEF49700}">
      <dgm:prSet/>
      <dgm:spPr/>
      <dgm:t>
        <a:bodyPr/>
        <a:lstStyle/>
        <a:p>
          <a:pPr latinLnBrk="1"/>
          <a:endParaRPr lang="ko-KR" altLang="en-US"/>
        </a:p>
      </dgm:t>
    </dgm:pt>
    <dgm:pt modelId="{5D81A046-EB9A-491A-B671-1B4F3DA3018E}" type="sibTrans" cxnId="{4AFC1B6C-486B-41A6-BB00-46F3DEF4970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524BAC2-2CF8-4161-A711-C66C3BF3E659}">
      <dgm:prSet phldrT="[텍스트]" custT="1"/>
      <dgm:spPr>
        <a:solidFill>
          <a:schemeClr val="accent6">
            <a:lumMod val="20000"/>
            <a:lumOff val="80000"/>
          </a:schemeClr>
        </a:solidFill>
        <a:ln>
          <a:solidFill>
            <a:srgbClr val="FF0000"/>
          </a:solidFill>
        </a:ln>
      </dgm:spPr>
      <dgm:t>
        <a:bodyPr/>
        <a:lstStyle/>
        <a:p>
          <a:pPr latinLnBrk="1"/>
          <a:r>
            <a:rPr lang="ko-KR" altLang="en-US" sz="1200" b="1" dirty="0">
              <a:solidFill>
                <a:schemeClr val="tx1"/>
              </a:solidFill>
            </a:rPr>
            <a:t>자동화</a:t>
          </a:r>
          <a:endParaRPr lang="en-US" altLang="ko-KR" sz="1200" b="1" dirty="0">
            <a:solidFill>
              <a:schemeClr val="tx1"/>
            </a:solidFill>
          </a:endParaRPr>
        </a:p>
        <a:p>
          <a:pPr latinLnBrk="1"/>
          <a:r>
            <a:rPr lang="en-US" altLang="ko-KR" sz="1200" b="1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altLang="ko-KR" sz="1200" b="1" dirty="0">
              <a:solidFill>
                <a:schemeClr val="tx1"/>
              </a:solidFill>
            </a:rPr>
            <a:t>SW</a:t>
          </a:r>
          <a:endParaRPr lang="ko-KR" altLang="en-US" sz="1200" b="1" dirty="0">
            <a:solidFill>
              <a:schemeClr val="tx1"/>
            </a:solidFill>
          </a:endParaRPr>
        </a:p>
      </dgm:t>
    </dgm:pt>
    <dgm:pt modelId="{C82E47C4-1B4C-410A-92E7-EC0D9433F6E8}" type="parTrans" cxnId="{038E05DD-913C-4339-A66F-4A93D9889511}">
      <dgm:prSet/>
      <dgm:spPr/>
      <dgm:t>
        <a:bodyPr/>
        <a:lstStyle/>
        <a:p>
          <a:pPr latinLnBrk="1"/>
          <a:endParaRPr lang="ko-KR" altLang="en-US"/>
        </a:p>
      </dgm:t>
    </dgm:pt>
    <dgm:pt modelId="{94736617-B780-42A7-941B-4DA4B5235F14}" type="sibTrans" cxnId="{038E05DD-913C-4339-A66F-4A93D9889511}">
      <dgm:prSet/>
      <dgm:spPr/>
      <dgm:t>
        <a:bodyPr/>
        <a:lstStyle/>
        <a:p>
          <a:pPr latinLnBrk="1"/>
          <a:endParaRPr lang="ko-KR" altLang="en-US"/>
        </a:p>
      </dgm:t>
    </dgm:pt>
    <dgm:pt modelId="{7EE6C12A-1B6A-4236-BA7B-869808EF705D}" type="pres">
      <dgm:prSet presAssocID="{7981A7C9-1A0B-48AC-84F6-3AA6EB6C35F1}" presName="Name0" presStyleCnt="0">
        <dgm:presLayoutVars>
          <dgm:dir/>
          <dgm:resizeHandles val="exact"/>
        </dgm:presLayoutVars>
      </dgm:prSet>
      <dgm:spPr/>
    </dgm:pt>
    <dgm:pt modelId="{A4DCB048-30A3-4822-AFA6-8E90320837EC}" type="pres">
      <dgm:prSet presAssocID="{0EA61DEC-52FC-4001-87C1-A0EB3975960C}" presName="node" presStyleLbl="node1" presStyleIdx="0" presStyleCnt="4">
        <dgm:presLayoutVars>
          <dgm:bulletEnabled val="1"/>
        </dgm:presLayoutVars>
      </dgm:prSet>
      <dgm:spPr/>
    </dgm:pt>
    <dgm:pt modelId="{27CF1B61-7C64-4EFD-94FB-6D08C64290AE}" type="pres">
      <dgm:prSet presAssocID="{4A614A14-A7E9-4FA1-A8F0-180BE639EA5C}" presName="sibTrans" presStyleLbl="sibTrans2D1" presStyleIdx="0" presStyleCnt="3"/>
      <dgm:spPr/>
    </dgm:pt>
    <dgm:pt modelId="{5616C716-60B5-475D-B137-71108AD2A2F5}" type="pres">
      <dgm:prSet presAssocID="{4A614A14-A7E9-4FA1-A8F0-180BE639EA5C}" presName="connectorText" presStyleLbl="sibTrans2D1" presStyleIdx="0" presStyleCnt="3"/>
      <dgm:spPr/>
    </dgm:pt>
    <dgm:pt modelId="{344DE623-BC3B-41E6-8FF0-3D2863A28528}" type="pres">
      <dgm:prSet presAssocID="{CB11FF9F-B470-4D38-8937-EB29152A1758}" presName="node" presStyleLbl="node1" presStyleIdx="1" presStyleCnt="4">
        <dgm:presLayoutVars>
          <dgm:bulletEnabled val="1"/>
        </dgm:presLayoutVars>
      </dgm:prSet>
      <dgm:spPr/>
    </dgm:pt>
    <dgm:pt modelId="{F89A1E25-C2F6-4E9B-874F-193BC0EA7232}" type="pres">
      <dgm:prSet presAssocID="{55C9DD9F-B203-481C-A912-520CB4763021}" presName="sibTrans" presStyleLbl="sibTrans2D1" presStyleIdx="1" presStyleCnt="3"/>
      <dgm:spPr/>
    </dgm:pt>
    <dgm:pt modelId="{13A838AF-B0D3-4B2A-A6E4-5545816EEC86}" type="pres">
      <dgm:prSet presAssocID="{55C9DD9F-B203-481C-A912-520CB4763021}" presName="connectorText" presStyleLbl="sibTrans2D1" presStyleIdx="1" presStyleCnt="3"/>
      <dgm:spPr/>
    </dgm:pt>
    <dgm:pt modelId="{C8994715-9C5C-44BF-9250-FC5F3855FB89}" type="pres">
      <dgm:prSet presAssocID="{615D29C4-D9F2-42F4-B4FB-CD987C4249A4}" presName="node" presStyleLbl="node1" presStyleIdx="2" presStyleCnt="4">
        <dgm:presLayoutVars>
          <dgm:bulletEnabled val="1"/>
        </dgm:presLayoutVars>
      </dgm:prSet>
      <dgm:spPr/>
    </dgm:pt>
    <dgm:pt modelId="{E5B96D8C-F127-4AA8-99B0-33A7D3E541D7}" type="pres">
      <dgm:prSet presAssocID="{5D81A046-EB9A-491A-B671-1B4F3DA3018E}" presName="sibTrans" presStyleLbl="sibTrans2D1" presStyleIdx="2" presStyleCnt="3"/>
      <dgm:spPr/>
    </dgm:pt>
    <dgm:pt modelId="{F8CF3D20-9961-4256-8AAC-56EFF7FFA5BA}" type="pres">
      <dgm:prSet presAssocID="{5D81A046-EB9A-491A-B671-1B4F3DA3018E}" presName="connectorText" presStyleLbl="sibTrans2D1" presStyleIdx="2" presStyleCnt="3"/>
      <dgm:spPr/>
    </dgm:pt>
    <dgm:pt modelId="{29D574B9-39D3-46B4-BB39-C829648A9361}" type="pres">
      <dgm:prSet presAssocID="{F524BAC2-2CF8-4161-A711-C66C3BF3E659}" presName="node" presStyleLbl="node1" presStyleIdx="3" presStyleCnt="4">
        <dgm:presLayoutVars>
          <dgm:bulletEnabled val="1"/>
        </dgm:presLayoutVars>
      </dgm:prSet>
      <dgm:spPr/>
    </dgm:pt>
  </dgm:ptLst>
  <dgm:cxnLst>
    <dgm:cxn modelId="{310D7E13-F8AC-44A9-91E4-B3E2BD49D2E0}" type="presOf" srcId="{0EA61DEC-52FC-4001-87C1-A0EB3975960C}" destId="{A4DCB048-30A3-4822-AFA6-8E90320837EC}" srcOrd="0" destOrd="0" presId="urn:microsoft.com/office/officeart/2005/8/layout/process1"/>
    <dgm:cxn modelId="{16FA3718-A23D-4284-A4B9-8B6F153FD004}" type="presOf" srcId="{55C9DD9F-B203-481C-A912-520CB4763021}" destId="{13A838AF-B0D3-4B2A-A6E4-5545816EEC86}" srcOrd="1" destOrd="0" presId="urn:microsoft.com/office/officeart/2005/8/layout/process1"/>
    <dgm:cxn modelId="{4AD39A3D-E1B7-4D47-8C94-E1916D55D862}" srcId="{7981A7C9-1A0B-48AC-84F6-3AA6EB6C35F1}" destId="{0EA61DEC-52FC-4001-87C1-A0EB3975960C}" srcOrd="0" destOrd="0" parTransId="{DB17C7E1-9506-424E-A3D2-62F88903BE57}" sibTransId="{4A614A14-A7E9-4FA1-A8F0-180BE639EA5C}"/>
    <dgm:cxn modelId="{4AFC1B6C-486B-41A6-BB00-46F3DEF49700}" srcId="{7981A7C9-1A0B-48AC-84F6-3AA6EB6C35F1}" destId="{615D29C4-D9F2-42F4-B4FB-CD987C4249A4}" srcOrd="2" destOrd="0" parTransId="{683CC67D-1B94-4121-8C45-553CE8B842A2}" sibTransId="{5D81A046-EB9A-491A-B671-1B4F3DA3018E}"/>
    <dgm:cxn modelId="{3B0E7657-00C8-45B8-87B5-BF7F7BCE9499}" type="presOf" srcId="{CB11FF9F-B470-4D38-8937-EB29152A1758}" destId="{344DE623-BC3B-41E6-8FF0-3D2863A28528}" srcOrd="0" destOrd="0" presId="urn:microsoft.com/office/officeart/2005/8/layout/process1"/>
    <dgm:cxn modelId="{51A1307D-70A2-420D-A72A-CE46356E1E9F}" type="presOf" srcId="{5D81A046-EB9A-491A-B671-1B4F3DA3018E}" destId="{F8CF3D20-9961-4256-8AAC-56EFF7FFA5BA}" srcOrd="1" destOrd="0" presId="urn:microsoft.com/office/officeart/2005/8/layout/process1"/>
    <dgm:cxn modelId="{376C9C95-04CE-4CA0-A30D-C73CD875C1AC}" type="presOf" srcId="{5D81A046-EB9A-491A-B671-1B4F3DA3018E}" destId="{E5B96D8C-F127-4AA8-99B0-33A7D3E541D7}" srcOrd="0" destOrd="0" presId="urn:microsoft.com/office/officeart/2005/8/layout/process1"/>
    <dgm:cxn modelId="{5A3009B3-E143-485D-8A5A-16699869C835}" srcId="{7981A7C9-1A0B-48AC-84F6-3AA6EB6C35F1}" destId="{CB11FF9F-B470-4D38-8937-EB29152A1758}" srcOrd="1" destOrd="0" parTransId="{11E355F7-4259-4EC4-8E4B-EC8916648A6C}" sibTransId="{55C9DD9F-B203-481C-A912-520CB4763021}"/>
    <dgm:cxn modelId="{220F4BB8-44F0-45DC-AE7D-C347AA1F58DA}" type="presOf" srcId="{4A614A14-A7E9-4FA1-A8F0-180BE639EA5C}" destId="{5616C716-60B5-475D-B137-71108AD2A2F5}" srcOrd="1" destOrd="0" presId="urn:microsoft.com/office/officeart/2005/8/layout/process1"/>
    <dgm:cxn modelId="{477BF3B8-F87F-40D6-AD83-305ACB5F803E}" type="presOf" srcId="{4A614A14-A7E9-4FA1-A8F0-180BE639EA5C}" destId="{27CF1B61-7C64-4EFD-94FB-6D08C64290AE}" srcOrd="0" destOrd="0" presId="urn:microsoft.com/office/officeart/2005/8/layout/process1"/>
    <dgm:cxn modelId="{9236A6BA-8143-4266-8E1A-50DDFDAD91E4}" type="presOf" srcId="{F524BAC2-2CF8-4161-A711-C66C3BF3E659}" destId="{29D574B9-39D3-46B4-BB39-C829648A9361}" srcOrd="0" destOrd="0" presId="urn:microsoft.com/office/officeart/2005/8/layout/process1"/>
    <dgm:cxn modelId="{D76610C2-C1A8-4B24-AAD1-C184BE6B7632}" type="presOf" srcId="{55C9DD9F-B203-481C-A912-520CB4763021}" destId="{F89A1E25-C2F6-4E9B-874F-193BC0EA7232}" srcOrd="0" destOrd="0" presId="urn:microsoft.com/office/officeart/2005/8/layout/process1"/>
    <dgm:cxn modelId="{20CA62D4-2BA9-4A81-8ACF-95958D937071}" type="presOf" srcId="{7981A7C9-1A0B-48AC-84F6-3AA6EB6C35F1}" destId="{7EE6C12A-1B6A-4236-BA7B-869808EF705D}" srcOrd="0" destOrd="0" presId="urn:microsoft.com/office/officeart/2005/8/layout/process1"/>
    <dgm:cxn modelId="{0E99B1D4-6454-4633-87C8-F39B184642B6}" type="presOf" srcId="{615D29C4-D9F2-42F4-B4FB-CD987C4249A4}" destId="{C8994715-9C5C-44BF-9250-FC5F3855FB89}" srcOrd="0" destOrd="0" presId="urn:microsoft.com/office/officeart/2005/8/layout/process1"/>
    <dgm:cxn modelId="{038E05DD-913C-4339-A66F-4A93D9889511}" srcId="{7981A7C9-1A0B-48AC-84F6-3AA6EB6C35F1}" destId="{F524BAC2-2CF8-4161-A711-C66C3BF3E659}" srcOrd="3" destOrd="0" parTransId="{C82E47C4-1B4C-410A-92E7-EC0D9433F6E8}" sibTransId="{94736617-B780-42A7-941B-4DA4B5235F14}"/>
    <dgm:cxn modelId="{D9C5D7A4-F46B-4D2E-91E5-D82E44CEFF57}" type="presParOf" srcId="{7EE6C12A-1B6A-4236-BA7B-869808EF705D}" destId="{A4DCB048-30A3-4822-AFA6-8E90320837EC}" srcOrd="0" destOrd="0" presId="urn:microsoft.com/office/officeart/2005/8/layout/process1"/>
    <dgm:cxn modelId="{283A88BA-C471-4500-9774-2E8666861CC5}" type="presParOf" srcId="{7EE6C12A-1B6A-4236-BA7B-869808EF705D}" destId="{27CF1B61-7C64-4EFD-94FB-6D08C64290AE}" srcOrd="1" destOrd="0" presId="urn:microsoft.com/office/officeart/2005/8/layout/process1"/>
    <dgm:cxn modelId="{1C5F953A-3810-470D-8877-42B4BA76B188}" type="presParOf" srcId="{27CF1B61-7C64-4EFD-94FB-6D08C64290AE}" destId="{5616C716-60B5-475D-B137-71108AD2A2F5}" srcOrd="0" destOrd="0" presId="urn:microsoft.com/office/officeart/2005/8/layout/process1"/>
    <dgm:cxn modelId="{5713C6BF-E894-47CE-83AB-D4BB43B7E04D}" type="presParOf" srcId="{7EE6C12A-1B6A-4236-BA7B-869808EF705D}" destId="{344DE623-BC3B-41E6-8FF0-3D2863A28528}" srcOrd="2" destOrd="0" presId="urn:microsoft.com/office/officeart/2005/8/layout/process1"/>
    <dgm:cxn modelId="{8787B2AF-CA1D-4C8C-8D99-CDBD6C04EFC2}" type="presParOf" srcId="{7EE6C12A-1B6A-4236-BA7B-869808EF705D}" destId="{F89A1E25-C2F6-4E9B-874F-193BC0EA7232}" srcOrd="3" destOrd="0" presId="urn:microsoft.com/office/officeart/2005/8/layout/process1"/>
    <dgm:cxn modelId="{522C2CD3-61A4-4A16-B80D-837100767595}" type="presParOf" srcId="{F89A1E25-C2F6-4E9B-874F-193BC0EA7232}" destId="{13A838AF-B0D3-4B2A-A6E4-5545816EEC86}" srcOrd="0" destOrd="0" presId="urn:microsoft.com/office/officeart/2005/8/layout/process1"/>
    <dgm:cxn modelId="{305D0CB0-4294-41B0-B6DA-D0B7EA5EC79C}" type="presParOf" srcId="{7EE6C12A-1B6A-4236-BA7B-869808EF705D}" destId="{C8994715-9C5C-44BF-9250-FC5F3855FB89}" srcOrd="4" destOrd="0" presId="urn:microsoft.com/office/officeart/2005/8/layout/process1"/>
    <dgm:cxn modelId="{536BD390-EC34-41AC-ACE9-BE4F1F30AA8A}" type="presParOf" srcId="{7EE6C12A-1B6A-4236-BA7B-869808EF705D}" destId="{E5B96D8C-F127-4AA8-99B0-33A7D3E541D7}" srcOrd="5" destOrd="0" presId="urn:microsoft.com/office/officeart/2005/8/layout/process1"/>
    <dgm:cxn modelId="{3622A6AE-6480-4269-B653-DAD101036FF2}" type="presParOf" srcId="{E5B96D8C-F127-4AA8-99B0-33A7D3E541D7}" destId="{F8CF3D20-9961-4256-8AAC-56EFF7FFA5BA}" srcOrd="0" destOrd="0" presId="urn:microsoft.com/office/officeart/2005/8/layout/process1"/>
    <dgm:cxn modelId="{F135C7DC-521B-44EC-85DB-74460030C324}" type="presParOf" srcId="{7EE6C12A-1B6A-4236-BA7B-869808EF705D}" destId="{29D574B9-39D3-46B4-BB39-C829648A936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0629D0-4DD1-4A1F-A74F-5FFEFF7B5FB7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8DA9ED5-D0FC-482E-8646-24E68D2FFB3E}">
      <dgm:prSet phldrT="[텍스트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현실</a:t>
          </a:r>
          <a:endParaRPr lang="en-US" altLang="ko-KR" sz="1400" b="1" dirty="0">
            <a:solidFill>
              <a:schemeClr val="tx1"/>
            </a:solidFill>
          </a:endParaRPr>
        </a:p>
        <a:p>
          <a:pPr latinLnBrk="1"/>
          <a:r>
            <a:rPr lang="ko-KR" altLang="en-US" sz="1400" b="1" dirty="0">
              <a:solidFill>
                <a:schemeClr val="tx1"/>
              </a:solidFill>
            </a:rPr>
            <a:t>문제 정의</a:t>
          </a:r>
        </a:p>
      </dgm:t>
    </dgm:pt>
    <dgm:pt modelId="{3FF3B594-7F10-4FAE-8D1F-8FC92FC7368B}" type="parTrans" cxnId="{85CF7351-A932-4B34-BD3E-3A44DD37D459}">
      <dgm:prSet/>
      <dgm:spPr/>
      <dgm:t>
        <a:bodyPr/>
        <a:lstStyle/>
        <a:p>
          <a:pPr latinLnBrk="1"/>
          <a:endParaRPr lang="ko-KR" altLang="en-US"/>
        </a:p>
      </dgm:t>
    </dgm:pt>
    <dgm:pt modelId="{442AADBF-DAF5-46F8-8BAD-2700B02067D3}" type="sibTrans" cxnId="{85CF7351-A932-4B34-BD3E-3A44DD37D459}">
      <dgm:prSet/>
      <dgm:spPr/>
      <dgm:t>
        <a:bodyPr/>
        <a:lstStyle/>
        <a:p>
          <a:pPr latinLnBrk="1"/>
          <a:endParaRPr lang="ko-KR" altLang="en-US"/>
        </a:p>
      </dgm:t>
    </dgm:pt>
    <dgm:pt modelId="{4E8165FA-43E7-47C2-A589-D3A143CE8204}">
      <dgm:prSet phldrT="[텍스트]" custT="1"/>
      <dgm:spPr>
        <a:solidFill>
          <a:schemeClr val="accent3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의사결정 과정</a:t>
          </a:r>
          <a:endParaRPr lang="en-US" altLang="ko-KR" sz="1400" b="1" dirty="0">
            <a:solidFill>
              <a:schemeClr val="tx1"/>
            </a:solidFill>
          </a:endParaRPr>
        </a:p>
        <a:p>
          <a:pPr latinLnBrk="1"/>
          <a:r>
            <a:rPr lang="ko-KR" altLang="en-US" sz="1400" b="1" dirty="0" err="1">
              <a:solidFill>
                <a:schemeClr val="tx1"/>
              </a:solidFill>
            </a:rPr>
            <a:t>전주기</a:t>
          </a:r>
          <a:r>
            <a:rPr lang="ko-KR" altLang="en-US" sz="1400" b="1" dirty="0">
              <a:solidFill>
                <a:schemeClr val="tx1"/>
              </a:solidFill>
            </a:rPr>
            <a:t> 이해</a:t>
          </a:r>
        </a:p>
      </dgm:t>
    </dgm:pt>
    <dgm:pt modelId="{EE121139-39B6-4D74-959E-C63A6611C4A9}" type="parTrans" cxnId="{0C17D91E-9363-428B-A998-E016DDDA1C7D}">
      <dgm:prSet/>
      <dgm:spPr/>
      <dgm:t>
        <a:bodyPr/>
        <a:lstStyle/>
        <a:p>
          <a:pPr latinLnBrk="1"/>
          <a:endParaRPr lang="ko-KR" altLang="en-US"/>
        </a:p>
      </dgm:t>
    </dgm:pt>
    <dgm:pt modelId="{01846E3A-954C-4981-9DDF-BE1E84BA39F6}" type="sibTrans" cxnId="{0C17D91E-9363-428B-A998-E016DDDA1C7D}">
      <dgm:prSet/>
      <dgm:spPr/>
      <dgm:t>
        <a:bodyPr/>
        <a:lstStyle/>
        <a:p>
          <a:pPr latinLnBrk="1"/>
          <a:endParaRPr lang="ko-KR" altLang="en-US"/>
        </a:p>
      </dgm:t>
    </dgm:pt>
    <dgm:pt modelId="{7D0F1408-4611-4233-8FF3-C75212A68DB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문제 조각</a:t>
          </a:r>
        </a:p>
      </dgm:t>
    </dgm:pt>
    <dgm:pt modelId="{CBA5B0A7-3C91-4FDB-9509-1B1FF101AE23}" type="parTrans" cxnId="{30AE6AA0-7023-4865-9B77-B33A44C3C4DE}">
      <dgm:prSet/>
      <dgm:spPr/>
      <dgm:t>
        <a:bodyPr/>
        <a:lstStyle/>
        <a:p>
          <a:pPr latinLnBrk="1"/>
          <a:endParaRPr lang="ko-KR" altLang="en-US"/>
        </a:p>
      </dgm:t>
    </dgm:pt>
    <dgm:pt modelId="{C0A9942F-102D-45A3-8D8B-EA88CDC185AA}" type="sibTrans" cxnId="{30AE6AA0-7023-4865-9B77-B33A44C3C4DE}">
      <dgm:prSet/>
      <dgm:spPr/>
      <dgm:t>
        <a:bodyPr/>
        <a:lstStyle/>
        <a:p>
          <a:pPr latinLnBrk="1"/>
          <a:endParaRPr lang="ko-KR" altLang="en-US"/>
        </a:p>
      </dgm:t>
    </dgm:pt>
    <dgm:pt modelId="{33BB25E7-85C6-46B2-9D05-A280DE313183}" type="pres">
      <dgm:prSet presAssocID="{F40629D0-4DD1-4A1F-A74F-5FFEFF7B5FB7}" presName="Name0" presStyleCnt="0">
        <dgm:presLayoutVars>
          <dgm:dir/>
          <dgm:resizeHandles val="exact"/>
        </dgm:presLayoutVars>
      </dgm:prSet>
      <dgm:spPr/>
    </dgm:pt>
    <dgm:pt modelId="{ECCF91C8-7E38-418E-9EA3-134193D9E26C}" type="pres">
      <dgm:prSet presAssocID="{F8DA9ED5-D0FC-482E-8646-24E68D2FFB3E}" presName="node" presStyleLbl="node1" presStyleIdx="0" presStyleCnt="3">
        <dgm:presLayoutVars>
          <dgm:bulletEnabled val="1"/>
        </dgm:presLayoutVars>
      </dgm:prSet>
      <dgm:spPr/>
    </dgm:pt>
    <dgm:pt modelId="{573F3C5C-FAD8-479B-B169-4D4F76F023FE}" type="pres">
      <dgm:prSet presAssocID="{442AADBF-DAF5-46F8-8BAD-2700B02067D3}" presName="sibTrans" presStyleLbl="sibTrans2D1" presStyleIdx="0" presStyleCnt="3"/>
      <dgm:spPr/>
    </dgm:pt>
    <dgm:pt modelId="{9C982245-DB16-48A7-AD3B-8EE8CA25965B}" type="pres">
      <dgm:prSet presAssocID="{442AADBF-DAF5-46F8-8BAD-2700B02067D3}" presName="connectorText" presStyleLbl="sibTrans2D1" presStyleIdx="0" presStyleCnt="3"/>
      <dgm:spPr/>
    </dgm:pt>
    <dgm:pt modelId="{5514DDF1-AB5D-4268-BBAA-1FEFAB096534}" type="pres">
      <dgm:prSet presAssocID="{4E8165FA-43E7-47C2-A589-D3A143CE8204}" presName="node" presStyleLbl="node1" presStyleIdx="1" presStyleCnt="3">
        <dgm:presLayoutVars>
          <dgm:bulletEnabled val="1"/>
        </dgm:presLayoutVars>
      </dgm:prSet>
      <dgm:spPr/>
    </dgm:pt>
    <dgm:pt modelId="{ACD52358-9C22-4658-BD90-6338E189FBAF}" type="pres">
      <dgm:prSet presAssocID="{01846E3A-954C-4981-9DDF-BE1E84BA39F6}" presName="sibTrans" presStyleLbl="sibTrans2D1" presStyleIdx="1" presStyleCnt="3"/>
      <dgm:spPr/>
    </dgm:pt>
    <dgm:pt modelId="{6AFB7153-86D9-48EF-A4CA-017BA384E44C}" type="pres">
      <dgm:prSet presAssocID="{01846E3A-954C-4981-9DDF-BE1E84BA39F6}" presName="connectorText" presStyleLbl="sibTrans2D1" presStyleIdx="1" presStyleCnt="3"/>
      <dgm:spPr/>
    </dgm:pt>
    <dgm:pt modelId="{F7B33449-6E94-4906-8C85-E0F11C00C500}" type="pres">
      <dgm:prSet presAssocID="{7D0F1408-4611-4233-8FF3-C75212A68DBB}" presName="node" presStyleLbl="node1" presStyleIdx="2" presStyleCnt="3">
        <dgm:presLayoutVars>
          <dgm:bulletEnabled val="1"/>
        </dgm:presLayoutVars>
      </dgm:prSet>
      <dgm:spPr/>
    </dgm:pt>
    <dgm:pt modelId="{EFA7B4A0-86E8-4B01-92AA-4DABE1A0C90E}" type="pres">
      <dgm:prSet presAssocID="{C0A9942F-102D-45A3-8D8B-EA88CDC185AA}" presName="sibTrans" presStyleLbl="sibTrans2D1" presStyleIdx="2" presStyleCnt="3"/>
      <dgm:spPr/>
    </dgm:pt>
    <dgm:pt modelId="{D2B4B48D-934D-454E-B118-DF92CBA900C6}" type="pres">
      <dgm:prSet presAssocID="{C0A9942F-102D-45A3-8D8B-EA88CDC185AA}" presName="connectorText" presStyleLbl="sibTrans2D1" presStyleIdx="2" presStyleCnt="3"/>
      <dgm:spPr/>
    </dgm:pt>
  </dgm:ptLst>
  <dgm:cxnLst>
    <dgm:cxn modelId="{69DC4010-5397-4FC2-B129-DE4334517D3C}" type="presOf" srcId="{F40629D0-4DD1-4A1F-A74F-5FFEFF7B5FB7}" destId="{33BB25E7-85C6-46B2-9D05-A280DE313183}" srcOrd="0" destOrd="0" presId="urn:microsoft.com/office/officeart/2005/8/layout/cycle7"/>
    <dgm:cxn modelId="{0C17D91E-9363-428B-A998-E016DDDA1C7D}" srcId="{F40629D0-4DD1-4A1F-A74F-5FFEFF7B5FB7}" destId="{4E8165FA-43E7-47C2-A589-D3A143CE8204}" srcOrd="1" destOrd="0" parTransId="{EE121139-39B6-4D74-959E-C63A6611C4A9}" sibTransId="{01846E3A-954C-4981-9DDF-BE1E84BA39F6}"/>
    <dgm:cxn modelId="{E8B47538-7289-4BBD-B279-B59BCC33CD73}" type="presOf" srcId="{01846E3A-954C-4981-9DDF-BE1E84BA39F6}" destId="{6AFB7153-86D9-48EF-A4CA-017BA384E44C}" srcOrd="1" destOrd="0" presId="urn:microsoft.com/office/officeart/2005/8/layout/cycle7"/>
    <dgm:cxn modelId="{85CF7351-A932-4B34-BD3E-3A44DD37D459}" srcId="{F40629D0-4DD1-4A1F-A74F-5FFEFF7B5FB7}" destId="{F8DA9ED5-D0FC-482E-8646-24E68D2FFB3E}" srcOrd="0" destOrd="0" parTransId="{3FF3B594-7F10-4FAE-8D1F-8FC92FC7368B}" sibTransId="{442AADBF-DAF5-46F8-8BAD-2700B02067D3}"/>
    <dgm:cxn modelId="{F3A1BD51-E855-4A96-9716-5A91B16E45ED}" type="presOf" srcId="{442AADBF-DAF5-46F8-8BAD-2700B02067D3}" destId="{573F3C5C-FAD8-479B-B169-4D4F76F023FE}" srcOrd="0" destOrd="0" presId="urn:microsoft.com/office/officeart/2005/8/layout/cycle7"/>
    <dgm:cxn modelId="{C40C9484-02F4-49F6-8D25-9F2E19CE905D}" type="presOf" srcId="{C0A9942F-102D-45A3-8D8B-EA88CDC185AA}" destId="{EFA7B4A0-86E8-4B01-92AA-4DABE1A0C90E}" srcOrd="0" destOrd="0" presId="urn:microsoft.com/office/officeart/2005/8/layout/cycle7"/>
    <dgm:cxn modelId="{1231F88A-B62A-4233-B336-83B375CCF9FE}" type="presOf" srcId="{C0A9942F-102D-45A3-8D8B-EA88CDC185AA}" destId="{D2B4B48D-934D-454E-B118-DF92CBA900C6}" srcOrd="1" destOrd="0" presId="urn:microsoft.com/office/officeart/2005/8/layout/cycle7"/>
    <dgm:cxn modelId="{F63B6597-2D4F-42A0-99C2-20542A355FEF}" type="presOf" srcId="{442AADBF-DAF5-46F8-8BAD-2700B02067D3}" destId="{9C982245-DB16-48A7-AD3B-8EE8CA25965B}" srcOrd="1" destOrd="0" presId="urn:microsoft.com/office/officeart/2005/8/layout/cycle7"/>
    <dgm:cxn modelId="{30AE6AA0-7023-4865-9B77-B33A44C3C4DE}" srcId="{F40629D0-4DD1-4A1F-A74F-5FFEFF7B5FB7}" destId="{7D0F1408-4611-4233-8FF3-C75212A68DBB}" srcOrd="2" destOrd="0" parTransId="{CBA5B0A7-3C91-4FDB-9509-1B1FF101AE23}" sibTransId="{C0A9942F-102D-45A3-8D8B-EA88CDC185AA}"/>
    <dgm:cxn modelId="{728E4BA4-C91A-4D74-92F8-8E3A450C42B1}" type="presOf" srcId="{01846E3A-954C-4981-9DDF-BE1E84BA39F6}" destId="{ACD52358-9C22-4658-BD90-6338E189FBAF}" srcOrd="0" destOrd="0" presId="urn:microsoft.com/office/officeart/2005/8/layout/cycle7"/>
    <dgm:cxn modelId="{9B055BCC-F9AF-4483-A499-EA5C6FCCC0B4}" type="presOf" srcId="{F8DA9ED5-D0FC-482E-8646-24E68D2FFB3E}" destId="{ECCF91C8-7E38-418E-9EA3-134193D9E26C}" srcOrd="0" destOrd="0" presId="urn:microsoft.com/office/officeart/2005/8/layout/cycle7"/>
    <dgm:cxn modelId="{D41EDDDD-1EC1-4A29-AA01-7FB3867CF89A}" type="presOf" srcId="{7D0F1408-4611-4233-8FF3-C75212A68DBB}" destId="{F7B33449-6E94-4906-8C85-E0F11C00C500}" srcOrd="0" destOrd="0" presId="urn:microsoft.com/office/officeart/2005/8/layout/cycle7"/>
    <dgm:cxn modelId="{CA7294F8-4FF2-420E-AD90-2B137CBA9A02}" type="presOf" srcId="{4E8165FA-43E7-47C2-A589-D3A143CE8204}" destId="{5514DDF1-AB5D-4268-BBAA-1FEFAB096534}" srcOrd="0" destOrd="0" presId="urn:microsoft.com/office/officeart/2005/8/layout/cycle7"/>
    <dgm:cxn modelId="{3047E697-593F-4E1E-A703-C3D1C2FB0440}" type="presParOf" srcId="{33BB25E7-85C6-46B2-9D05-A280DE313183}" destId="{ECCF91C8-7E38-418E-9EA3-134193D9E26C}" srcOrd="0" destOrd="0" presId="urn:microsoft.com/office/officeart/2005/8/layout/cycle7"/>
    <dgm:cxn modelId="{AE5A5FE4-1BD0-4983-980E-2847FEAC7022}" type="presParOf" srcId="{33BB25E7-85C6-46B2-9D05-A280DE313183}" destId="{573F3C5C-FAD8-479B-B169-4D4F76F023FE}" srcOrd="1" destOrd="0" presId="urn:microsoft.com/office/officeart/2005/8/layout/cycle7"/>
    <dgm:cxn modelId="{0D7E84C9-D64E-4249-A1C4-5EE8CD614B38}" type="presParOf" srcId="{573F3C5C-FAD8-479B-B169-4D4F76F023FE}" destId="{9C982245-DB16-48A7-AD3B-8EE8CA25965B}" srcOrd="0" destOrd="0" presId="urn:microsoft.com/office/officeart/2005/8/layout/cycle7"/>
    <dgm:cxn modelId="{4472A9E1-3B44-4E6D-BCDF-4918815E7573}" type="presParOf" srcId="{33BB25E7-85C6-46B2-9D05-A280DE313183}" destId="{5514DDF1-AB5D-4268-BBAA-1FEFAB096534}" srcOrd="2" destOrd="0" presId="urn:microsoft.com/office/officeart/2005/8/layout/cycle7"/>
    <dgm:cxn modelId="{FD081A0F-7ACF-4449-8B67-BC2BA1CB3384}" type="presParOf" srcId="{33BB25E7-85C6-46B2-9D05-A280DE313183}" destId="{ACD52358-9C22-4658-BD90-6338E189FBAF}" srcOrd="3" destOrd="0" presId="urn:microsoft.com/office/officeart/2005/8/layout/cycle7"/>
    <dgm:cxn modelId="{EDE3A6D2-6E09-4E88-A7F3-5A744C1420C6}" type="presParOf" srcId="{ACD52358-9C22-4658-BD90-6338E189FBAF}" destId="{6AFB7153-86D9-48EF-A4CA-017BA384E44C}" srcOrd="0" destOrd="0" presId="urn:microsoft.com/office/officeart/2005/8/layout/cycle7"/>
    <dgm:cxn modelId="{5C220411-178E-4322-AE75-9F90138C6B42}" type="presParOf" srcId="{33BB25E7-85C6-46B2-9D05-A280DE313183}" destId="{F7B33449-6E94-4906-8C85-E0F11C00C500}" srcOrd="4" destOrd="0" presId="urn:microsoft.com/office/officeart/2005/8/layout/cycle7"/>
    <dgm:cxn modelId="{7C5A519E-94A8-4FE2-90DB-2858AA35B062}" type="presParOf" srcId="{33BB25E7-85C6-46B2-9D05-A280DE313183}" destId="{EFA7B4A0-86E8-4B01-92AA-4DABE1A0C90E}" srcOrd="5" destOrd="0" presId="urn:microsoft.com/office/officeart/2005/8/layout/cycle7"/>
    <dgm:cxn modelId="{46629E77-304B-45BB-BC5A-398BBA9B621C}" type="presParOf" srcId="{EFA7B4A0-86E8-4B01-92AA-4DABE1A0C90E}" destId="{D2B4B48D-934D-454E-B118-DF92CBA900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33464E-3565-4BF2-89F4-9AB33382A1B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2660605-7B28-444C-8D7E-CED5FB638E0C}">
      <dgm:prSet phldrT="[텍스트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dirty="0"/>
            <a:t>고객</a:t>
          </a:r>
        </a:p>
      </dgm:t>
    </dgm:pt>
    <dgm:pt modelId="{1721045B-E09C-427D-A3AB-57C8781731BB}" type="parTrans" cxnId="{B22D2806-4CC3-4449-A433-B9FF8070D5B6}">
      <dgm:prSet/>
      <dgm:spPr/>
      <dgm:t>
        <a:bodyPr/>
        <a:lstStyle/>
        <a:p>
          <a:pPr latinLnBrk="1"/>
          <a:endParaRPr lang="ko-KR" altLang="en-US"/>
        </a:p>
      </dgm:t>
    </dgm:pt>
    <dgm:pt modelId="{AD797EFB-76A1-413A-A1AC-CDE8D9271B77}" type="sibTrans" cxnId="{B22D2806-4CC3-4449-A433-B9FF8070D5B6}">
      <dgm:prSet/>
      <dgm:spPr/>
      <dgm:t>
        <a:bodyPr/>
        <a:lstStyle/>
        <a:p>
          <a:pPr latinLnBrk="1"/>
          <a:endParaRPr lang="ko-KR" altLang="en-US"/>
        </a:p>
      </dgm:t>
    </dgm:pt>
    <dgm:pt modelId="{A77B452B-D463-407F-978B-CD9CA528B23D}">
      <dgm:prSet phldrT="[텍스트]"/>
      <dgm:spPr/>
      <dgm:t>
        <a:bodyPr/>
        <a:lstStyle/>
        <a:p>
          <a:pPr latinLnBrk="1"/>
          <a:r>
            <a:rPr lang="ko-KR" altLang="en-US" dirty="0"/>
            <a:t>기업</a:t>
          </a:r>
        </a:p>
      </dgm:t>
    </dgm:pt>
    <dgm:pt modelId="{85406106-3AE4-4D46-BD7E-C43FF6DCF96D}" type="parTrans" cxnId="{56404CC2-112C-481D-BDAB-1F0441D67644}">
      <dgm:prSet/>
      <dgm:spPr/>
      <dgm:t>
        <a:bodyPr/>
        <a:lstStyle/>
        <a:p>
          <a:pPr latinLnBrk="1"/>
          <a:endParaRPr lang="ko-KR" altLang="en-US"/>
        </a:p>
      </dgm:t>
    </dgm:pt>
    <dgm:pt modelId="{B434C787-7207-47A4-B46D-6F6859860F0A}" type="sibTrans" cxnId="{56404CC2-112C-481D-BDAB-1F0441D67644}">
      <dgm:prSet/>
      <dgm:spPr/>
      <dgm:t>
        <a:bodyPr/>
        <a:lstStyle/>
        <a:p>
          <a:pPr latinLnBrk="1"/>
          <a:endParaRPr lang="ko-KR" altLang="en-US"/>
        </a:p>
      </dgm:t>
    </dgm:pt>
    <dgm:pt modelId="{DEA9FE14-8114-4068-9970-3EA7F470C542}">
      <dgm:prSet phldrT="[텍스트]"/>
      <dgm:spPr/>
      <dgm:t>
        <a:bodyPr/>
        <a:lstStyle/>
        <a:p>
          <a:pPr latinLnBrk="1"/>
          <a:r>
            <a:rPr lang="ko-KR" altLang="en-US" dirty="0"/>
            <a:t>시설자금대출</a:t>
          </a:r>
        </a:p>
      </dgm:t>
    </dgm:pt>
    <dgm:pt modelId="{F0589C36-B661-4DFD-81E8-3580F834ECEC}" type="parTrans" cxnId="{3545264E-10A8-4249-886F-86A76DD36669}">
      <dgm:prSet/>
      <dgm:spPr/>
      <dgm:t>
        <a:bodyPr/>
        <a:lstStyle/>
        <a:p>
          <a:pPr latinLnBrk="1"/>
          <a:endParaRPr lang="ko-KR" altLang="en-US"/>
        </a:p>
      </dgm:t>
    </dgm:pt>
    <dgm:pt modelId="{2EF920E5-B7FE-4D22-9176-6474772FCFEB}" type="sibTrans" cxnId="{3545264E-10A8-4249-886F-86A76DD36669}">
      <dgm:prSet/>
      <dgm:spPr/>
      <dgm:t>
        <a:bodyPr/>
        <a:lstStyle/>
        <a:p>
          <a:pPr latinLnBrk="1"/>
          <a:endParaRPr lang="ko-KR" altLang="en-US"/>
        </a:p>
      </dgm:t>
    </dgm:pt>
    <dgm:pt modelId="{392A80EA-C14F-4AED-95FB-0D636DFB2954}">
      <dgm:prSet phldrT="[텍스트]"/>
      <dgm:spPr/>
      <dgm:t>
        <a:bodyPr/>
        <a:lstStyle/>
        <a:p>
          <a:pPr latinLnBrk="1"/>
          <a:r>
            <a:rPr lang="ko-KR" altLang="en-US" dirty="0"/>
            <a:t>운영자금대출</a:t>
          </a:r>
        </a:p>
      </dgm:t>
    </dgm:pt>
    <dgm:pt modelId="{BAB708B4-8F1A-4DD2-BC22-24A160B91A41}" type="parTrans" cxnId="{E3BB011A-A6EC-4428-BD3D-D2E5A804C389}">
      <dgm:prSet/>
      <dgm:spPr/>
      <dgm:t>
        <a:bodyPr/>
        <a:lstStyle/>
        <a:p>
          <a:pPr latinLnBrk="1"/>
          <a:endParaRPr lang="ko-KR" altLang="en-US"/>
        </a:p>
      </dgm:t>
    </dgm:pt>
    <dgm:pt modelId="{F55CD8D9-8578-40D9-9D1E-61FCDC607F3D}" type="sibTrans" cxnId="{E3BB011A-A6EC-4428-BD3D-D2E5A804C389}">
      <dgm:prSet/>
      <dgm:spPr/>
      <dgm:t>
        <a:bodyPr/>
        <a:lstStyle/>
        <a:p>
          <a:pPr latinLnBrk="1"/>
          <a:endParaRPr lang="ko-KR" altLang="en-US"/>
        </a:p>
      </dgm:t>
    </dgm:pt>
    <dgm:pt modelId="{D59C6469-1205-4492-B9D9-94F0BBB21B0F}">
      <dgm:prSet phldrT="[텍스트]"/>
      <dgm:spPr/>
      <dgm:t>
        <a:bodyPr/>
        <a:lstStyle/>
        <a:p>
          <a:pPr latinLnBrk="1"/>
          <a:r>
            <a:rPr lang="ko-KR" altLang="en-US" dirty="0"/>
            <a:t>개인</a:t>
          </a:r>
        </a:p>
      </dgm:t>
    </dgm:pt>
    <dgm:pt modelId="{273AF529-67BE-46E1-B7DD-41209B6374A2}" type="parTrans" cxnId="{0B679539-ABBC-4967-8E45-879CD9A8C544}">
      <dgm:prSet/>
      <dgm:spPr/>
      <dgm:t>
        <a:bodyPr/>
        <a:lstStyle/>
        <a:p>
          <a:pPr latinLnBrk="1"/>
          <a:endParaRPr lang="ko-KR" altLang="en-US"/>
        </a:p>
      </dgm:t>
    </dgm:pt>
    <dgm:pt modelId="{E9BAC0F1-0EB0-4989-8A98-615D136B67D0}" type="sibTrans" cxnId="{0B679539-ABBC-4967-8E45-879CD9A8C544}">
      <dgm:prSet/>
      <dgm:spPr/>
      <dgm:t>
        <a:bodyPr/>
        <a:lstStyle/>
        <a:p>
          <a:pPr latinLnBrk="1"/>
          <a:endParaRPr lang="ko-KR" altLang="en-US"/>
        </a:p>
      </dgm:t>
    </dgm:pt>
    <dgm:pt modelId="{790BC44E-E0F9-4E1E-82CD-225710E86BA7}">
      <dgm:prSet phldrT="[텍스트]"/>
      <dgm:spPr/>
      <dgm:t>
        <a:bodyPr/>
        <a:lstStyle/>
        <a:p>
          <a:pPr latinLnBrk="1"/>
          <a:r>
            <a:rPr lang="ko-KR" altLang="en-US" dirty="0"/>
            <a:t>담보대출</a:t>
          </a:r>
        </a:p>
      </dgm:t>
    </dgm:pt>
    <dgm:pt modelId="{0E80FCD1-512E-4C58-9C33-E1BCAE304B10}" type="parTrans" cxnId="{3F962B6D-D679-43A6-8CD1-5AB2989EB031}">
      <dgm:prSet/>
      <dgm:spPr/>
      <dgm:t>
        <a:bodyPr/>
        <a:lstStyle/>
        <a:p>
          <a:pPr latinLnBrk="1"/>
          <a:endParaRPr lang="ko-KR" altLang="en-US"/>
        </a:p>
      </dgm:t>
    </dgm:pt>
    <dgm:pt modelId="{EC73EEB4-16EE-4839-BF0B-8577A44C8BE5}" type="sibTrans" cxnId="{3F962B6D-D679-43A6-8CD1-5AB2989EB031}">
      <dgm:prSet/>
      <dgm:spPr/>
      <dgm:t>
        <a:bodyPr/>
        <a:lstStyle/>
        <a:p>
          <a:pPr latinLnBrk="1"/>
          <a:endParaRPr lang="ko-KR" altLang="en-US"/>
        </a:p>
      </dgm:t>
    </dgm:pt>
    <dgm:pt modelId="{57C376BD-28D3-437F-8008-E443A0FF3FF6}">
      <dgm:prSet phldrT="[텍스트]"/>
      <dgm:spPr/>
      <dgm:t>
        <a:bodyPr/>
        <a:lstStyle/>
        <a:p>
          <a:pPr latinLnBrk="1"/>
          <a:r>
            <a:rPr lang="ko-KR" altLang="en-US" dirty="0"/>
            <a:t>신용대출</a:t>
          </a:r>
        </a:p>
      </dgm:t>
    </dgm:pt>
    <dgm:pt modelId="{0F196AB2-7D2E-4E4E-A36B-607680BE0D19}" type="parTrans" cxnId="{4EC340AC-9393-495B-A2E6-11936D1B5C17}">
      <dgm:prSet/>
      <dgm:spPr/>
      <dgm:t>
        <a:bodyPr/>
        <a:lstStyle/>
        <a:p>
          <a:pPr latinLnBrk="1"/>
          <a:endParaRPr lang="ko-KR" altLang="en-US"/>
        </a:p>
      </dgm:t>
    </dgm:pt>
    <dgm:pt modelId="{6A4F2ECC-342E-45B3-A6FE-5CB3CC30872C}" type="sibTrans" cxnId="{4EC340AC-9393-495B-A2E6-11936D1B5C17}">
      <dgm:prSet/>
      <dgm:spPr/>
      <dgm:t>
        <a:bodyPr/>
        <a:lstStyle/>
        <a:p>
          <a:pPr latinLnBrk="1"/>
          <a:endParaRPr lang="ko-KR" altLang="en-US"/>
        </a:p>
      </dgm:t>
    </dgm:pt>
    <dgm:pt modelId="{1EC7CF21-468E-47F4-B0A8-21872C712099}" type="pres">
      <dgm:prSet presAssocID="{8633464E-3565-4BF2-89F4-9AB33382A1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3A53ED-A3D4-4CBC-8520-3A545412C05A}" type="pres">
      <dgm:prSet presAssocID="{A2660605-7B28-444C-8D7E-CED5FB638E0C}" presName="root1" presStyleCnt="0"/>
      <dgm:spPr/>
    </dgm:pt>
    <dgm:pt modelId="{67F21936-1566-4F93-9ADC-AF99002628CC}" type="pres">
      <dgm:prSet presAssocID="{A2660605-7B28-444C-8D7E-CED5FB638E0C}" presName="LevelOneTextNode" presStyleLbl="node0" presStyleIdx="0" presStyleCnt="1">
        <dgm:presLayoutVars>
          <dgm:chPref val="3"/>
        </dgm:presLayoutVars>
      </dgm:prSet>
      <dgm:spPr/>
    </dgm:pt>
    <dgm:pt modelId="{CA9350E2-C970-4E28-BD2E-BA37F5C75EEA}" type="pres">
      <dgm:prSet presAssocID="{A2660605-7B28-444C-8D7E-CED5FB638E0C}" presName="level2hierChild" presStyleCnt="0"/>
      <dgm:spPr/>
    </dgm:pt>
    <dgm:pt modelId="{68BBC117-2C70-4A68-86F9-D20CEC19D908}" type="pres">
      <dgm:prSet presAssocID="{85406106-3AE4-4D46-BD7E-C43FF6DCF96D}" presName="conn2-1" presStyleLbl="parChTrans1D2" presStyleIdx="0" presStyleCnt="2"/>
      <dgm:spPr/>
    </dgm:pt>
    <dgm:pt modelId="{B2DCCFAB-0627-408B-8EC6-666FB38DDD86}" type="pres">
      <dgm:prSet presAssocID="{85406106-3AE4-4D46-BD7E-C43FF6DCF96D}" presName="connTx" presStyleLbl="parChTrans1D2" presStyleIdx="0" presStyleCnt="2"/>
      <dgm:spPr/>
    </dgm:pt>
    <dgm:pt modelId="{7215C16B-4CB0-4898-892A-1640E5D23BEE}" type="pres">
      <dgm:prSet presAssocID="{A77B452B-D463-407F-978B-CD9CA528B23D}" presName="root2" presStyleCnt="0"/>
      <dgm:spPr/>
    </dgm:pt>
    <dgm:pt modelId="{1036832F-13CE-4A37-A468-B46EF4E9C92C}" type="pres">
      <dgm:prSet presAssocID="{A77B452B-D463-407F-978B-CD9CA528B23D}" presName="LevelTwoTextNode" presStyleLbl="node2" presStyleIdx="0" presStyleCnt="2">
        <dgm:presLayoutVars>
          <dgm:chPref val="3"/>
        </dgm:presLayoutVars>
      </dgm:prSet>
      <dgm:spPr/>
    </dgm:pt>
    <dgm:pt modelId="{5D5A8B93-7872-44B2-BDC8-30B8B8C4602B}" type="pres">
      <dgm:prSet presAssocID="{A77B452B-D463-407F-978B-CD9CA528B23D}" presName="level3hierChild" presStyleCnt="0"/>
      <dgm:spPr/>
    </dgm:pt>
    <dgm:pt modelId="{FE0B1FD3-2FCB-4095-8772-E96200A245C7}" type="pres">
      <dgm:prSet presAssocID="{F0589C36-B661-4DFD-81E8-3580F834ECEC}" presName="conn2-1" presStyleLbl="parChTrans1D3" presStyleIdx="0" presStyleCnt="4"/>
      <dgm:spPr/>
    </dgm:pt>
    <dgm:pt modelId="{3B181575-0D10-444D-8D04-AB37682D7EE0}" type="pres">
      <dgm:prSet presAssocID="{F0589C36-B661-4DFD-81E8-3580F834ECEC}" presName="connTx" presStyleLbl="parChTrans1D3" presStyleIdx="0" presStyleCnt="4"/>
      <dgm:spPr/>
    </dgm:pt>
    <dgm:pt modelId="{C7E56287-C457-4222-89C8-BE9E463C2225}" type="pres">
      <dgm:prSet presAssocID="{DEA9FE14-8114-4068-9970-3EA7F470C542}" presName="root2" presStyleCnt="0"/>
      <dgm:spPr/>
    </dgm:pt>
    <dgm:pt modelId="{A408CAD8-5027-4499-895C-5DAB888A33B3}" type="pres">
      <dgm:prSet presAssocID="{DEA9FE14-8114-4068-9970-3EA7F470C542}" presName="LevelTwoTextNode" presStyleLbl="node3" presStyleIdx="0" presStyleCnt="4">
        <dgm:presLayoutVars>
          <dgm:chPref val="3"/>
        </dgm:presLayoutVars>
      </dgm:prSet>
      <dgm:spPr/>
    </dgm:pt>
    <dgm:pt modelId="{F9C8C440-91E4-4FE2-A599-A826295B34A0}" type="pres">
      <dgm:prSet presAssocID="{DEA9FE14-8114-4068-9970-3EA7F470C542}" presName="level3hierChild" presStyleCnt="0"/>
      <dgm:spPr/>
    </dgm:pt>
    <dgm:pt modelId="{61C80706-2914-44AA-94D4-F5F3FABC9A42}" type="pres">
      <dgm:prSet presAssocID="{BAB708B4-8F1A-4DD2-BC22-24A160B91A41}" presName="conn2-1" presStyleLbl="parChTrans1D3" presStyleIdx="1" presStyleCnt="4"/>
      <dgm:spPr/>
    </dgm:pt>
    <dgm:pt modelId="{F9642A59-238A-4A02-8F8D-28C9364DE2C0}" type="pres">
      <dgm:prSet presAssocID="{BAB708B4-8F1A-4DD2-BC22-24A160B91A41}" presName="connTx" presStyleLbl="parChTrans1D3" presStyleIdx="1" presStyleCnt="4"/>
      <dgm:spPr/>
    </dgm:pt>
    <dgm:pt modelId="{1AF57EA9-B4B2-4BD1-9D6A-4CB304F0DFF4}" type="pres">
      <dgm:prSet presAssocID="{392A80EA-C14F-4AED-95FB-0D636DFB2954}" presName="root2" presStyleCnt="0"/>
      <dgm:spPr/>
    </dgm:pt>
    <dgm:pt modelId="{48699B23-1A13-4E6A-8FE4-72559148DFEB}" type="pres">
      <dgm:prSet presAssocID="{392A80EA-C14F-4AED-95FB-0D636DFB2954}" presName="LevelTwoTextNode" presStyleLbl="node3" presStyleIdx="1" presStyleCnt="4">
        <dgm:presLayoutVars>
          <dgm:chPref val="3"/>
        </dgm:presLayoutVars>
      </dgm:prSet>
      <dgm:spPr/>
    </dgm:pt>
    <dgm:pt modelId="{7FE7C6D2-8833-4182-BF9A-8F64A20EE8DF}" type="pres">
      <dgm:prSet presAssocID="{392A80EA-C14F-4AED-95FB-0D636DFB2954}" presName="level3hierChild" presStyleCnt="0"/>
      <dgm:spPr/>
    </dgm:pt>
    <dgm:pt modelId="{0A22AB7B-4191-485B-B5E7-DEDF0ECDC1BD}" type="pres">
      <dgm:prSet presAssocID="{273AF529-67BE-46E1-B7DD-41209B6374A2}" presName="conn2-1" presStyleLbl="parChTrans1D2" presStyleIdx="1" presStyleCnt="2"/>
      <dgm:spPr/>
    </dgm:pt>
    <dgm:pt modelId="{4A8BBA5F-F793-40CA-B918-6B98F1C87838}" type="pres">
      <dgm:prSet presAssocID="{273AF529-67BE-46E1-B7DD-41209B6374A2}" presName="connTx" presStyleLbl="parChTrans1D2" presStyleIdx="1" presStyleCnt="2"/>
      <dgm:spPr/>
    </dgm:pt>
    <dgm:pt modelId="{2E218F2E-02FB-4E53-B3A6-36BF5AB82A54}" type="pres">
      <dgm:prSet presAssocID="{D59C6469-1205-4492-B9D9-94F0BBB21B0F}" presName="root2" presStyleCnt="0"/>
      <dgm:spPr/>
    </dgm:pt>
    <dgm:pt modelId="{BE92AEB4-A31D-4125-9DE1-45E93447FA1E}" type="pres">
      <dgm:prSet presAssocID="{D59C6469-1205-4492-B9D9-94F0BBB21B0F}" presName="LevelTwoTextNode" presStyleLbl="node2" presStyleIdx="1" presStyleCnt="2">
        <dgm:presLayoutVars>
          <dgm:chPref val="3"/>
        </dgm:presLayoutVars>
      </dgm:prSet>
      <dgm:spPr/>
    </dgm:pt>
    <dgm:pt modelId="{5ED0E092-5588-4C84-BEC9-3595A8799D4A}" type="pres">
      <dgm:prSet presAssocID="{D59C6469-1205-4492-B9D9-94F0BBB21B0F}" presName="level3hierChild" presStyleCnt="0"/>
      <dgm:spPr/>
    </dgm:pt>
    <dgm:pt modelId="{4B432FEB-9CC7-43ED-932D-BE445CF800CD}" type="pres">
      <dgm:prSet presAssocID="{0E80FCD1-512E-4C58-9C33-E1BCAE304B10}" presName="conn2-1" presStyleLbl="parChTrans1D3" presStyleIdx="2" presStyleCnt="4"/>
      <dgm:spPr/>
    </dgm:pt>
    <dgm:pt modelId="{C4C48616-CBAF-417E-80D5-CCE4E4BA8A9A}" type="pres">
      <dgm:prSet presAssocID="{0E80FCD1-512E-4C58-9C33-E1BCAE304B10}" presName="connTx" presStyleLbl="parChTrans1D3" presStyleIdx="2" presStyleCnt="4"/>
      <dgm:spPr/>
    </dgm:pt>
    <dgm:pt modelId="{D9FB05B7-3640-4D8B-B3DB-48339FDC9DDA}" type="pres">
      <dgm:prSet presAssocID="{790BC44E-E0F9-4E1E-82CD-225710E86BA7}" presName="root2" presStyleCnt="0"/>
      <dgm:spPr/>
    </dgm:pt>
    <dgm:pt modelId="{6C983D0C-A9AA-472E-ACA8-A220EBBF732C}" type="pres">
      <dgm:prSet presAssocID="{790BC44E-E0F9-4E1E-82CD-225710E86BA7}" presName="LevelTwoTextNode" presStyleLbl="node3" presStyleIdx="2" presStyleCnt="4">
        <dgm:presLayoutVars>
          <dgm:chPref val="3"/>
        </dgm:presLayoutVars>
      </dgm:prSet>
      <dgm:spPr/>
    </dgm:pt>
    <dgm:pt modelId="{83689760-1CF4-47EB-BA79-7BD28F1DD757}" type="pres">
      <dgm:prSet presAssocID="{790BC44E-E0F9-4E1E-82CD-225710E86BA7}" presName="level3hierChild" presStyleCnt="0"/>
      <dgm:spPr/>
    </dgm:pt>
    <dgm:pt modelId="{748CE141-3552-4BD1-B2EE-AE7848CE6FB6}" type="pres">
      <dgm:prSet presAssocID="{0F196AB2-7D2E-4E4E-A36B-607680BE0D19}" presName="conn2-1" presStyleLbl="parChTrans1D3" presStyleIdx="3" presStyleCnt="4"/>
      <dgm:spPr/>
    </dgm:pt>
    <dgm:pt modelId="{B3814AF2-054D-4FE5-86E9-6333171F431B}" type="pres">
      <dgm:prSet presAssocID="{0F196AB2-7D2E-4E4E-A36B-607680BE0D19}" presName="connTx" presStyleLbl="parChTrans1D3" presStyleIdx="3" presStyleCnt="4"/>
      <dgm:spPr/>
    </dgm:pt>
    <dgm:pt modelId="{30B29D0B-43F3-4125-BA8F-DEC7347248E0}" type="pres">
      <dgm:prSet presAssocID="{57C376BD-28D3-437F-8008-E443A0FF3FF6}" presName="root2" presStyleCnt="0"/>
      <dgm:spPr/>
    </dgm:pt>
    <dgm:pt modelId="{496A6137-75A3-457F-A3B4-667C80F61613}" type="pres">
      <dgm:prSet presAssocID="{57C376BD-28D3-437F-8008-E443A0FF3FF6}" presName="LevelTwoTextNode" presStyleLbl="node3" presStyleIdx="3" presStyleCnt="4">
        <dgm:presLayoutVars>
          <dgm:chPref val="3"/>
        </dgm:presLayoutVars>
      </dgm:prSet>
      <dgm:spPr/>
    </dgm:pt>
    <dgm:pt modelId="{6B6FBD6C-43EC-4C31-ACB4-5BF2126F659E}" type="pres">
      <dgm:prSet presAssocID="{57C376BD-28D3-437F-8008-E443A0FF3FF6}" presName="level3hierChild" presStyleCnt="0"/>
      <dgm:spPr/>
    </dgm:pt>
  </dgm:ptLst>
  <dgm:cxnLst>
    <dgm:cxn modelId="{434F5404-7444-4778-B2EC-4287359EABBF}" type="presOf" srcId="{85406106-3AE4-4D46-BD7E-C43FF6DCF96D}" destId="{68BBC117-2C70-4A68-86F9-D20CEC19D908}" srcOrd="0" destOrd="0" presId="urn:microsoft.com/office/officeart/2005/8/layout/hierarchy2"/>
    <dgm:cxn modelId="{B22D2806-4CC3-4449-A433-B9FF8070D5B6}" srcId="{8633464E-3565-4BF2-89F4-9AB33382A1BC}" destId="{A2660605-7B28-444C-8D7E-CED5FB638E0C}" srcOrd="0" destOrd="0" parTransId="{1721045B-E09C-427D-A3AB-57C8781731BB}" sibTransId="{AD797EFB-76A1-413A-A1AC-CDE8D9271B77}"/>
    <dgm:cxn modelId="{BBAB830A-3F82-4953-B93D-A7CB8208BD58}" type="presOf" srcId="{273AF529-67BE-46E1-B7DD-41209B6374A2}" destId="{0A22AB7B-4191-485B-B5E7-DEDF0ECDC1BD}" srcOrd="0" destOrd="0" presId="urn:microsoft.com/office/officeart/2005/8/layout/hierarchy2"/>
    <dgm:cxn modelId="{69D5F413-D096-4824-9888-EF4028E60EE6}" type="presOf" srcId="{BAB708B4-8F1A-4DD2-BC22-24A160B91A41}" destId="{61C80706-2914-44AA-94D4-F5F3FABC9A42}" srcOrd="0" destOrd="0" presId="urn:microsoft.com/office/officeart/2005/8/layout/hierarchy2"/>
    <dgm:cxn modelId="{E3BB011A-A6EC-4428-BD3D-D2E5A804C389}" srcId="{A77B452B-D463-407F-978B-CD9CA528B23D}" destId="{392A80EA-C14F-4AED-95FB-0D636DFB2954}" srcOrd="1" destOrd="0" parTransId="{BAB708B4-8F1A-4DD2-BC22-24A160B91A41}" sibTransId="{F55CD8D9-8578-40D9-9D1E-61FCDC607F3D}"/>
    <dgm:cxn modelId="{9ACF641A-0EC8-44B8-9F8F-588472C9CDD3}" type="presOf" srcId="{0E80FCD1-512E-4C58-9C33-E1BCAE304B10}" destId="{4B432FEB-9CC7-43ED-932D-BE445CF800CD}" srcOrd="0" destOrd="0" presId="urn:microsoft.com/office/officeart/2005/8/layout/hierarchy2"/>
    <dgm:cxn modelId="{423A3024-B7DD-4D79-BEC3-DF27C9A0D4FF}" type="presOf" srcId="{D59C6469-1205-4492-B9D9-94F0BBB21B0F}" destId="{BE92AEB4-A31D-4125-9DE1-45E93447FA1E}" srcOrd="0" destOrd="0" presId="urn:microsoft.com/office/officeart/2005/8/layout/hierarchy2"/>
    <dgm:cxn modelId="{6141A327-2DDE-4316-A75D-2CF76068E9EC}" type="presOf" srcId="{A2660605-7B28-444C-8D7E-CED5FB638E0C}" destId="{67F21936-1566-4F93-9ADC-AF99002628CC}" srcOrd="0" destOrd="0" presId="urn:microsoft.com/office/officeart/2005/8/layout/hierarchy2"/>
    <dgm:cxn modelId="{772CB228-F232-4203-A73D-0C9E53529DE9}" type="presOf" srcId="{BAB708B4-8F1A-4DD2-BC22-24A160B91A41}" destId="{F9642A59-238A-4A02-8F8D-28C9364DE2C0}" srcOrd="1" destOrd="0" presId="urn:microsoft.com/office/officeart/2005/8/layout/hierarchy2"/>
    <dgm:cxn modelId="{ADAB5135-0142-4682-A493-06EC4748BF28}" type="presOf" srcId="{790BC44E-E0F9-4E1E-82CD-225710E86BA7}" destId="{6C983D0C-A9AA-472E-ACA8-A220EBBF732C}" srcOrd="0" destOrd="0" presId="urn:microsoft.com/office/officeart/2005/8/layout/hierarchy2"/>
    <dgm:cxn modelId="{0B679539-ABBC-4967-8E45-879CD9A8C544}" srcId="{A2660605-7B28-444C-8D7E-CED5FB638E0C}" destId="{D59C6469-1205-4492-B9D9-94F0BBB21B0F}" srcOrd="1" destOrd="0" parTransId="{273AF529-67BE-46E1-B7DD-41209B6374A2}" sibTransId="{E9BAC0F1-0EB0-4989-8A98-615D136B67D0}"/>
    <dgm:cxn modelId="{031AD262-94DF-4422-97C3-A054DB271C13}" type="presOf" srcId="{A77B452B-D463-407F-978B-CD9CA528B23D}" destId="{1036832F-13CE-4A37-A468-B46EF4E9C92C}" srcOrd="0" destOrd="0" presId="urn:microsoft.com/office/officeart/2005/8/layout/hierarchy2"/>
    <dgm:cxn modelId="{3F962B6D-D679-43A6-8CD1-5AB2989EB031}" srcId="{D59C6469-1205-4492-B9D9-94F0BBB21B0F}" destId="{790BC44E-E0F9-4E1E-82CD-225710E86BA7}" srcOrd="0" destOrd="0" parTransId="{0E80FCD1-512E-4C58-9C33-E1BCAE304B10}" sibTransId="{EC73EEB4-16EE-4839-BF0B-8577A44C8BE5}"/>
    <dgm:cxn modelId="{3545264E-10A8-4249-886F-86A76DD36669}" srcId="{A77B452B-D463-407F-978B-CD9CA528B23D}" destId="{DEA9FE14-8114-4068-9970-3EA7F470C542}" srcOrd="0" destOrd="0" parTransId="{F0589C36-B661-4DFD-81E8-3580F834ECEC}" sibTransId="{2EF920E5-B7FE-4D22-9176-6474772FCFEB}"/>
    <dgm:cxn modelId="{C10DFA70-04B9-46C6-9852-8EDEDBD4107B}" type="presOf" srcId="{8633464E-3565-4BF2-89F4-9AB33382A1BC}" destId="{1EC7CF21-468E-47F4-B0A8-21872C712099}" srcOrd="0" destOrd="0" presId="urn:microsoft.com/office/officeart/2005/8/layout/hierarchy2"/>
    <dgm:cxn modelId="{45E78674-8599-4CDD-922B-0819E0AFEE8F}" type="presOf" srcId="{DEA9FE14-8114-4068-9970-3EA7F470C542}" destId="{A408CAD8-5027-4499-895C-5DAB888A33B3}" srcOrd="0" destOrd="0" presId="urn:microsoft.com/office/officeart/2005/8/layout/hierarchy2"/>
    <dgm:cxn modelId="{6C316978-8399-4F5E-A321-B4F37C2199B1}" type="presOf" srcId="{F0589C36-B661-4DFD-81E8-3580F834ECEC}" destId="{3B181575-0D10-444D-8D04-AB37682D7EE0}" srcOrd="1" destOrd="0" presId="urn:microsoft.com/office/officeart/2005/8/layout/hierarchy2"/>
    <dgm:cxn modelId="{5A198A59-41B8-4EF3-9DD8-9728A76D065E}" type="presOf" srcId="{273AF529-67BE-46E1-B7DD-41209B6374A2}" destId="{4A8BBA5F-F793-40CA-B918-6B98F1C87838}" srcOrd="1" destOrd="0" presId="urn:microsoft.com/office/officeart/2005/8/layout/hierarchy2"/>
    <dgm:cxn modelId="{59A9798E-45E4-40F2-9F90-62DA03DE42EE}" type="presOf" srcId="{57C376BD-28D3-437F-8008-E443A0FF3FF6}" destId="{496A6137-75A3-457F-A3B4-667C80F61613}" srcOrd="0" destOrd="0" presId="urn:microsoft.com/office/officeart/2005/8/layout/hierarchy2"/>
    <dgm:cxn modelId="{E872979B-8D5B-4115-851D-6DF8A9F28250}" type="presOf" srcId="{392A80EA-C14F-4AED-95FB-0D636DFB2954}" destId="{48699B23-1A13-4E6A-8FE4-72559148DFEB}" srcOrd="0" destOrd="0" presId="urn:microsoft.com/office/officeart/2005/8/layout/hierarchy2"/>
    <dgm:cxn modelId="{4EC340AC-9393-495B-A2E6-11936D1B5C17}" srcId="{D59C6469-1205-4492-B9D9-94F0BBB21B0F}" destId="{57C376BD-28D3-437F-8008-E443A0FF3FF6}" srcOrd="1" destOrd="0" parTransId="{0F196AB2-7D2E-4E4E-A36B-607680BE0D19}" sibTransId="{6A4F2ECC-342E-45B3-A6FE-5CB3CC30872C}"/>
    <dgm:cxn modelId="{156541BD-9206-41AA-8108-16B7136397A1}" type="presOf" srcId="{0F196AB2-7D2E-4E4E-A36B-607680BE0D19}" destId="{B3814AF2-054D-4FE5-86E9-6333171F431B}" srcOrd="1" destOrd="0" presId="urn:microsoft.com/office/officeart/2005/8/layout/hierarchy2"/>
    <dgm:cxn modelId="{56404CC2-112C-481D-BDAB-1F0441D67644}" srcId="{A2660605-7B28-444C-8D7E-CED5FB638E0C}" destId="{A77B452B-D463-407F-978B-CD9CA528B23D}" srcOrd="0" destOrd="0" parTransId="{85406106-3AE4-4D46-BD7E-C43FF6DCF96D}" sibTransId="{B434C787-7207-47A4-B46D-6F6859860F0A}"/>
    <dgm:cxn modelId="{A7E4AFE0-AA55-43C9-9508-15E8BA294578}" type="presOf" srcId="{85406106-3AE4-4D46-BD7E-C43FF6DCF96D}" destId="{B2DCCFAB-0627-408B-8EC6-666FB38DDD86}" srcOrd="1" destOrd="0" presId="urn:microsoft.com/office/officeart/2005/8/layout/hierarchy2"/>
    <dgm:cxn modelId="{16FC4FE8-BCD6-4593-8577-88283C1D4C84}" type="presOf" srcId="{0F196AB2-7D2E-4E4E-A36B-607680BE0D19}" destId="{748CE141-3552-4BD1-B2EE-AE7848CE6FB6}" srcOrd="0" destOrd="0" presId="urn:microsoft.com/office/officeart/2005/8/layout/hierarchy2"/>
    <dgm:cxn modelId="{A77AF9FA-D2D3-4747-A907-BD75EE188C3F}" type="presOf" srcId="{0E80FCD1-512E-4C58-9C33-E1BCAE304B10}" destId="{C4C48616-CBAF-417E-80D5-CCE4E4BA8A9A}" srcOrd="1" destOrd="0" presId="urn:microsoft.com/office/officeart/2005/8/layout/hierarchy2"/>
    <dgm:cxn modelId="{E184C4FC-AD4A-4B7C-96C4-5AB3DC3727DC}" type="presOf" srcId="{F0589C36-B661-4DFD-81E8-3580F834ECEC}" destId="{FE0B1FD3-2FCB-4095-8772-E96200A245C7}" srcOrd="0" destOrd="0" presId="urn:microsoft.com/office/officeart/2005/8/layout/hierarchy2"/>
    <dgm:cxn modelId="{7F408D75-314B-4151-BCC8-F3495808F14B}" type="presParOf" srcId="{1EC7CF21-468E-47F4-B0A8-21872C712099}" destId="{103A53ED-A3D4-4CBC-8520-3A545412C05A}" srcOrd="0" destOrd="0" presId="urn:microsoft.com/office/officeart/2005/8/layout/hierarchy2"/>
    <dgm:cxn modelId="{D58249A6-4C2A-42F1-91DB-4B767307C861}" type="presParOf" srcId="{103A53ED-A3D4-4CBC-8520-3A545412C05A}" destId="{67F21936-1566-4F93-9ADC-AF99002628CC}" srcOrd="0" destOrd="0" presId="urn:microsoft.com/office/officeart/2005/8/layout/hierarchy2"/>
    <dgm:cxn modelId="{70EE4DF8-50F0-4160-AFBA-FE603396104F}" type="presParOf" srcId="{103A53ED-A3D4-4CBC-8520-3A545412C05A}" destId="{CA9350E2-C970-4E28-BD2E-BA37F5C75EEA}" srcOrd="1" destOrd="0" presId="urn:microsoft.com/office/officeart/2005/8/layout/hierarchy2"/>
    <dgm:cxn modelId="{CB03FD76-DDF0-4C71-A164-52CB88C6736F}" type="presParOf" srcId="{CA9350E2-C970-4E28-BD2E-BA37F5C75EEA}" destId="{68BBC117-2C70-4A68-86F9-D20CEC19D908}" srcOrd="0" destOrd="0" presId="urn:microsoft.com/office/officeart/2005/8/layout/hierarchy2"/>
    <dgm:cxn modelId="{BE5FF061-44BB-4A3D-8D6C-FF58057F3B0B}" type="presParOf" srcId="{68BBC117-2C70-4A68-86F9-D20CEC19D908}" destId="{B2DCCFAB-0627-408B-8EC6-666FB38DDD86}" srcOrd="0" destOrd="0" presId="urn:microsoft.com/office/officeart/2005/8/layout/hierarchy2"/>
    <dgm:cxn modelId="{8F92A76C-DF9C-4FD7-97D7-8F7A4E7DC671}" type="presParOf" srcId="{CA9350E2-C970-4E28-BD2E-BA37F5C75EEA}" destId="{7215C16B-4CB0-4898-892A-1640E5D23BEE}" srcOrd="1" destOrd="0" presId="urn:microsoft.com/office/officeart/2005/8/layout/hierarchy2"/>
    <dgm:cxn modelId="{1A478567-4F8A-4417-9CCE-1AE96F8ACF5C}" type="presParOf" srcId="{7215C16B-4CB0-4898-892A-1640E5D23BEE}" destId="{1036832F-13CE-4A37-A468-B46EF4E9C92C}" srcOrd="0" destOrd="0" presId="urn:microsoft.com/office/officeart/2005/8/layout/hierarchy2"/>
    <dgm:cxn modelId="{A80CBBE6-93FE-4FF0-9579-E7BA4C33ECD9}" type="presParOf" srcId="{7215C16B-4CB0-4898-892A-1640E5D23BEE}" destId="{5D5A8B93-7872-44B2-BDC8-30B8B8C4602B}" srcOrd="1" destOrd="0" presId="urn:microsoft.com/office/officeart/2005/8/layout/hierarchy2"/>
    <dgm:cxn modelId="{5E6EFE52-BC07-4FF8-8F45-B28FB94766F3}" type="presParOf" srcId="{5D5A8B93-7872-44B2-BDC8-30B8B8C4602B}" destId="{FE0B1FD3-2FCB-4095-8772-E96200A245C7}" srcOrd="0" destOrd="0" presId="urn:microsoft.com/office/officeart/2005/8/layout/hierarchy2"/>
    <dgm:cxn modelId="{8E84FCE0-77C2-4A1A-B51B-CF1354ED1FA2}" type="presParOf" srcId="{FE0B1FD3-2FCB-4095-8772-E96200A245C7}" destId="{3B181575-0D10-444D-8D04-AB37682D7EE0}" srcOrd="0" destOrd="0" presId="urn:microsoft.com/office/officeart/2005/8/layout/hierarchy2"/>
    <dgm:cxn modelId="{1EBD6205-9446-4C8B-895A-8A4084CD09E8}" type="presParOf" srcId="{5D5A8B93-7872-44B2-BDC8-30B8B8C4602B}" destId="{C7E56287-C457-4222-89C8-BE9E463C2225}" srcOrd="1" destOrd="0" presId="urn:microsoft.com/office/officeart/2005/8/layout/hierarchy2"/>
    <dgm:cxn modelId="{254F1B6C-5A6C-4D71-85E4-995B23C5A035}" type="presParOf" srcId="{C7E56287-C457-4222-89C8-BE9E463C2225}" destId="{A408CAD8-5027-4499-895C-5DAB888A33B3}" srcOrd="0" destOrd="0" presId="urn:microsoft.com/office/officeart/2005/8/layout/hierarchy2"/>
    <dgm:cxn modelId="{1BDBAE6D-CE59-41FA-A092-D1D02F139EAF}" type="presParOf" srcId="{C7E56287-C457-4222-89C8-BE9E463C2225}" destId="{F9C8C440-91E4-4FE2-A599-A826295B34A0}" srcOrd="1" destOrd="0" presId="urn:microsoft.com/office/officeart/2005/8/layout/hierarchy2"/>
    <dgm:cxn modelId="{D188C6CA-EC26-4711-B045-506E42416FF2}" type="presParOf" srcId="{5D5A8B93-7872-44B2-BDC8-30B8B8C4602B}" destId="{61C80706-2914-44AA-94D4-F5F3FABC9A42}" srcOrd="2" destOrd="0" presId="urn:microsoft.com/office/officeart/2005/8/layout/hierarchy2"/>
    <dgm:cxn modelId="{22E9A96F-DE1B-43A0-946F-B8F5176146E8}" type="presParOf" srcId="{61C80706-2914-44AA-94D4-F5F3FABC9A42}" destId="{F9642A59-238A-4A02-8F8D-28C9364DE2C0}" srcOrd="0" destOrd="0" presId="urn:microsoft.com/office/officeart/2005/8/layout/hierarchy2"/>
    <dgm:cxn modelId="{7FF88E95-3968-4CC4-88B7-53F2C09A7708}" type="presParOf" srcId="{5D5A8B93-7872-44B2-BDC8-30B8B8C4602B}" destId="{1AF57EA9-B4B2-4BD1-9D6A-4CB304F0DFF4}" srcOrd="3" destOrd="0" presId="urn:microsoft.com/office/officeart/2005/8/layout/hierarchy2"/>
    <dgm:cxn modelId="{9AA445E1-2D8E-43B3-9DFA-12C61ABFD181}" type="presParOf" srcId="{1AF57EA9-B4B2-4BD1-9D6A-4CB304F0DFF4}" destId="{48699B23-1A13-4E6A-8FE4-72559148DFEB}" srcOrd="0" destOrd="0" presId="urn:microsoft.com/office/officeart/2005/8/layout/hierarchy2"/>
    <dgm:cxn modelId="{AE6C7A00-D22C-42EF-96BF-0FA4B0ED9EC0}" type="presParOf" srcId="{1AF57EA9-B4B2-4BD1-9D6A-4CB304F0DFF4}" destId="{7FE7C6D2-8833-4182-BF9A-8F64A20EE8DF}" srcOrd="1" destOrd="0" presId="urn:microsoft.com/office/officeart/2005/8/layout/hierarchy2"/>
    <dgm:cxn modelId="{36176DF2-ABCD-43AE-94FB-2075D52F30FD}" type="presParOf" srcId="{CA9350E2-C970-4E28-BD2E-BA37F5C75EEA}" destId="{0A22AB7B-4191-485B-B5E7-DEDF0ECDC1BD}" srcOrd="2" destOrd="0" presId="urn:microsoft.com/office/officeart/2005/8/layout/hierarchy2"/>
    <dgm:cxn modelId="{61C340BD-65C8-4D23-B763-75537790907E}" type="presParOf" srcId="{0A22AB7B-4191-485B-B5E7-DEDF0ECDC1BD}" destId="{4A8BBA5F-F793-40CA-B918-6B98F1C87838}" srcOrd="0" destOrd="0" presId="urn:microsoft.com/office/officeart/2005/8/layout/hierarchy2"/>
    <dgm:cxn modelId="{26035C3D-A9A5-4476-A905-5AEBA1B24671}" type="presParOf" srcId="{CA9350E2-C970-4E28-BD2E-BA37F5C75EEA}" destId="{2E218F2E-02FB-4E53-B3A6-36BF5AB82A54}" srcOrd="3" destOrd="0" presId="urn:microsoft.com/office/officeart/2005/8/layout/hierarchy2"/>
    <dgm:cxn modelId="{C143644E-6E1A-4E58-9686-7697B63D83FF}" type="presParOf" srcId="{2E218F2E-02FB-4E53-B3A6-36BF5AB82A54}" destId="{BE92AEB4-A31D-4125-9DE1-45E93447FA1E}" srcOrd="0" destOrd="0" presId="urn:microsoft.com/office/officeart/2005/8/layout/hierarchy2"/>
    <dgm:cxn modelId="{BAF50241-7BD4-4266-8D01-822055D97454}" type="presParOf" srcId="{2E218F2E-02FB-4E53-B3A6-36BF5AB82A54}" destId="{5ED0E092-5588-4C84-BEC9-3595A8799D4A}" srcOrd="1" destOrd="0" presId="urn:microsoft.com/office/officeart/2005/8/layout/hierarchy2"/>
    <dgm:cxn modelId="{57DD1FD0-0B25-4669-9F4B-88CC80D5F39A}" type="presParOf" srcId="{5ED0E092-5588-4C84-BEC9-3595A8799D4A}" destId="{4B432FEB-9CC7-43ED-932D-BE445CF800CD}" srcOrd="0" destOrd="0" presId="urn:microsoft.com/office/officeart/2005/8/layout/hierarchy2"/>
    <dgm:cxn modelId="{0E462611-6491-49D1-9E24-E45D5C12DB01}" type="presParOf" srcId="{4B432FEB-9CC7-43ED-932D-BE445CF800CD}" destId="{C4C48616-CBAF-417E-80D5-CCE4E4BA8A9A}" srcOrd="0" destOrd="0" presId="urn:microsoft.com/office/officeart/2005/8/layout/hierarchy2"/>
    <dgm:cxn modelId="{023A135A-D778-4D0A-BF64-238319674BD8}" type="presParOf" srcId="{5ED0E092-5588-4C84-BEC9-3595A8799D4A}" destId="{D9FB05B7-3640-4D8B-B3DB-48339FDC9DDA}" srcOrd="1" destOrd="0" presId="urn:microsoft.com/office/officeart/2005/8/layout/hierarchy2"/>
    <dgm:cxn modelId="{E0B2382F-7564-4988-86AD-7D465271E101}" type="presParOf" srcId="{D9FB05B7-3640-4D8B-B3DB-48339FDC9DDA}" destId="{6C983D0C-A9AA-472E-ACA8-A220EBBF732C}" srcOrd="0" destOrd="0" presId="urn:microsoft.com/office/officeart/2005/8/layout/hierarchy2"/>
    <dgm:cxn modelId="{5E3A2DD5-23BB-4E24-9C53-377EF6A0E2EC}" type="presParOf" srcId="{D9FB05B7-3640-4D8B-B3DB-48339FDC9DDA}" destId="{83689760-1CF4-47EB-BA79-7BD28F1DD757}" srcOrd="1" destOrd="0" presId="urn:microsoft.com/office/officeart/2005/8/layout/hierarchy2"/>
    <dgm:cxn modelId="{28DA01ED-CDF7-4A49-A05E-47A9162E8027}" type="presParOf" srcId="{5ED0E092-5588-4C84-BEC9-3595A8799D4A}" destId="{748CE141-3552-4BD1-B2EE-AE7848CE6FB6}" srcOrd="2" destOrd="0" presId="urn:microsoft.com/office/officeart/2005/8/layout/hierarchy2"/>
    <dgm:cxn modelId="{C457BF08-DCCC-4EC4-AA32-6B66D2456022}" type="presParOf" srcId="{748CE141-3552-4BD1-B2EE-AE7848CE6FB6}" destId="{B3814AF2-054D-4FE5-86E9-6333171F431B}" srcOrd="0" destOrd="0" presId="urn:microsoft.com/office/officeart/2005/8/layout/hierarchy2"/>
    <dgm:cxn modelId="{F74DD60F-95DA-4E67-89DB-E3FDA6110C4D}" type="presParOf" srcId="{5ED0E092-5588-4C84-BEC9-3595A8799D4A}" destId="{30B29D0B-43F3-4125-BA8F-DEC7347248E0}" srcOrd="3" destOrd="0" presId="urn:microsoft.com/office/officeart/2005/8/layout/hierarchy2"/>
    <dgm:cxn modelId="{648B6364-EA1B-4CF8-9EE0-6F7494966CD5}" type="presParOf" srcId="{30B29D0B-43F3-4125-BA8F-DEC7347248E0}" destId="{496A6137-75A3-457F-A3B4-667C80F61613}" srcOrd="0" destOrd="0" presId="urn:microsoft.com/office/officeart/2005/8/layout/hierarchy2"/>
    <dgm:cxn modelId="{72368DD2-1473-48B2-B6E2-AFB0ADCAA576}" type="presParOf" srcId="{30B29D0B-43F3-4125-BA8F-DEC7347248E0}" destId="{6B6FBD6C-43EC-4C31-ACB4-5BF2126F659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960117-04D8-4108-9038-A8DDB6DB345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FB08580-18A5-437F-A34A-2A1F7025DF30}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600" dirty="0">
              <a:solidFill>
                <a:schemeClr val="tx1"/>
              </a:solidFill>
            </a:rPr>
            <a:t>영업점</a:t>
          </a:r>
        </a:p>
      </dgm:t>
    </dgm:pt>
    <dgm:pt modelId="{16EFCC72-A87E-4494-A9DC-8BF9560E9371}" type="parTrans" cxnId="{95A480A6-55B8-48A3-9B92-9AF4E90DA280}">
      <dgm:prSet/>
      <dgm:spPr/>
      <dgm:t>
        <a:bodyPr/>
        <a:lstStyle/>
        <a:p>
          <a:pPr latinLnBrk="1"/>
          <a:endParaRPr lang="ko-KR" altLang="en-US"/>
        </a:p>
      </dgm:t>
    </dgm:pt>
    <dgm:pt modelId="{246033C8-EBCE-4B9F-BC43-9F19C4A1BF4A}" type="sibTrans" cxnId="{95A480A6-55B8-48A3-9B92-9AF4E90DA280}">
      <dgm:prSet/>
      <dgm:spPr/>
      <dgm:t>
        <a:bodyPr/>
        <a:lstStyle/>
        <a:p>
          <a:pPr latinLnBrk="1"/>
          <a:endParaRPr lang="ko-KR" altLang="en-US"/>
        </a:p>
      </dgm:t>
    </dgm:pt>
    <dgm:pt modelId="{9F8B2079-23AB-4079-ABFA-254A2AE979E5}">
      <dgm:prSet phldrT="[텍스트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1600" b="1" dirty="0">
              <a:solidFill>
                <a:schemeClr val="tx1"/>
              </a:solidFill>
            </a:rPr>
            <a:t>여신</a:t>
          </a:r>
          <a:endParaRPr lang="en-US" altLang="ko-KR" sz="1600" b="1" dirty="0">
            <a:solidFill>
              <a:schemeClr val="tx1"/>
            </a:solidFill>
          </a:endParaRPr>
        </a:p>
        <a:p>
          <a:pPr latinLnBrk="1"/>
          <a:r>
            <a:rPr lang="ko-KR" altLang="en-US" sz="1600" b="1" dirty="0">
              <a:solidFill>
                <a:schemeClr val="tx1"/>
              </a:solidFill>
            </a:rPr>
            <a:t>실행부서</a:t>
          </a:r>
        </a:p>
      </dgm:t>
    </dgm:pt>
    <dgm:pt modelId="{317276F8-B948-44C1-8710-C56AC2185A5E}" type="parTrans" cxnId="{D52A9AA9-6F0A-47CA-96BB-EDA8FEC01A6E}">
      <dgm:prSet/>
      <dgm:spPr/>
      <dgm:t>
        <a:bodyPr/>
        <a:lstStyle/>
        <a:p>
          <a:pPr latinLnBrk="1"/>
          <a:endParaRPr lang="ko-KR" altLang="en-US"/>
        </a:p>
      </dgm:t>
    </dgm:pt>
    <dgm:pt modelId="{5396CDEF-24E0-4E83-B512-A5CE2894BFC1}" type="sibTrans" cxnId="{D52A9AA9-6F0A-47CA-96BB-EDA8FEC01A6E}">
      <dgm:prSet/>
      <dgm:spPr/>
      <dgm:t>
        <a:bodyPr/>
        <a:lstStyle/>
        <a:p>
          <a:pPr latinLnBrk="1"/>
          <a:endParaRPr lang="ko-KR" altLang="en-US"/>
        </a:p>
      </dgm:t>
    </dgm:pt>
    <dgm:pt modelId="{9BDA28B6-C3BA-4BBE-B4CF-42F7F5853710}">
      <dgm:prSet phldrT="[텍스트]" custT="1"/>
      <dgm:spPr>
        <a:solidFill>
          <a:schemeClr val="bg2"/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여신기획부서</a:t>
          </a:r>
          <a:endParaRPr lang="en-US" altLang="ko-KR" sz="1400" b="1" dirty="0">
            <a:solidFill>
              <a:schemeClr val="tx1"/>
            </a:solidFill>
          </a:endParaRPr>
        </a:p>
        <a:p>
          <a:pPr latinLnBrk="1"/>
          <a:r>
            <a:rPr lang="ko-KR" altLang="en-US" sz="1400" b="1" dirty="0">
              <a:solidFill>
                <a:schemeClr val="tx1"/>
              </a:solidFill>
            </a:rPr>
            <a:t>사후관리부서</a:t>
          </a:r>
        </a:p>
      </dgm:t>
    </dgm:pt>
    <dgm:pt modelId="{186CEFE5-2405-4ACC-AD93-8143C638B9E0}" type="parTrans" cxnId="{836DC3F9-7BBC-456C-8873-41DB3BACD5DB}">
      <dgm:prSet/>
      <dgm:spPr/>
      <dgm:t>
        <a:bodyPr/>
        <a:lstStyle/>
        <a:p>
          <a:pPr latinLnBrk="1"/>
          <a:endParaRPr lang="ko-KR" altLang="en-US"/>
        </a:p>
      </dgm:t>
    </dgm:pt>
    <dgm:pt modelId="{CE12726A-4BB4-4A49-B43D-C819EC59FDB1}" type="sibTrans" cxnId="{836DC3F9-7BBC-456C-8873-41DB3BACD5DB}">
      <dgm:prSet/>
      <dgm:spPr/>
      <dgm:t>
        <a:bodyPr/>
        <a:lstStyle/>
        <a:p>
          <a:pPr latinLnBrk="1"/>
          <a:endParaRPr lang="ko-KR" altLang="en-US"/>
        </a:p>
      </dgm:t>
    </dgm:pt>
    <dgm:pt modelId="{176ECAF3-0094-467E-8D40-1E4E4EAA2652}" type="pres">
      <dgm:prSet presAssocID="{B2960117-04D8-4108-9038-A8DDB6DB3454}" presName="Name0" presStyleCnt="0">
        <dgm:presLayoutVars>
          <dgm:dir/>
          <dgm:resizeHandles val="exact"/>
        </dgm:presLayoutVars>
      </dgm:prSet>
      <dgm:spPr/>
    </dgm:pt>
    <dgm:pt modelId="{A406C233-269E-40D9-901D-10EDF3C31741}" type="pres">
      <dgm:prSet presAssocID="{DFB08580-18A5-437F-A34A-2A1F7025DF30}" presName="parTxOnly" presStyleLbl="node1" presStyleIdx="0" presStyleCnt="3" custScaleX="17907" custScaleY="17736" custLinFactNeighborX="-17891" custLinFactNeighborY="415">
        <dgm:presLayoutVars>
          <dgm:bulletEnabled val="1"/>
        </dgm:presLayoutVars>
      </dgm:prSet>
      <dgm:spPr/>
    </dgm:pt>
    <dgm:pt modelId="{6340662D-5833-4BDC-8B7A-6A778FC175FE}" type="pres">
      <dgm:prSet presAssocID="{246033C8-EBCE-4B9F-BC43-9F19C4A1BF4A}" presName="parSpace" presStyleCnt="0"/>
      <dgm:spPr/>
    </dgm:pt>
    <dgm:pt modelId="{DFED8DA3-A29D-463B-BE76-B8DFB28359A3}" type="pres">
      <dgm:prSet presAssocID="{9F8B2079-23AB-4079-ABFA-254A2AE979E5}" presName="parTxOnly" presStyleLbl="node1" presStyleIdx="1" presStyleCnt="3" custScaleX="47593" custScaleY="63416" custLinFactX="19812" custLinFactNeighborX="100000" custLinFactNeighborY="31998">
        <dgm:presLayoutVars>
          <dgm:bulletEnabled val="1"/>
        </dgm:presLayoutVars>
      </dgm:prSet>
      <dgm:spPr/>
    </dgm:pt>
    <dgm:pt modelId="{E938A7E2-1D3B-4F9A-B472-7C123384C567}" type="pres">
      <dgm:prSet presAssocID="{5396CDEF-24E0-4E83-B512-A5CE2894BFC1}" presName="parSpace" presStyleCnt="0"/>
      <dgm:spPr/>
    </dgm:pt>
    <dgm:pt modelId="{A0BA745A-F2B4-48FB-BECB-8119808958CA}" type="pres">
      <dgm:prSet presAssocID="{9BDA28B6-C3BA-4BBE-B4CF-42F7F5853710}" presName="parTxOnly" presStyleLbl="node1" presStyleIdx="2" presStyleCnt="3" custScaleX="50991" custScaleY="74508" custLinFactNeighborX="48522" custLinFactNeighborY="-45284">
        <dgm:presLayoutVars>
          <dgm:bulletEnabled val="1"/>
        </dgm:presLayoutVars>
      </dgm:prSet>
      <dgm:spPr/>
    </dgm:pt>
  </dgm:ptLst>
  <dgm:cxnLst>
    <dgm:cxn modelId="{22ECAB10-E7BD-433E-9572-2173C7409274}" type="presOf" srcId="{B2960117-04D8-4108-9038-A8DDB6DB3454}" destId="{176ECAF3-0094-467E-8D40-1E4E4EAA2652}" srcOrd="0" destOrd="0" presId="urn:microsoft.com/office/officeart/2005/8/layout/hChevron3"/>
    <dgm:cxn modelId="{B70A346F-C45A-4603-B467-F9A821996B47}" type="presOf" srcId="{9BDA28B6-C3BA-4BBE-B4CF-42F7F5853710}" destId="{A0BA745A-F2B4-48FB-BECB-8119808958CA}" srcOrd="0" destOrd="0" presId="urn:microsoft.com/office/officeart/2005/8/layout/hChevron3"/>
    <dgm:cxn modelId="{482CE858-B657-4060-8BC1-9134B6F8B324}" type="presOf" srcId="{DFB08580-18A5-437F-A34A-2A1F7025DF30}" destId="{A406C233-269E-40D9-901D-10EDF3C31741}" srcOrd="0" destOrd="0" presId="urn:microsoft.com/office/officeart/2005/8/layout/hChevron3"/>
    <dgm:cxn modelId="{95A480A6-55B8-48A3-9B92-9AF4E90DA280}" srcId="{B2960117-04D8-4108-9038-A8DDB6DB3454}" destId="{DFB08580-18A5-437F-A34A-2A1F7025DF30}" srcOrd="0" destOrd="0" parTransId="{16EFCC72-A87E-4494-A9DC-8BF9560E9371}" sibTransId="{246033C8-EBCE-4B9F-BC43-9F19C4A1BF4A}"/>
    <dgm:cxn modelId="{D52A9AA9-6F0A-47CA-96BB-EDA8FEC01A6E}" srcId="{B2960117-04D8-4108-9038-A8DDB6DB3454}" destId="{9F8B2079-23AB-4079-ABFA-254A2AE979E5}" srcOrd="1" destOrd="0" parTransId="{317276F8-B948-44C1-8710-C56AC2185A5E}" sibTransId="{5396CDEF-24E0-4E83-B512-A5CE2894BFC1}"/>
    <dgm:cxn modelId="{7D3ACED2-7802-48C9-AB83-BDB7B08BCC69}" type="presOf" srcId="{9F8B2079-23AB-4079-ABFA-254A2AE979E5}" destId="{DFED8DA3-A29D-463B-BE76-B8DFB28359A3}" srcOrd="0" destOrd="0" presId="urn:microsoft.com/office/officeart/2005/8/layout/hChevron3"/>
    <dgm:cxn modelId="{836DC3F9-7BBC-456C-8873-41DB3BACD5DB}" srcId="{B2960117-04D8-4108-9038-A8DDB6DB3454}" destId="{9BDA28B6-C3BA-4BBE-B4CF-42F7F5853710}" srcOrd="2" destOrd="0" parTransId="{186CEFE5-2405-4ACC-AD93-8143C638B9E0}" sibTransId="{CE12726A-4BB4-4A49-B43D-C819EC59FDB1}"/>
    <dgm:cxn modelId="{5D8EC9A4-F31B-4F88-AC03-D28EAB81F84D}" type="presParOf" srcId="{176ECAF3-0094-467E-8D40-1E4E4EAA2652}" destId="{A406C233-269E-40D9-901D-10EDF3C31741}" srcOrd="0" destOrd="0" presId="urn:microsoft.com/office/officeart/2005/8/layout/hChevron3"/>
    <dgm:cxn modelId="{56C759E5-BCA2-49F6-8A20-DDF9DB1A414F}" type="presParOf" srcId="{176ECAF3-0094-467E-8D40-1E4E4EAA2652}" destId="{6340662D-5833-4BDC-8B7A-6A778FC175FE}" srcOrd="1" destOrd="0" presId="urn:microsoft.com/office/officeart/2005/8/layout/hChevron3"/>
    <dgm:cxn modelId="{7167E59E-2CE1-487F-B239-1BF6A8954441}" type="presParOf" srcId="{176ECAF3-0094-467E-8D40-1E4E4EAA2652}" destId="{DFED8DA3-A29D-463B-BE76-B8DFB28359A3}" srcOrd="2" destOrd="0" presId="urn:microsoft.com/office/officeart/2005/8/layout/hChevron3"/>
    <dgm:cxn modelId="{9E08A37A-2D98-4FAC-A701-60BCA5B89392}" type="presParOf" srcId="{176ECAF3-0094-467E-8D40-1E4E4EAA2652}" destId="{E938A7E2-1D3B-4F9A-B472-7C123384C567}" srcOrd="3" destOrd="0" presId="urn:microsoft.com/office/officeart/2005/8/layout/hChevron3"/>
    <dgm:cxn modelId="{F9BB07F5-7A02-42FD-8E7A-E6EDCE1181B0}" type="presParOf" srcId="{176ECAF3-0094-467E-8D40-1E4E4EAA2652}" destId="{A0BA745A-F2B4-48FB-BECB-8119808958C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62EDEC-82C7-4B76-BB0E-A45184A64BB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663F6C-30D7-43F3-88AC-B5FDF07EC6C9}">
      <dgm:prSet phldrT="[텍스트]" custT="1"/>
      <dgm:spPr>
        <a:solidFill>
          <a:srgbClr val="CCECFF"/>
        </a:solidFill>
        <a:ln>
          <a:solidFill>
            <a:srgbClr val="00B0F0"/>
          </a:solidFill>
        </a:ln>
        <a:effectLst>
          <a:glow rad="1397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활동성</a:t>
          </a:r>
          <a:endParaRPr lang="en-US" altLang="ko-KR" sz="14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gm:t>
    </dgm:pt>
    <dgm:pt modelId="{EAF32123-520D-456B-9DFE-4336A49CD9EA}" type="parTrans" cxnId="{FB65CA77-86AD-4E55-8D91-0BFDD69D6A6B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01C2DE7F-EE89-4E37-9A6E-955D51B222D3}" type="sibTrans" cxnId="{FB65CA77-86AD-4E55-8D91-0BFDD69D6A6B}">
      <dgm:prSet custT="1"/>
      <dgm:spPr>
        <a:solidFill>
          <a:srgbClr val="92D050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80281EBF-7C07-438D-BFA8-3E51656C03B1}">
      <dgm:prSet phldrT="[텍스트]" custT="1"/>
      <dgm:spPr>
        <a:solidFill>
          <a:srgbClr val="FFFFCC"/>
        </a:solidFill>
        <a:ln>
          <a:solidFill>
            <a:srgbClr val="00B0F0"/>
          </a:solidFill>
        </a:ln>
        <a:effectLst>
          <a:glow rad="101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수익성</a:t>
          </a:r>
          <a:endParaRPr lang="en-US" altLang="ko-KR" sz="14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gm:t>
    </dgm:pt>
    <dgm:pt modelId="{E999F359-2C27-4A54-93AA-7DDE6F813A15}" type="parTrans" cxnId="{3B3F8A27-EB33-4263-B49E-4BA151B4E2C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B28D5878-09F3-46DF-BEB8-0EDD0B1D57F9}" type="sibTrans" cxnId="{3B3F8A27-EB33-4263-B49E-4BA151B4E2C3}">
      <dgm:prSet custT="1"/>
      <dgm:spPr>
        <a:solidFill>
          <a:srgbClr val="FF0000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C90722E4-B41D-425D-AE8F-51C7550F05DE}">
      <dgm:prSet phldrT="[텍스트]" custT="1"/>
      <dgm:spPr>
        <a:solidFill>
          <a:srgbClr val="FFCCCC"/>
        </a:solidFill>
        <a:ln>
          <a:solidFill>
            <a:srgbClr val="00B0F0"/>
          </a:solidFill>
        </a:ln>
        <a:effectLst>
          <a:glow rad="101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성장성</a:t>
          </a:r>
          <a:endParaRPr lang="en-US" altLang="ko-KR" sz="14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gm:t>
    </dgm:pt>
    <dgm:pt modelId="{DFEADDB5-D463-46AD-A36C-D8DA61D8E6B0}" type="parTrans" cxnId="{B45DC4E7-2BB3-4B42-AB9B-9EA5FBF4844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8B3A9A73-6488-418A-8F1E-A0026CA29C3A}" type="sibTrans" cxnId="{B45DC4E7-2BB3-4B42-AB9B-9EA5FBF4844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1F3472C5-6BDA-4E37-8588-67415E9EE4D6}">
      <dgm:prSet phldrT="[텍스트]" custT="1"/>
      <dgm:spPr>
        <a:solidFill>
          <a:srgbClr val="CCFFCC"/>
        </a:solidFill>
        <a:ln>
          <a:solidFill>
            <a:srgbClr val="00B0F0"/>
          </a:solidFill>
        </a:ln>
        <a:effectLst>
          <a:glow rad="101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안정성</a:t>
          </a:r>
          <a:endParaRPr lang="en-US" altLang="ko-KR" sz="14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gm:t>
    </dgm:pt>
    <dgm:pt modelId="{C65C95FC-085F-4BF3-B923-3BAFFBFDB661}" type="parTrans" cxnId="{89E0D71D-9D5E-4840-AC65-EE845A048E54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1CC4CCCA-7CCB-491E-960B-449D93D39ABD}" type="sibTrans" cxnId="{89E0D71D-9D5E-4840-AC65-EE845A048E54}">
      <dgm:prSet custT="1"/>
      <dgm:spPr>
        <a:solidFill>
          <a:srgbClr val="FFC000"/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800">
            <a:solidFill>
              <a:schemeClr val="tx1"/>
            </a:solidFill>
          </a:endParaRPr>
        </a:p>
      </dgm:t>
    </dgm:pt>
    <dgm:pt modelId="{E896A7B2-9EE9-4C93-97F5-4E1189D498FF}">
      <dgm:prSet phldrT="[텍스트]" custT="1"/>
      <dgm:spPr>
        <a:solidFill>
          <a:schemeClr val="accent3">
            <a:lumMod val="60000"/>
            <a:lumOff val="40000"/>
          </a:schemeClr>
        </a:solidFill>
        <a:ln>
          <a:solidFill>
            <a:srgbClr val="00B0F0"/>
          </a:solidFill>
        </a:ln>
        <a:effectLst>
          <a:glow rad="101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시장가치비율</a:t>
          </a:r>
        </a:p>
      </dgm:t>
    </dgm:pt>
    <dgm:pt modelId="{C5B3CAB3-ED96-443A-9796-E748B397DCCE}" type="parTrans" cxnId="{9EE0873F-6EA6-4081-B7F3-3485CD56F7C2}">
      <dgm:prSet/>
      <dgm:spPr/>
      <dgm:t>
        <a:bodyPr/>
        <a:lstStyle/>
        <a:p>
          <a:pPr latinLnBrk="1"/>
          <a:endParaRPr lang="ko-KR" altLang="en-US"/>
        </a:p>
      </dgm:t>
    </dgm:pt>
    <dgm:pt modelId="{89BB8EAF-2F85-4783-AD5B-F0A1216B348F}" type="sibTrans" cxnId="{9EE0873F-6EA6-4081-B7F3-3485CD56F7C2}">
      <dgm:prSet/>
      <dgm:spPr/>
      <dgm:t>
        <a:bodyPr/>
        <a:lstStyle/>
        <a:p>
          <a:pPr latinLnBrk="1"/>
          <a:endParaRPr lang="ko-KR" altLang="en-US"/>
        </a:p>
      </dgm:t>
    </dgm:pt>
    <dgm:pt modelId="{2D390D0D-8B99-41F0-AB2D-3D850FEF2693}" type="pres">
      <dgm:prSet presAssocID="{B262EDEC-82C7-4B76-BB0E-A45184A64BB2}" presName="Name0" presStyleCnt="0">
        <dgm:presLayoutVars>
          <dgm:dir/>
          <dgm:resizeHandles val="exact"/>
        </dgm:presLayoutVars>
      </dgm:prSet>
      <dgm:spPr/>
    </dgm:pt>
    <dgm:pt modelId="{50624791-DA35-47B5-AB8A-AC56B60610D3}" type="pres">
      <dgm:prSet presAssocID="{68663F6C-30D7-43F3-88AC-B5FDF07EC6C9}" presName="node" presStyleLbl="node1" presStyleIdx="0" presStyleCnt="5" custScaleY="137848" custLinFactNeighborX="45026" custLinFactNeighborY="-90570">
        <dgm:presLayoutVars>
          <dgm:bulletEnabled val="1"/>
        </dgm:presLayoutVars>
      </dgm:prSet>
      <dgm:spPr/>
    </dgm:pt>
    <dgm:pt modelId="{F11B4FD5-3F55-4601-8820-A97BA8CC5D23}" type="pres">
      <dgm:prSet presAssocID="{01C2DE7F-EE89-4E37-9A6E-955D51B222D3}" presName="sibTrans" presStyleLbl="sibTrans2D1" presStyleIdx="0" presStyleCnt="4" custAng="8811" custLinFactNeighborX="5936" custLinFactNeighborY="17308"/>
      <dgm:spPr/>
    </dgm:pt>
    <dgm:pt modelId="{A4BA30C5-9187-4055-B67C-B0A01976CD15}" type="pres">
      <dgm:prSet presAssocID="{01C2DE7F-EE89-4E37-9A6E-955D51B222D3}" presName="connectorText" presStyleLbl="sibTrans2D1" presStyleIdx="0" presStyleCnt="4"/>
      <dgm:spPr/>
    </dgm:pt>
    <dgm:pt modelId="{476A2D28-2F7E-44EE-A67C-5CE5AC12D105}" type="pres">
      <dgm:prSet presAssocID="{1F3472C5-6BDA-4E37-8588-67415E9EE4D6}" presName="node" presStyleLbl="node1" presStyleIdx="1" presStyleCnt="5" custScaleY="136855" custLinFactNeighborX="14237" custLinFactNeighborY="-91066">
        <dgm:presLayoutVars>
          <dgm:bulletEnabled val="1"/>
        </dgm:presLayoutVars>
      </dgm:prSet>
      <dgm:spPr/>
    </dgm:pt>
    <dgm:pt modelId="{1F96A380-D6DA-4977-80E6-4576D6CFF17B}" type="pres">
      <dgm:prSet presAssocID="{1CC4CCCA-7CCB-491E-960B-449D93D39ABD}" presName="sibTrans" presStyleLbl="sibTrans2D1" presStyleIdx="1" presStyleCnt="4" custAng="27692" custScaleX="113840" custLinFactNeighborX="-8643" custLinFactNeighborY="13048"/>
      <dgm:spPr/>
    </dgm:pt>
    <dgm:pt modelId="{73221D6E-3A14-4253-BD14-7A7B3419847A}" type="pres">
      <dgm:prSet presAssocID="{1CC4CCCA-7CCB-491E-960B-449D93D39ABD}" presName="connectorText" presStyleLbl="sibTrans2D1" presStyleIdx="1" presStyleCnt="4"/>
      <dgm:spPr/>
    </dgm:pt>
    <dgm:pt modelId="{C503B77D-7464-42B7-97AE-C05BCB3368AE}" type="pres">
      <dgm:prSet presAssocID="{80281EBF-7C07-438D-BFA8-3E51656C03B1}" presName="node" presStyleLbl="node1" presStyleIdx="2" presStyleCnt="5" custScaleY="137706" custLinFactNeighborX="-7762" custLinFactNeighborY="-92685">
        <dgm:presLayoutVars>
          <dgm:bulletEnabled val="1"/>
        </dgm:presLayoutVars>
      </dgm:prSet>
      <dgm:spPr/>
    </dgm:pt>
    <dgm:pt modelId="{3B4987AD-F52A-4312-B336-9334CC3C8AF4}" type="pres">
      <dgm:prSet presAssocID="{B28D5878-09F3-46DF-BEB8-0EDD0B1D57F9}" presName="sibTrans" presStyleLbl="sibTrans2D1" presStyleIdx="2" presStyleCnt="4" custAng="23859" custLinFactNeighborX="8370" custLinFactNeighborY="7568"/>
      <dgm:spPr/>
    </dgm:pt>
    <dgm:pt modelId="{8B73681F-66D5-40C0-85A8-FB9E34EC52C8}" type="pres">
      <dgm:prSet presAssocID="{B28D5878-09F3-46DF-BEB8-0EDD0B1D57F9}" presName="connectorText" presStyleLbl="sibTrans2D1" presStyleIdx="2" presStyleCnt="4"/>
      <dgm:spPr/>
    </dgm:pt>
    <dgm:pt modelId="{DFEFC379-6950-4FEC-AFE9-AA8D38194A36}" type="pres">
      <dgm:prSet presAssocID="{C90722E4-B41D-425D-AE8F-51C7550F05DE}" presName="node" presStyleLbl="node1" presStyleIdx="3" presStyleCnt="5" custScaleY="135895" custLinFactNeighborX="-34379" custLinFactNeighborY="-94053">
        <dgm:presLayoutVars>
          <dgm:bulletEnabled val="1"/>
        </dgm:presLayoutVars>
      </dgm:prSet>
      <dgm:spPr/>
    </dgm:pt>
    <dgm:pt modelId="{707B8657-A74A-46F6-A26B-23E033D25FFE}" type="pres">
      <dgm:prSet presAssocID="{8B3A9A73-6488-418A-8F1E-A0026CA29C3A}" presName="sibTrans" presStyleLbl="sibTrans2D1" presStyleIdx="3" presStyleCnt="4"/>
      <dgm:spPr/>
    </dgm:pt>
    <dgm:pt modelId="{3C9D12FE-2E4D-4D00-BACE-94E91BBCCB83}" type="pres">
      <dgm:prSet presAssocID="{8B3A9A73-6488-418A-8F1E-A0026CA29C3A}" presName="connectorText" presStyleLbl="sibTrans2D1" presStyleIdx="3" presStyleCnt="4"/>
      <dgm:spPr/>
    </dgm:pt>
    <dgm:pt modelId="{390A2DC9-F617-43C7-8D83-252B93B36793}" type="pres">
      <dgm:prSet presAssocID="{E896A7B2-9EE9-4C93-97F5-4E1189D498FF}" presName="node" presStyleLbl="node1" presStyleIdx="4" presStyleCnt="5" custLinFactY="-487" custLinFactNeighborX="-9572" custLinFactNeighborY="-100000">
        <dgm:presLayoutVars>
          <dgm:bulletEnabled val="1"/>
        </dgm:presLayoutVars>
      </dgm:prSet>
      <dgm:spPr/>
    </dgm:pt>
  </dgm:ptLst>
  <dgm:cxnLst>
    <dgm:cxn modelId="{904D3706-BB4D-4007-B168-A200B73F4077}" type="presOf" srcId="{8B3A9A73-6488-418A-8F1E-A0026CA29C3A}" destId="{3C9D12FE-2E4D-4D00-BACE-94E91BBCCB83}" srcOrd="1" destOrd="0" presId="urn:microsoft.com/office/officeart/2005/8/layout/process1"/>
    <dgm:cxn modelId="{77D79F11-69AB-43CD-9A69-67036B148C9C}" type="presOf" srcId="{1CC4CCCA-7CCB-491E-960B-449D93D39ABD}" destId="{1F96A380-D6DA-4977-80E6-4576D6CFF17B}" srcOrd="0" destOrd="0" presId="urn:microsoft.com/office/officeart/2005/8/layout/process1"/>
    <dgm:cxn modelId="{89E0D71D-9D5E-4840-AC65-EE845A048E54}" srcId="{B262EDEC-82C7-4B76-BB0E-A45184A64BB2}" destId="{1F3472C5-6BDA-4E37-8588-67415E9EE4D6}" srcOrd="1" destOrd="0" parTransId="{C65C95FC-085F-4BF3-B923-3BAFFBFDB661}" sibTransId="{1CC4CCCA-7CCB-491E-960B-449D93D39ABD}"/>
    <dgm:cxn modelId="{080DC822-9AA3-456C-88C3-30EAAE50D3C1}" type="presOf" srcId="{01C2DE7F-EE89-4E37-9A6E-955D51B222D3}" destId="{A4BA30C5-9187-4055-B67C-B0A01976CD15}" srcOrd="1" destOrd="0" presId="urn:microsoft.com/office/officeart/2005/8/layout/process1"/>
    <dgm:cxn modelId="{3B3F8A27-EB33-4263-B49E-4BA151B4E2C3}" srcId="{B262EDEC-82C7-4B76-BB0E-A45184A64BB2}" destId="{80281EBF-7C07-438D-BFA8-3E51656C03B1}" srcOrd="2" destOrd="0" parTransId="{E999F359-2C27-4A54-93AA-7DDE6F813A15}" sibTransId="{B28D5878-09F3-46DF-BEB8-0EDD0B1D57F9}"/>
    <dgm:cxn modelId="{C5404C2D-28FC-4689-BB84-C38641478FA3}" type="presOf" srcId="{B28D5878-09F3-46DF-BEB8-0EDD0B1D57F9}" destId="{3B4987AD-F52A-4312-B336-9334CC3C8AF4}" srcOrd="0" destOrd="0" presId="urn:microsoft.com/office/officeart/2005/8/layout/process1"/>
    <dgm:cxn modelId="{D457CD3C-CF87-4E5C-9233-E9033CA5F24A}" type="presOf" srcId="{8B3A9A73-6488-418A-8F1E-A0026CA29C3A}" destId="{707B8657-A74A-46F6-A26B-23E033D25FFE}" srcOrd="0" destOrd="0" presId="urn:microsoft.com/office/officeart/2005/8/layout/process1"/>
    <dgm:cxn modelId="{9EE0873F-6EA6-4081-B7F3-3485CD56F7C2}" srcId="{B262EDEC-82C7-4B76-BB0E-A45184A64BB2}" destId="{E896A7B2-9EE9-4C93-97F5-4E1189D498FF}" srcOrd="4" destOrd="0" parTransId="{C5B3CAB3-ED96-443A-9796-E748B397DCCE}" sibTransId="{89BB8EAF-2F85-4783-AD5B-F0A1216B348F}"/>
    <dgm:cxn modelId="{4D8AEC4E-FA3B-4D0F-B55C-3FB715BDED43}" type="presOf" srcId="{E896A7B2-9EE9-4C93-97F5-4E1189D498FF}" destId="{390A2DC9-F617-43C7-8D83-252B93B36793}" srcOrd="0" destOrd="0" presId="urn:microsoft.com/office/officeart/2005/8/layout/process1"/>
    <dgm:cxn modelId="{B523EE55-AC3D-466B-95DD-23F01B3942DC}" type="presOf" srcId="{1CC4CCCA-7CCB-491E-960B-449D93D39ABD}" destId="{73221D6E-3A14-4253-BD14-7A7B3419847A}" srcOrd="1" destOrd="0" presId="urn:microsoft.com/office/officeart/2005/8/layout/process1"/>
    <dgm:cxn modelId="{849C3057-A863-4012-9ECF-9D37EA8C2D49}" type="presOf" srcId="{C90722E4-B41D-425D-AE8F-51C7550F05DE}" destId="{DFEFC379-6950-4FEC-AFE9-AA8D38194A36}" srcOrd="0" destOrd="0" presId="urn:microsoft.com/office/officeart/2005/8/layout/process1"/>
    <dgm:cxn modelId="{FB65CA77-86AD-4E55-8D91-0BFDD69D6A6B}" srcId="{B262EDEC-82C7-4B76-BB0E-A45184A64BB2}" destId="{68663F6C-30D7-43F3-88AC-B5FDF07EC6C9}" srcOrd="0" destOrd="0" parTransId="{EAF32123-520D-456B-9DFE-4336A49CD9EA}" sibTransId="{01C2DE7F-EE89-4E37-9A6E-955D51B222D3}"/>
    <dgm:cxn modelId="{B108E159-ED21-45CE-998C-55AF5F2A4798}" type="presOf" srcId="{01C2DE7F-EE89-4E37-9A6E-955D51B222D3}" destId="{F11B4FD5-3F55-4601-8820-A97BA8CC5D23}" srcOrd="0" destOrd="0" presId="urn:microsoft.com/office/officeart/2005/8/layout/process1"/>
    <dgm:cxn modelId="{4DADF187-0215-4E80-A3E2-8FF5D21847BD}" type="presOf" srcId="{68663F6C-30D7-43F3-88AC-B5FDF07EC6C9}" destId="{50624791-DA35-47B5-AB8A-AC56B60610D3}" srcOrd="0" destOrd="0" presId="urn:microsoft.com/office/officeart/2005/8/layout/process1"/>
    <dgm:cxn modelId="{B24F1FA3-D436-4E36-B701-D4AD556286A4}" type="presOf" srcId="{1F3472C5-6BDA-4E37-8588-67415E9EE4D6}" destId="{476A2D28-2F7E-44EE-A67C-5CE5AC12D105}" srcOrd="0" destOrd="0" presId="urn:microsoft.com/office/officeart/2005/8/layout/process1"/>
    <dgm:cxn modelId="{41C81BC3-1D52-4927-A903-87297803B840}" type="presOf" srcId="{B262EDEC-82C7-4B76-BB0E-A45184A64BB2}" destId="{2D390D0D-8B99-41F0-AB2D-3D850FEF2693}" srcOrd="0" destOrd="0" presId="urn:microsoft.com/office/officeart/2005/8/layout/process1"/>
    <dgm:cxn modelId="{B2F671D8-D305-4EFC-8C2F-F435D46324A3}" type="presOf" srcId="{B28D5878-09F3-46DF-BEB8-0EDD0B1D57F9}" destId="{8B73681F-66D5-40C0-85A8-FB9E34EC52C8}" srcOrd="1" destOrd="0" presId="urn:microsoft.com/office/officeart/2005/8/layout/process1"/>
    <dgm:cxn modelId="{B45DC4E7-2BB3-4B42-AB9B-9EA5FBF48440}" srcId="{B262EDEC-82C7-4B76-BB0E-A45184A64BB2}" destId="{C90722E4-B41D-425D-AE8F-51C7550F05DE}" srcOrd="3" destOrd="0" parTransId="{DFEADDB5-D463-46AD-A36C-D8DA61D8E6B0}" sibTransId="{8B3A9A73-6488-418A-8F1E-A0026CA29C3A}"/>
    <dgm:cxn modelId="{5C3381F9-93AB-4E34-BE93-BDBB55081CC6}" type="presOf" srcId="{80281EBF-7C07-438D-BFA8-3E51656C03B1}" destId="{C503B77D-7464-42B7-97AE-C05BCB3368AE}" srcOrd="0" destOrd="0" presId="urn:microsoft.com/office/officeart/2005/8/layout/process1"/>
    <dgm:cxn modelId="{C9EC12B4-F726-4416-A6C0-CA4F2E7D25B8}" type="presParOf" srcId="{2D390D0D-8B99-41F0-AB2D-3D850FEF2693}" destId="{50624791-DA35-47B5-AB8A-AC56B60610D3}" srcOrd="0" destOrd="0" presId="urn:microsoft.com/office/officeart/2005/8/layout/process1"/>
    <dgm:cxn modelId="{72A7B6D1-1B9D-4F5F-9247-F69A79D6CFD9}" type="presParOf" srcId="{2D390D0D-8B99-41F0-AB2D-3D850FEF2693}" destId="{F11B4FD5-3F55-4601-8820-A97BA8CC5D23}" srcOrd="1" destOrd="0" presId="urn:microsoft.com/office/officeart/2005/8/layout/process1"/>
    <dgm:cxn modelId="{17F1F36E-7203-4342-98E8-F4F47542CEAE}" type="presParOf" srcId="{F11B4FD5-3F55-4601-8820-A97BA8CC5D23}" destId="{A4BA30C5-9187-4055-B67C-B0A01976CD15}" srcOrd="0" destOrd="0" presId="urn:microsoft.com/office/officeart/2005/8/layout/process1"/>
    <dgm:cxn modelId="{032999B6-DAD2-4AB4-9B6B-F9100E43C939}" type="presParOf" srcId="{2D390D0D-8B99-41F0-AB2D-3D850FEF2693}" destId="{476A2D28-2F7E-44EE-A67C-5CE5AC12D105}" srcOrd="2" destOrd="0" presId="urn:microsoft.com/office/officeart/2005/8/layout/process1"/>
    <dgm:cxn modelId="{1E4E89FF-F83E-4646-8337-88E29AB07F69}" type="presParOf" srcId="{2D390D0D-8B99-41F0-AB2D-3D850FEF2693}" destId="{1F96A380-D6DA-4977-80E6-4576D6CFF17B}" srcOrd="3" destOrd="0" presId="urn:microsoft.com/office/officeart/2005/8/layout/process1"/>
    <dgm:cxn modelId="{84BFCE54-F252-4E3C-87D2-692E0575A106}" type="presParOf" srcId="{1F96A380-D6DA-4977-80E6-4576D6CFF17B}" destId="{73221D6E-3A14-4253-BD14-7A7B3419847A}" srcOrd="0" destOrd="0" presId="urn:microsoft.com/office/officeart/2005/8/layout/process1"/>
    <dgm:cxn modelId="{A7D603E3-4ADC-4BA7-B38E-B53A1A9E7BF4}" type="presParOf" srcId="{2D390D0D-8B99-41F0-AB2D-3D850FEF2693}" destId="{C503B77D-7464-42B7-97AE-C05BCB3368AE}" srcOrd="4" destOrd="0" presId="urn:microsoft.com/office/officeart/2005/8/layout/process1"/>
    <dgm:cxn modelId="{9899F825-E8E2-4530-84D7-D1881E804C78}" type="presParOf" srcId="{2D390D0D-8B99-41F0-AB2D-3D850FEF2693}" destId="{3B4987AD-F52A-4312-B336-9334CC3C8AF4}" srcOrd="5" destOrd="0" presId="urn:microsoft.com/office/officeart/2005/8/layout/process1"/>
    <dgm:cxn modelId="{1960A812-E84A-4231-9A83-026B74EF0ADF}" type="presParOf" srcId="{3B4987AD-F52A-4312-B336-9334CC3C8AF4}" destId="{8B73681F-66D5-40C0-85A8-FB9E34EC52C8}" srcOrd="0" destOrd="0" presId="urn:microsoft.com/office/officeart/2005/8/layout/process1"/>
    <dgm:cxn modelId="{8031A39B-FDBC-4FA1-96F5-247E51016FA9}" type="presParOf" srcId="{2D390D0D-8B99-41F0-AB2D-3D850FEF2693}" destId="{DFEFC379-6950-4FEC-AFE9-AA8D38194A36}" srcOrd="6" destOrd="0" presId="urn:microsoft.com/office/officeart/2005/8/layout/process1"/>
    <dgm:cxn modelId="{AFAD2CDC-6A21-481D-9A1A-511E2E7AA223}" type="presParOf" srcId="{2D390D0D-8B99-41F0-AB2D-3D850FEF2693}" destId="{707B8657-A74A-46F6-A26B-23E033D25FFE}" srcOrd="7" destOrd="0" presId="urn:microsoft.com/office/officeart/2005/8/layout/process1"/>
    <dgm:cxn modelId="{D4D3CDA0-E068-4C84-8559-36472F18B4AD}" type="presParOf" srcId="{707B8657-A74A-46F6-A26B-23E033D25FFE}" destId="{3C9D12FE-2E4D-4D00-BACE-94E91BBCCB83}" srcOrd="0" destOrd="0" presId="urn:microsoft.com/office/officeart/2005/8/layout/process1"/>
    <dgm:cxn modelId="{1112405C-7EBF-43B7-872D-BDB945F6C54F}" type="presParOf" srcId="{2D390D0D-8B99-41F0-AB2D-3D850FEF2693}" destId="{390A2DC9-F617-43C7-8D83-252B93B3679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C06CAD-37C4-41A9-A1D8-854226BE22D2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4234FE6F-4DA7-4D8E-9406-B6DE2A61DB55}">
      <dgm:prSet phldrT="[텍스트]"/>
      <dgm:spPr/>
      <dgm:t>
        <a:bodyPr/>
        <a:lstStyle/>
        <a:p>
          <a:pPr latinLnBrk="1"/>
          <a:r>
            <a:rPr lang="en-US" altLang="ko-KR" dirty="0"/>
            <a:t>Insight</a:t>
          </a:r>
          <a:endParaRPr lang="ko-KR" altLang="en-US" dirty="0"/>
        </a:p>
      </dgm:t>
    </dgm:pt>
    <dgm:pt modelId="{1DB169B8-79E0-4994-A4AD-2A58F20E461B}" type="parTrans" cxnId="{F7046EEB-F4D8-42AD-82C2-DC96B984D50B}">
      <dgm:prSet/>
      <dgm:spPr/>
      <dgm:t>
        <a:bodyPr/>
        <a:lstStyle/>
        <a:p>
          <a:pPr latinLnBrk="1"/>
          <a:endParaRPr lang="ko-KR" altLang="en-US"/>
        </a:p>
      </dgm:t>
    </dgm:pt>
    <dgm:pt modelId="{6DE2A6AF-3855-4F39-9D61-489AF33F91E6}" type="sibTrans" cxnId="{F7046EEB-F4D8-42AD-82C2-DC96B984D50B}">
      <dgm:prSet/>
      <dgm:spPr/>
      <dgm:t>
        <a:bodyPr/>
        <a:lstStyle/>
        <a:p>
          <a:pPr latinLnBrk="1"/>
          <a:endParaRPr lang="ko-KR" altLang="en-US"/>
        </a:p>
      </dgm:t>
    </dgm:pt>
    <dgm:pt modelId="{16567EBC-5DA5-4D71-AFF4-AD7683C768BB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비즈니스모델</a:t>
          </a:r>
        </a:p>
      </dgm:t>
    </dgm:pt>
    <dgm:pt modelId="{318FA323-76AC-4707-A606-EC452BAC5DE0}" type="parTrans" cxnId="{E9A0C5BA-EE2E-4DF1-878C-E41AE25F6B86}">
      <dgm:prSet/>
      <dgm:spPr/>
      <dgm:t>
        <a:bodyPr/>
        <a:lstStyle/>
        <a:p>
          <a:pPr latinLnBrk="1"/>
          <a:endParaRPr lang="ko-KR" altLang="en-US"/>
        </a:p>
      </dgm:t>
    </dgm:pt>
    <dgm:pt modelId="{8727CBCE-9908-43AE-89B2-61E8AD0EA140}" type="sibTrans" cxnId="{E9A0C5BA-EE2E-4DF1-878C-E41AE25F6B86}">
      <dgm:prSet/>
      <dgm:spPr/>
      <dgm:t>
        <a:bodyPr/>
        <a:lstStyle/>
        <a:p>
          <a:pPr latinLnBrk="1"/>
          <a:endParaRPr lang="ko-KR" altLang="en-US"/>
        </a:p>
      </dgm:t>
    </dgm:pt>
    <dgm:pt modelId="{BF132CC9-B019-43D0-BC27-8E5369B0F4B7}">
      <dgm:prSet phldrT="[텍스트]" custT="1"/>
      <dgm:spPr>
        <a:solidFill>
          <a:schemeClr val="accent2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2000" dirty="0"/>
            <a:t>시장환경분석</a:t>
          </a:r>
        </a:p>
      </dgm:t>
    </dgm:pt>
    <dgm:pt modelId="{4A70B3AE-ACA5-4E3D-9F1B-C0ADAAE30B56}" type="parTrans" cxnId="{5AC364D2-4F77-4184-8A44-09C0E15B69C0}">
      <dgm:prSet/>
      <dgm:spPr/>
      <dgm:t>
        <a:bodyPr/>
        <a:lstStyle/>
        <a:p>
          <a:pPr latinLnBrk="1"/>
          <a:endParaRPr lang="ko-KR" altLang="en-US"/>
        </a:p>
      </dgm:t>
    </dgm:pt>
    <dgm:pt modelId="{349E4A03-48AC-40CD-BAC7-FDBBCA0039FE}" type="sibTrans" cxnId="{5AC364D2-4F77-4184-8A44-09C0E15B69C0}">
      <dgm:prSet/>
      <dgm:spPr/>
      <dgm:t>
        <a:bodyPr/>
        <a:lstStyle/>
        <a:p>
          <a:pPr latinLnBrk="1"/>
          <a:endParaRPr lang="ko-KR" altLang="en-US"/>
        </a:p>
      </dgm:t>
    </dgm:pt>
    <dgm:pt modelId="{8AA97920-C825-42E3-985A-76C08335166B}" type="pres">
      <dgm:prSet presAssocID="{45C06CAD-37C4-41A9-A1D8-854226BE22D2}" presName="Name0" presStyleCnt="0">
        <dgm:presLayoutVars>
          <dgm:dir/>
          <dgm:resizeHandles val="exact"/>
        </dgm:presLayoutVars>
      </dgm:prSet>
      <dgm:spPr/>
    </dgm:pt>
    <dgm:pt modelId="{6D3CECC0-B53B-49E4-A414-C4F9B57DC162}" type="pres">
      <dgm:prSet presAssocID="{45C06CAD-37C4-41A9-A1D8-854226BE22D2}" presName="vNodes" presStyleCnt="0"/>
      <dgm:spPr/>
    </dgm:pt>
    <dgm:pt modelId="{6BE4E971-4B6E-4B91-8EB8-D0E29C3CDCB7}" type="pres">
      <dgm:prSet presAssocID="{4234FE6F-4DA7-4D8E-9406-B6DE2A61DB55}" presName="node" presStyleLbl="node1" presStyleIdx="0" presStyleCnt="3">
        <dgm:presLayoutVars>
          <dgm:bulletEnabled val="1"/>
        </dgm:presLayoutVars>
      </dgm:prSet>
      <dgm:spPr/>
    </dgm:pt>
    <dgm:pt modelId="{AD7EB9E1-3D4B-48D2-95B8-F18236370411}" type="pres">
      <dgm:prSet presAssocID="{6DE2A6AF-3855-4F39-9D61-489AF33F91E6}" presName="spacerT" presStyleCnt="0"/>
      <dgm:spPr/>
    </dgm:pt>
    <dgm:pt modelId="{8A6957C9-ECA1-436E-A049-84BEF3DD2E2E}" type="pres">
      <dgm:prSet presAssocID="{6DE2A6AF-3855-4F39-9D61-489AF33F91E6}" presName="sibTrans" presStyleLbl="sibTrans2D1" presStyleIdx="0" presStyleCnt="2"/>
      <dgm:spPr/>
    </dgm:pt>
    <dgm:pt modelId="{1E339CCF-8D4F-4084-80D7-DB82D2584B47}" type="pres">
      <dgm:prSet presAssocID="{6DE2A6AF-3855-4F39-9D61-489AF33F91E6}" presName="spacerB" presStyleCnt="0"/>
      <dgm:spPr/>
    </dgm:pt>
    <dgm:pt modelId="{E2629D96-1FF5-48EC-9A4E-ABADE3ED1E1B}" type="pres">
      <dgm:prSet presAssocID="{16567EBC-5DA5-4D71-AFF4-AD7683C768BB}" presName="node" presStyleLbl="node1" presStyleIdx="1" presStyleCnt="3">
        <dgm:presLayoutVars>
          <dgm:bulletEnabled val="1"/>
        </dgm:presLayoutVars>
      </dgm:prSet>
      <dgm:spPr/>
    </dgm:pt>
    <dgm:pt modelId="{FF139500-1BA3-40D7-A81A-CC08B95DA711}" type="pres">
      <dgm:prSet presAssocID="{45C06CAD-37C4-41A9-A1D8-854226BE22D2}" presName="sibTransLast" presStyleLbl="sibTrans2D1" presStyleIdx="1" presStyleCnt="2"/>
      <dgm:spPr/>
    </dgm:pt>
    <dgm:pt modelId="{90112DAE-FCDA-4D63-AAD0-7995945FE374}" type="pres">
      <dgm:prSet presAssocID="{45C06CAD-37C4-41A9-A1D8-854226BE22D2}" presName="connectorText" presStyleLbl="sibTrans2D1" presStyleIdx="1" presStyleCnt="2"/>
      <dgm:spPr/>
    </dgm:pt>
    <dgm:pt modelId="{5BDB7581-7CDA-433F-B26D-1A23D49452D6}" type="pres">
      <dgm:prSet presAssocID="{45C06CAD-37C4-41A9-A1D8-854226BE22D2}" presName="lastNode" presStyleLbl="node1" presStyleIdx="2" presStyleCnt="3" custScaleX="88443" custScaleY="82545">
        <dgm:presLayoutVars>
          <dgm:bulletEnabled val="1"/>
        </dgm:presLayoutVars>
      </dgm:prSet>
      <dgm:spPr/>
    </dgm:pt>
  </dgm:ptLst>
  <dgm:cxnLst>
    <dgm:cxn modelId="{3F29ED52-1AB5-401E-AEE9-FEDBC715A400}" type="presOf" srcId="{45C06CAD-37C4-41A9-A1D8-854226BE22D2}" destId="{8AA97920-C825-42E3-985A-76C08335166B}" srcOrd="0" destOrd="0" presId="urn:microsoft.com/office/officeart/2005/8/layout/equation2"/>
    <dgm:cxn modelId="{76666575-2210-46DA-8BF7-51E60EA4326F}" type="presOf" srcId="{8727CBCE-9908-43AE-89B2-61E8AD0EA140}" destId="{90112DAE-FCDA-4D63-AAD0-7995945FE374}" srcOrd="1" destOrd="0" presId="urn:microsoft.com/office/officeart/2005/8/layout/equation2"/>
    <dgm:cxn modelId="{A1A4CC79-2162-4601-9502-95CCB74249E1}" type="presOf" srcId="{8727CBCE-9908-43AE-89B2-61E8AD0EA140}" destId="{FF139500-1BA3-40D7-A81A-CC08B95DA711}" srcOrd="0" destOrd="0" presId="urn:microsoft.com/office/officeart/2005/8/layout/equation2"/>
    <dgm:cxn modelId="{ACF3B28D-9C7B-46C5-A1CD-C6C3F49830A0}" type="presOf" srcId="{16567EBC-5DA5-4D71-AFF4-AD7683C768BB}" destId="{E2629D96-1FF5-48EC-9A4E-ABADE3ED1E1B}" srcOrd="0" destOrd="0" presId="urn:microsoft.com/office/officeart/2005/8/layout/equation2"/>
    <dgm:cxn modelId="{203784B1-DD37-4520-B47F-84DDC38C648C}" type="presOf" srcId="{BF132CC9-B019-43D0-BC27-8E5369B0F4B7}" destId="{5BDB7581-7CDA-433F-B26D-1A23D49452D6}" srcOrd="0" destOrd="0" presId="urn:microsoft.com/office/officeart/2005/8/layout/equation2"/>
    <dgm:cxn modelId="{FF5590B2-1FDC-4312-9798-C786B6B496DB}" type="presOf" srcId="{4234FE6F-4DA7-4D8E-9406-B6DE2A61DB55}" destId="{6BE4E971-4B6E-4B91-8EB8-D0E29C3CDCB7}" srcOrd="0" destOrd="0" presId="urn:microsoft.com/office/officeart/2005/8/layout/equation2"/>
    <dgm:cxn modelId="{E9A0C5BA-EE2E-4DF1-878C-E41AE25F6B86}" srcId="{45C06CAD-37C4-41A9-A1D8-854226BE22D2}" destId="{16567EBC-5DA5-4D71-AFF4-AD7683C768BB}" srcOrd="1" destOrd="0" parTransId="{318FA323-76AC-4707-A606-EC452BAC5DE0}" sibTransId="{8727CBCE-9908-43AE-89B2-61E8AD0EA140}"/>
    <dgm:cxn modelId="{5AC364D2-4F77-4184-8A44-09C0E15B69C0}" srcId="{45C06CAD-37C4-41A9-A1D8-854226BE22D2}" destId="{BF132CC9-B019-43D0-BC27-8E5369B0F4B7}" srcOrd="2" destOrd="0" parTransId="{4A70B3AE-ACA5-4E3D-9F1B-C0ADAAE30B56}" sibTransId="{349E4A03-48AC-40CD-BAC7-FDBBCA0039FE}"/>
    <dgm:cxn modelId="{F7046EEB-F4D8-42AD-82C2-DC96B984D50B}" srcId="{45C06CAD-37C4-41A9-A1D8-854226BE22D2}" destId="{4234FE6F-4DA7-4D8E-9406-B6DE2A61DB55}" srcOrd="0" destOrd="0" parTransId="{1DB169B8-79E0-4994-A4AD-2A58F20E461B}" sibTransId="{6DE2A6AF-3855-4F39-9D61-489AF33F91E6}"/>
    <dgm:cxn modelId="{49E8B0F7-F01B-42B5-A9D6-991BDCD54B6B}" type="presOf" srcId="{6DE2A6AF-3855-4F39-9D61-489AF33F91E6}" destId="{8A6957C9-ECA1-436E-A049-84BEF3DD2E2E}" srcOrd="0" destOrd="0" presId="urn:microsoft.com/office/officeart/2005/8/layout/equation2"/>
    <dgm:cxn modelId="{8EFB6C00-0A9D-4B9B-9650-8BBD227ADA71}" type="presParOf" srcId="{8AA97920-C825-42E3-985A-76C08335166B}" destId="{6D3CECC0-B53B-49E4-A414-C4F9B57DC162}" srcOrd="0" destOrd="0" presId="urn:microsoft.com/office/officeart/2005/8/layout/equation2"/>
    <dgm:cxn modelId="{6D27873A-C8E4-465F-B1D1-ACEA7F1C0202}" type="presParOf" srcId="{6D3CECC0-B53B-49E4-A414-C4F9B57DC162}" destId="{6BE4E971-4B6E-4B91-8EB8-D0E29C3CDCB7}" srcOrd="0" destOrd="0" presId="urn:microsoft.com/office/officeart/2005/8/layout/equation2"/>
    <dgm:cxn modelId="{52B4FDD3-71F9-4BBF-B47A-A62BEEC81AD3}" type="presParOf" srcId="{6D3CECC0-B53B-49E4-A414-C4F9B57DC162}" destId="{AD7EB9E1-3D4B-48D2-95B8-F18236370411}" srcOrd="1" destOrd="0" presId="urn:microsoft.com/office/officeart/2005/8/layout/equation2"/>
    <dgm:cxn modelId="{BD7E72A2-0FA0-47D6-A3CB-82B5DC6640F8}" type="presParOf" srcId="{6D3CECC0-B53B-49E4-A414-C4F9B57DC162}" destId="{8A6957C9-ECA1-436E-A049-84BEF3DD2E2E}" srcOrd="2" destOrd="0" presId="urn:microsoft.com/office/officeart/2005/8/layout/equation2"/>
    <dgm:cxn modelId="{DCA8985C-02F3-4441-9296-8373DF794BDB}" type="presParOf" srcId="{6D3CECC0-B53B-49E4-A414-C4F9B57DC162}" destId="{1E339CCF-8D4F-4084-80D7-DB82D2584B47}" srcOrd="3" destOrd="0" presId="urn:microsoft.com/office/officeart/2005/8/layout/equation2"/>
    <dgm:cxn modelId="{AF9AE03E-40C4-4556-9DBA-0E2EBBB69D96}" type="presParOf" srcId="{6D3CECC0-B53B-49E4-A414-C4F9B57DC162}" destId="{E2629D96-1FF5-48EC-9A4E-ABADE3ED1E1B}" srcOrd="4" destOrd="0" presId="urn:microsoft.com/office/officeart/2005/8/layout/equation2"/>
    <dgm:cxn modelId="{32BA0FFB-5E25-4E9D-BE0F-22A6D51E388B}" type="presParOf" srcId="{8AA97920-C825-42E3-985A-76C08335166B}" destId="{FF139500-1BA3-40D7-A81A-CC08B95DA711}" srcOrd="1" destOrd="0" presId="urn:microsoft.com/office/officeart/2005/8/layout/equation2"/>
    <dgm:cxn modelId="{2197F071-BE44-4A3A-8624-553A9A3203D6}" type="presParOf" srcId="{FF139500-1BA3-40D7-A81A-CC08B95DA711}" destId="{90112DAE-FCDA-4D63-AAD0-7995945FE374}" srcOrd="0" destOrd="0" presId="urn:microsoft.com/office/officeart/2005/8/layout/equation2"/>
    <dgm:cxn modelId="{91FB4EA1-F627-4661-8498-1C56979F1B46}" type="presParOf" srcId="{8AA97920-C825-42E3-985A-76C08335166B}" destId="{5BDB7581-7CDA-433F-B26D-1A23D49452D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E46C2-D12F-48C3-B6D0-34EF499DACDF}">
      <dsp:nvSpPr>
        <dsp:cNvPr id="0" name=""/>
        <dsp:cNvSpPr/>
      </dsp:nvSpPr>
      <dsp:spPr>
        <a:xfrm>
          <a:off x="3047728" y="245627"/>
          <a:ext cx="1637391" cy="1637391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ACBD0-6FEB-4545-8588-9EEA22DBA17A}">
      <dsp:nvSpPr>
        <dsp:cNvPr id="0" name=""/>
        <dsp:cNvSpPr/>
      </dsp:nvSpPr>
      <dsp:spPr>
        <a:xfrm>
          <a:off x="3047728" y="245627"/>
          <a:ext cx="1637391" cy="1637391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C48C1-1AC0-406D-915D-A4D627793F0B}">
      <dsp:nvSpPr>
        <dsp:cNvPr id="0" name=""/>
        <dsp:cNvSpPr/>
      </dsp:nvSpPr>
      <dsp:spPr>
        <a:xfrm>
          <a:off x="3047728" y="245627"/>
          <a:ext cx="1637391" cy="1637391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BC04-46C1-414E-87A3-317421CEC38C}">
      <dsp:nvSpPr>
        <dsp:cNvPr id="0" name=""/>
        <dsp:cNvSpPr/>
      </dsp:nvSpPr>
      <dsp:spPr>
        <a:xfrm>
          <a:off x="3489787" y="687687"/>
          <a:ext cx="753273" cy="753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리더</a:t>
          </a:r>
        </a:p>
      </dsp:txBody>
      <dsp:txXfrm>
        <a:off x="3600101" y="798001"/>
        <a:ext cx="532645" cy="532645"/>
      </dsp:txXfrm>
    </dsp:sp>
    <dsp:sp modelId="{4EDC1DF4-FA58-468E-8085-307A1627E6E7}">
      <dsp:nvSpPr>
        <dsp:cNvPr id="0" name=""/>
        <dsp:cNvSpPr/>
      </dsp:nvSpPr>
      <dsp:spPr>
        <a:xfrm>
          <a:off x="3602778" y="964"/>
          <a:ext cx="527291" cy="527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구성원</a:t>
          </a:r>
        </a:p>
      </dsp:txBody>
      <dsp:txXfrm>
        <a:off x="3679998" y="78184"/>
        <a:ext cx="372851" cy="372851"/>
      </dsp:txXfrm>
    </dsp:sp>
    <dsp:sp modelId="{6EECF76C-763C-4D9C-95BF-1C9475160B0E}">
      <dsp:nvSpPr>
        <dsp:cNvPr id="0" name=""/>
        <dsp:cNvSpPr/>
      </dsp:nvSpPr>
      <dsp:spPr>
        <a:xfrm>
          <a:off x="4295350" y="1200534"/>
          <a:ext cx="527291" cy="527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구성원</a:t>
          </a:r>
        </a:p>
      </dsp:txBody>
      <dsp:txXfrm>
        <a:off x="4372570" y="1277754"/>
        <a:ext cx="372851" cy="372851"/>
      </dsp:txXfrm>
    </dsp:sp>
    <dsp:sp modelId="{DD27CCEE-4FAA-4502-BC3D-A0FC03F059BA}">
      <dsp:nvSpPr>
        <dsp:cNvPr id="0" name=""/>
        <dsp:cNvSpPr/>
      </dsp:nvSpPr>
      <dsp:spPr>
        <a:xfrm>
          <a:off x="2910206" y="1200534"/>
          <a:ext cx="527291" cy="527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구성원</a:t>
          </a:r>
        </a:p>
      </dsp:txBody>
      <dsp:txXfrm>
        <a:off x="2987426" y="1277754"/>
        <a:ext cx="372851" cy="3728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A7C6A-B101-42B6-AF2F-B8EF199B2624}">
      <dsp:nvSpPr>
        <dsp:cNvPr id="0" name=""/>
        <dsp:cNvSpPr/>
      </dsp:nvSpPr>
      <dsp:spPr>
        <a:xfrm>
          <a:off x="0" y="1385534"/>
          <a:ext cx="1236589" cy="39694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1"/>
              </a:solidFill>
            </a:rPr>
            <a:t>경기변동</a:t>
          </a:r>
        </a:p>
      </dsp:txBody>
      <dsp:txXfrm>
        <a:off x="11626" y="1397160"/>
        <a:ext cx="1213337" cy="373688"/>
      </dsp:txXfrm>
    </dsp:sp>
    <dsp:sp modelId="{BBEE7BEC-84EA-4619-9635-270FFE51A30C}">
      <dsp:nvSpPr>
        <dsp:cNvPr id="0" name=""/>
        <dsp:cNvSpPr/>
      </dsp:nvSpPr>
      <dsp:spPr>
        <a:xfrm rot="18887910">
          <a:off x="1169590" y="1411070"/>
          <a:ext cx="453641" cy="23970"/>
        </a:xfrm>
        <a:custGeom>
          <a:avLst/>
          <a:gdLst/>
          <a:ahLst/>
          <a:cxnLst/>
          <a:rect l="0" t="0" r="0" b="0"/>
          <a:pathLst>
            <a:path>
              <a:moveTo>
                <a:pt x="0" y="11985"/>
              </a:moveTo>
              <a:lnTo>
                <a:pt x="453641" y="11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385070" y="1411714"/>
        <a:ext cx="22682" cy="22682"/>
      </dsp:txXfrm>
    </dsp:sp>
    <dsp:sp modelId="{C92AFF6F-7AF8-4203-A3EA-FEDC3FCA3468}">
      <dsp:nvSpPr>
        <dsp:cNvPr id="0" name=""/>
        <dsp:cNvSpPr/>
      </dsp:nvSpPr>
      <dsp:spPr>
        <a:xfrm>
          <a:off x="1556232" y="1063635"/>
          <a:ext cx="793881" cy="39694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상승국면</a:t>
          </a:r>
        </a:p>
      </dsp:txBody>
      <dsp:txXfrm>
        <a:off x="1567858" y="1075261"/>
        <a:ext cx="770629" cy="373688"/>
      </dsp:txXfrm>
    </dsp:sp>
    <dsp:sp modelId="{2F91C10A-D1DE-44AD-BBCD-78EA8981CA46}">
      <dsp:nvSpPr>
        <dsp:cNvPr id="0" name=""/>
        <dsp:cNvSpPr/>
      </dsp:nvSpPr>
      <dsp:spPr>
        <a:xfrm rot="19457599">
          <a:off x="2313357" y="1136000"/>
          <a:ext cx="391067" cy="23970"/>
        </a:xfrm>
        <a:custGeom>
          <a:avLst/>
          <a:gdLst/>
          <a:ahLst/>
          <a:cxnLst/>
          <a:rect l="0" t="0" r="0" b="0"/>
          <a:pathLst>
            <a:path>
              <a:moveTo>
                <a:pt x="0" y="11985"/>
              </a:moveTo>
              <a:lnTo>
                <a:pt x="391067" y="119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499114" y="1138208"/>
        <a:ext cx="19553" cy="19553"/>
      </dsp:txXfrm>
    </dsp:sp>
    <dsp:sp modelId="{53ED02CE-94D4-47D6-88C8-E6E0D354E048}">
      <dsp:nvSpPr>
        <dsp:cNvPr id="0" name=""/>
        <dsp:cNvSpPr/>
      </dsp:nvSpPr>
      <dsp:spPr>
        <a:xfrm>
          <a:off x="2667667" y="835394"/>
          <a:ext cx="793881" cy="3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F.A</a:t>
          </a:r>
          <a:endParaRPr lang="ko-KR" altLang="en-US" sz="1800" kern="1200" dirty="0"/>
        </a:p>
      </dsp:txBody>
      <dsp:txXfrm>
        <a:off x="2679293" y="847020"/>
        <a:ext cx="770629" cy="373688"/>
      </dsp:txXfrm>
    </dsp:sp>
    <dsp:sp modelId="{7A375243-0426-4CE7-9F71-9FF918F3B51D}">
      <dsp:nvSpPr>
        <dsp:cNvPr id="0" name=""/>
        <dsp:cNvSpPr/>
      </dsp:nvSpPr>
      <dsp:spPr>
        <a:xfrm rot="2142401">
          <a:off x="2313357" y="1364241"/>
          <a:ext cx="391067" cy="23970"/>
        </a:xfrm>
        <a:custGeom>
          <a:avLst/>
          <a:gdLst/>
          <a:ahLst/>
          <a:cxnLst/>
          <a:rect l="0" t="0" r="0" b="0"/>
          <a:pathLst>
            <a:path>
              <a:moveTo>
                <a:pt x="0" y="11985"/>
              </a:moveTo>
              <a:lnTo>
                <a:pt x="391067" y="119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499114" y="1366449"/>
        <a:ext cx="19553" cy="19553"/>
      </dsp:txXfrm>
    </dsp:sp>
    <dsp:sp modelId="{64B3FF33-D604-42C6-8AAF-CD3CE75D3AED}">
      <dsp:nvSpPr>
        <dsp:cNvPr id="0" name=""/>
        <dsp:cNvSpPr/>
      </dsp:nvSpPr>
      <dsp:spPr>
        <a:xfrm>
          <a:off x="2667667" y="1291876"/>
          <a:ext cx="793881" cy="3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T.A</a:t>
          </a:r>
          <a:endParaRPr lang="ko-KR" altLang="en-US" sz="1600" kern="1200" dirty="0"/>
        </a:p>
      </dsp:txBody>
      <dsp:txXfrm>
        <a:off x="2679293" y="1303502"/>
        <a:ext cx="770629" cy="373688"/>
      </dsp:txXfrm>
    </dsp:sp>
    <dsp:sp modelId="{79C4E121-D0F3-4B11-ADDB-AAAA25D97D6F}">
      <dsp:nvSpPr>
        <dsp:cNvPr id="0" name=""/>
        <dsp:cNvSpPr/>
      </dsp:nvSpPr>
      <dsp:spPr>
        <a:xfrm rot="2917222">
          <a:off x="1154640" y="1753431"/>
          <a:ext cx="483541" cy="23970"/>
        </a:xfrm>
        <a:custGeom>
          <a:avLst/>
          <a:gdLst/>
          <a:ahLst/>
          <a:cxnLst/>
          <a:rect l="0" t="0" r="0" b="0"/>
          <a:pathLst>
            <a:path>
              <a:moveTo>
                <a:pt x="0" y="11985"/>
              </a:moveTo>
              <a:lnTo>
                <a:pt x="483541" y="119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384322" y="1753328"/>
        <a:ext cx="24177" cy="24177"/>
      </dsp:txXfrm>
    </dsp:sp>
    <dsp:sp modelId="{2988DAE6-4A11-4B90-860B-4F59EEFE2646}">
      <dsp:nvSpPr>
        <dsp:cNvPr id="0" name=""/>
        <dsp:cNvSpPr/>
      </dsp:nvSpPr>
      <dsp:spPr>
        <a:xfrm>
          <a:off x="1556232" y="1748358"/>
          <a:ext cx="793881" cy="3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하락국면</a:t>
          </a:r>
        </a:p>
      </dsp:txBody>
      <dsp:txXfrm>
        <a:off x="1567858" y="1759984"/>
        <a:ext cx="770629" cy="373688"/>
      </dsp:txXfrm>
    </dsp:sp>
    <dsp:sp modelId="{49AA673A-C1A0-4903-A873-2BAFBA8B00F0}">
      <dsp:nvSpPr>
        <dsp:cNvPr id="0" name=""/>
        <dsp:cNvSpPr/>
      </dsp:nvSpPr>
      <dsp:spPr>
        <a:xfrm rot="97565">
          <a:off x="2350049" y="1939380"/>
          <a:ext cx="319771" cy="23970"/>
        </a:xfrm>
        <a:custGeom>
          <a:avLst/>
          <a:gdLst/>
          <a:ahLst/>
          <a:cxnLst/>
          <a:rect l="0" t="0" r="0" b="0"/>
          <a:pathLst>
            <a:path>
              <a:moveTo>
                <a:pt x="0" y="11985"/>
              </a:moveTo>
              <a:lnTo>
                <a:pt x="319771" y="119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1941" y="1943371"/>
        <a:ext cx="15988" cy="15988"/>
      </dsp:txXfrm>
    </dsp:sp>
    <dsp:sp modelId="{A63B7791-FBA0-4043-A2DF-C41377F4CA06}">
      <dsp:nvSpPr>
        <dsp:cNvPr id="0" name=""/>
        <dsp:cNvSpPr/>
      </dsp:nvSpPr>
      <dsp:spPr>
        <a:xfrm>
          <a:off x="2669757" y="1757432"/>
          <a:ext cx="793881" cy="396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EMH</a:t>
          </a:r>
          <a:endParaRPr lang="ko-KR" altLang="en-US" sz="1600" kern="1200" dirty="0"/>
        </a:p>
      </dsp:txBody>
      <dsp:txXfrm>
        <a:off x="2681383" y="1769058"/>
        <a:ext cx="770629" cy="3736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A9516-458D-4055-9863-42572F390460}">
      <dsp:nvSpPr>
        <dsp:cNvPr id="0" name=""/>
        <dsp:cNvSpPr/>
      </dsp:nvSpPr>
      <dsp:spPr>
        <a:xfrm>
          <a:off x="0" y="0"/>
          <a:ext cx="8496944" cy="162828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69680-C588-4F8A-A888-ACD9CA4D164F}">
      <dsp:nvSpPr>
        <dsp:cNvPr id="0" name=""/>
        <dsp:cNvSpPr/>
      </dsp:nvSpPr>
      <dsp:spPr>
        <a:xfrm>
          <a:off x="257638" y="217104"/>
          <a:ext cx="1478086" cy="11940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38BCB-DE98-4D4D-BE13-5EB5335ADBDA}">
      <dsp:nvSpPr>
        <dsp:cNvPr id="0" name=""/>
        <dsp:cNvSpPr/>
      </dsp:nvSpPr>
      <dsp:spPr>
        <a:xfrm rot="10800000">
          <a:off x="257638" y="1628280"/>
          <a:ext cx="1478086" cy="1990121"/>
        </a:xfrm>
        <a:prstGeom prst="round2SameRect">
          <a:avLst>
            <a:gd name="adj1" fmla="val 10500"/>
            <a:gd name="adj2" fmla="val 0"/>
          </a:avLst>
        </a:prstGeom>
        <a:solidFill>
          <a:srgbClr val="66FF66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Benjamin Graham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Security Analysis</a:t>
          </a:r>
          <a:endParaRPr lang="ko-KR" altLang="en-US" sz="10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투자도 사업처럼</a:t>
          </a:r>
          <a:endParaRPr lang="ko-KR" altLang="en-US" sz="10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PER, PBR </a:t>
          </a:r>
          <a:r>
            <a:rPr lang="ko-KR" altLang="en-US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중시 </a:t>
          </a:r>
          <a:endParaRPr lang="ko-KR" altLang="en-US" sz="10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000" kern="1200" dirty="0">
              <a:solidFill>
                <a:schemeClr val="tx1"/>
              </a:solidFill>
            </a:rPr>
            <a:t>“</a:t>
          </a:r>
          <a:r>
            <a:rPr lang="ko-KR" altLang="en-US" sz="1000" kern="1200" dirty="0">
              <a:solidFill>
                <a:schemeClr val="tx1"/>
              </a:solidFill>
            </a:rPr>
            <a:t>현명한투자자</a:t>
          </a:r>
          <a:r>
            <a:rPr lang="en-US" altLang="ko-KR" sz="1000" kern="1200" dirty="0">
              <a:solidFill>
                <a:schemeClr val="tx1"/>
              </a:solidFill>
            </a:rPr>
            <a:t>”</a:t>
          </a:r>
          <a:endParaRPr lang="ko-KR" altLang="en-US" sz="1000" kern="1200" dirty="0">
            <a:solidFill>
              <a:schemeClr val="tx1"/>
            </a:solidFill>
          </a:endParaRPr>
        </a:p>
      </dsp:txBody>
      <dsp:txXfrm rot="10800000">
        <a:off x="303094" y="1628280"/>
        <a:ext cx="1387174" cy="1944665"/>
      </dsp:txXfrm>
    </dsp:sp>
    <dsp:sp modelId="{94E6E631-2082-40BD-BCB4-D02724E434E2}">
      <dsp:nvSpPr>
        <dsp:cNvPr id="0" name=""/>
        <dsp:cNvSpPr/>
      </dsp:nvSpPr>
      <dsp:spPr>
        <a:xfrm>
          <a:off x="1883533" y="217104"/>
          <a:ext cx="1478086" cy="11940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74F344-7C9F-416C-BB01-CB4088C53AB2}">
      <dsp:nvSpPr>
        <dsp:cNvPr id="0" name=""/>
        <dsp:cNvSpPr/>
      </dsp:nvSpPr>
      <dsp:spPr>
        <a:xfrm rot="10800000">
          <a:off x="1883533" y="1628280"/>
          <a:ext cx="1478086" cy="1990121"/>
        </a:xfrm>
        <a:prstGeom prst="round2SameRect">
          <a:avLst>
            <a:gd name="adj1" fmla="val 10500"/>
            <a:gd name="adj2" fmla="val 0"/>
          </a:avLst>
        </a:prstGeom>
        <a:solidFill>
          <a:srgbClr val="66FF66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Philip A. Fisher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성장주 투자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12-13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세 </a:t>
          </a:r>
          <a:b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주식투자  </a:t>
          </a: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정말 좋은 회사는 적다</a:t>
          </a:r>
          <a:r>
            <a:rPr lang="en-US" altLang="ko-KR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1928989" y="1628280"/>
        <a:ext cx="1387174" cy="1944665"/>
      </dsp:txXfrm>
    </dsp:sp>
    <dsp:sp modelId="{614635E3-492E-4234-97D1-4B4A7B4A7BD1}">
      <dsp:nvSpPr>
        <dsp:cNvPr id="0" name=""/>
        <dsp:cNvSpPr/>
      </dsp:nvSpPr>
      <dsp:spPr>
        <a:xfrm>
          <a:off x="3509428" y="217104"/>
          <a:ext cx="1478086" cy="11940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2E4F3-016C-481F-9231-2202F5E6C57D}">
      <dsp:nvSpPr>
        <dsp:cNvPr id="0" name=""/>
        <dsp:cNvSpPr/>
      </dsp:nvSpPr>
      <dsp:spPr>
        <a:xfrm rot="10800000">
          <a:off x="3509428" y="1628280"/>
          <a:ext cx="1478086" cy="1990121"/>
        </a:xfrm>
        <a:prstGeom prst="round2SameRect">
          <a:avLst>
            <a:gd name="adj1" fmla="val 10500"/>
            <a:gd name="adj2" fmla="val 0"/>
          </a:avLst>
        </a:prstGeom>
        <a:solidFill>
          <a:srgbClr val="66FF66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Warren E. Buffett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가치투자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오마하의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현인 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3554884" y="1628280"/>
        <a:ext cx="1387174" cy="1944665"/>
      </dsp:txXfrm>
    </dsp:sp>
    <dsp:sp modelId="{E31836AC-ADF2-4C88-A045-757B3CEDD9A3}">
      <dsp:nvSpPr>
        <dsp:cNvPr id="0" name=""/>
        <dsp:cNvSpPr/>
      </dsp:nvSpPr>
      <dsp:spPr>
        <a:xfrm>
          <a:off x="5135323" y="217104"/>
          <a:ext cx="1478086" cy="11940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601E0-2949-4E91-8C6C-11AD5E502202}">
      <dsp:nvSpPr>
        <dsp:cNvPr id="0" name=""/>
        <dsp:cNvSpPr/>
      </dsp:nvSpPr>
      <dsp:spPr>
        <a:xfrm rot="10800000">
          <a:off x="5135323" y="1628280"/>
          <a:ext cx="1478086" cy="1990121"/>
        </a:xfrm>
        <a:prstGeom prst="round2SameRect">
          <a:avLst>
            <a:gd name="adj1" fmla="val 10500"/>
            <a:gd name="adj2" fmla="val 0"/>
          </a:avLst>
        </a:prstGeom>
        <a:solidFill>
          <a:srgbClr val="66FF66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Andre </a:t>
          </a:r>
          <a:r>
            <a:rPr lang="en-US" altLang="ko-KR" sz="14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Kostolany</a:t>
          </a: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시세 </a:t>
          </a: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= 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돈</a:t>
          </a: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+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심리    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돈 뜨겁게 사랑하고 차갑게 다루어라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5180779" y="1628280"/>
        <a:ext cx="1387174" cy="1944665"/>
      </dsp:txXfrm>
    </dsp:sp>
    <dsp:sp modelId="{647285ED-FFEF-4C4F-894B-B58858C72760}">
      <dsp:nvSpPr>
        <dsp:cNvPr id="0" name=""/>
        <dsp:cNvSpPr/>
      </dsp:nvSpPr>
      <dsp:spPr>
        <a:xfrm>
          <a:off x="6761219" y="217104"/>
          <a:ext cx="1478086" cy="119407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852BA-C3E4-4E93-82F4-CD653C92FEE5}">
      <dsp:nvSpPr>
        <dsp:cNvPr id="0" name=""/>
        <dsp:cNvSpPr/>
      </dsp:nvSpPr>
      <dsp:spPr>
        <a:xfrm rot="10800000">
          <a:off x="6761219" y="1628280"/>
          <a:ext cx="1478086" cy="1990121"/>
        </a:xfrm>
        <a:prstGeom prst="round2SameRect">
          <a:avLst>
            <a:gd name="adj1" fmla="val 10500"/>
            <a:gd name="adj2" fmla="val 0"/>
          </a:avLst>
        </a:prstGeom>
        <a:solidFill>
          <a:srgbClr val="66FF66"/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George Soros</a:t>
          </a:r>
          <a:b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퀀텀펀드</a:t>
          </a: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(</a:t>
          </a:r>
          <a:r>
            <a:rPr lang="ko-KR" altLang="en-US" sz="12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헤지펀드</a:t>
          </a: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)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냉철한 머리와 뜨거운 가슴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6806675" y="1628280"/>
        <a:ext cx="1387174" cy="19446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559E1-DB95-486A-A9E6-9A15DD3A82D4}">
      <dsp:nvSpPr>
        <dsp:cNvPr id="0" name=""/>
        <dsp:cNvSpPr/>
      </dsp:nvSpPr>
      <dsp:spPr>
        <a:xfrm>
          <a:off x="0" y="0"/>
          <a:ext cx="8424935" cy="1840292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D84C0-36D2-42C6-8A3E-6DF089981427}">
      <dsp:nvSpPr>
        <dsp:cNvPr id="0" name=""/>
        <dsp:cNvSpPr/>
      </dsp:nvSpPr>
      <dsp:spPr>
        <a:xfrm>
          <a:off x="255454" y="245372"/>
          <a:ext cx="1465560" cy="13495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C9425-8532-4530-8BC2-191037656A20}">
      <dsp:nvSpPr>
        <dsp:cNvPr id="0" name=""/>
        <dsp:cNvSpPr/>
      </dsp:nvSpPr>
      <dsp:spPr>
        <a:xfrm rot="10800000">
          <a:off x="255454" y="1840292"/>
          <a:ext cx="1465560" cy="2249245"/>
        </a:xfrm>
        <a:prstGeom prst="round2SameRect">
          <a:avLst>
            <a:gd name="adj1" fmla="val 10500"/>
            <a:gd name="adj2" fmla="val 0"/>
          </a:avLst>
        </a:prstGeom>
        <a:solidFill>
          <a:srgbClr val="00FFFF">
            <a:alpha val="36000"/>
          </a:srgb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Jim Rogers</a:t>
          </a:r>
          <a:b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미래를 알고 싶다면 </a:t>
          </a: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인구 변화 추이에  주목하라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300525" y="1840292"/>
        <a:ext cx="1375418" cy="2204174"/>
      </dsp:txXfrm>
    </dsp:sp>
    <dsp:sp modelId="{C24962A4-0151-4BFB-B211-51CD820F8BF5}">
      <dsp:nvSpPr>
        <dsp:cNvPr id="0" name=""/>
        <dsp:cNvSpPr/>
      </dsp:nvSpPr>
      <dsp:spPr>
        <a:xfrm>
          <a:off x="1867571" y="245372"/>
          <a:ext cx="1465560" cy="13495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AA72E-42B8-4E43-9F13-6B2B9F6EADBF}">
      <dsp:nvSpPr>
        <dsp:cNvPr id="0" name=""/>
        <dsp:cNvSpPr/>
      </dsp:nvSpPr>
      <dsp:spPr>
        <a:xfrm rot="10800000">
          <a:off x="1867571" y="1840292"/>
          <a:ext cx="1465560" cy="2249245"/>
        </a:xfrm>
        <a:prstGeom prst="round2SameRect">
          <a:avLst>
            <a:gd name="adj1" fmla="val 10500"/>
            <a:gd name="adj2" fmla="val 0"/>
          </a:avLst>
        </a:prstGeom>
        <a:solidFill>
          <a:srgbClr val="00FFFF">
            <a:alpha val="36000"/>
          </a:srgb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</a:t>
          </a:r>
          <a:b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Templeton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매매시점 포착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주식 시장에 비관론이 극도에 </a:t>
          </a:r>
          <a:r>
            <a:rPr lang="ko-KR" altLang="en-US" sz="1200" u="sng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달할때가</a:t>
          </a: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매수의 적기이다</a:t>
          </a:r>
          <a:r>
            <a:rPr lang="en-US" altLang="ko-KR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1912642" y="1840292"/>
        <a:ext cx="1375418" cy="2204174"/>
      </dsp:txXfrm>
    </dsp:sp>
    <dsp:sp modelId="{91418235-DB13-49DF-8817-591DA96A1C58}">
      <dsp:nvSpPr>
        <dsp:cNvPr id="0" name=""/>
        <dsp:cNvSpPr/>
      </dsp:nvSpPr>
      <dsp:spPr>
        <a:xfrm>
          <a:off x="3479687" y="245372"/>
          <a:ext cx="1465560" cy="13495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CB7B8-D882-4F33-A947-1E822C113AE5}">
      <dsp:nvSpPr>
        <dsp:cNvPr id="0" name=""/>
        <dsp:cNvSpPr/>
      </dsp:nvSpPr>
      <dsp:spPr>
        <a:xfrm rot="10800000">
          <a:off x="3479687" y="1840292"/>
          <a:ext cx="1465560" cy="2249245"/>
        </a:xfrm>
        <a:prstGeom prst="round2SameRect">
          <a:avLst>
            <a:gd name="adj1" fmla="val 10500"/>
            <a:gd name="adj2" fmla="val 0"/>
          </a:avLst>
        </a:prstGeom>
        <a:solidFill>
          <a:srgbClr val="00FFFF">
            <a:alpha val="36000"/>
          </a:srgb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C . </a:t>
          </a:r>
          <a:b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r>
            <a:rPr lang="en-US" altLang="ko-KR" sz="14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Bogle</a:t>
          </a: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인덱스펀드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20%</a:t>
          </a:r>
          <a:r>
            <a:rPr lang="ko-KR" altLang="en-US" sz="12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손실 감수할 수 없다면 주식에 투자하지 말라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3524758" y="1840292"/>
        <a:ext cx="1375418" cy="2204174"/>
      </dsp:txXfrm>
    </dsp:sp>
    <dsp:sp modelId="{CB387952-E1AD-4A96-B559-5B0353E50698}">
      <dsp:nvSpPr>
        <dsp:cNvPr id="0" name=""/>
        <dsp:cNvSpPr/>
      </dsp:nvSpPr>
      <dsp:spPr>
        <a:xfrm>
          <a:off x="5091803" y="245372"/>
          <a:ext cx="1465560" cy="13495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BCF48-4B86-4A26-A7E6-047787CA60C3}">
      <dsp:nvSpPr>
        <dsp:cNvPr id="0" name=""/>
        <dsp:cNvSpPr/>
      </dsp:nvSpPr>
      <dsp:spPr>
        <a:xfrm rot="10800000">
          <a:off x="5040567" y="1840292"/>
          <a:ext cx="1465560" cy="2249245"/>
        </a:xfrm>
        <a:prstGeom prst="round2SameRect">
          <a:avLst>
            <a:gd name="adj1" fmla="val 10500"/>
            <a:gd name="adj2" fmla="val 0"/>
          </a:avLst>
        </a:prstGeom>
        <a:solidFill>
          <a:srgbClr val="00FFFF">
            <a:alpha val="36000"/>
          </a:srgb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John Neff</a:t>
          </a:r>
          <a:b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</a:br>
          <a:endParaRPr lang="ko-KR" altLang="en-US" sz="14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저</a:t>
          </a:r>
          <a:r>
            <a:rPr lang="en-US" altLang="ko-KR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PER 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주</a:t>
          </a:r>
          <a:endParaRPr lang="ko-KR" altLang="en-US" sz="1200" kern="1200" dirty="0">
            <a:solidFill>
              <a:schemeClr val="tx1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가치주</a:t>
          </a:r>
          <a:r>
            <a:rPr lang="ko-KR" altLang="en-US" sz="12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</a:t>
          </a:r>
          <a:endParaRPr lang="ko-KR" altLang="en-US" sz="1200" kern="1200" dirty="0">
            <a:solidFill>
              <a:schemeClr val="tx1"/>
            </a:solidFill>
          </a:endParaRPr>
        </a:p>
      </dsp:txBody>
      <dsp:txXfrm rot="10800000">
        <a:off x="5085638" y="1840292"/>
        <a:ext cx="1375418" cy="2204174"/>
      </dsp:txXfrm>
    </dsp:sp>
    <dsp:sp modelId="{2E61F9D9-8896-43FE-92A3-FF5E9E9C3F84}">
      <dsp:nvSpPr>
        <dsp:cNvPr id="0" name=""/>
        <dsp:cNvSpPr/>
      </dsp:nvSpPr>
      <dsp:spPr>
        <a:xfrm>
          <a:off x="6703919" y="245372"/>
          <a:ext cx="1465560" cy="134954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086B7-F627-42F6-BA48-178E49AD56B9}">
      <dsp:nvSpPr>
        <dsp:cNvPr id="0" name=""/>
        <dsp:cNvSpPr/>
      </dsp:nvSpPr>
      <dsp:spPr>
        <a:xfrm rot="10800000">
          <a:off x="6703919" y="1840292"/>
          <a:ext cx="1465560" cy="2249245"/>
        </a:xfrm>
        <a:prstGeom prst="round2SameRect">
          <a:avLst>
            <a:gd name="adj1" fmla="val 10500"/>
            <a:gd name="adj2" fmla="val 0"/>
          </a:avLst>
        </a:prstGeom>
        <a:solidFill>
          <a:srgbClr val="00FFFF">
            <a:alpha val="36000"/>
          </a:srgb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Peter Lynch </a:t>
          </a:r>
          <a:endParaRPr lang="ko-KR" altLang="en-US" sz="14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월가의</a:t>
          </a:r>
          <a:r>
            <a:rPr lang="ko-KR" altLang="en-US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영웅 </a:t>
          </a:r>
          <a:endParaRPr lang="ko-KR" altLang="en-US" sz="10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투자자들이 부동산에서 돈을 벌고 주식에선 돈을 잃는 이유는 </a:t>
          </a:r>
          <a:r>
            <a:rPr lang="ko-KR" altLang="en-US" sz="10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집을 </a:t>
          </a:r>
          <a:r>
            <a:rPr lang="ko-KR" altLang="en-US" sz="1000" u="sng" kern="12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선택할때는</a:t>
          </a:r>
          <a:r>
            <a:rPr lang="ko-KR" altLang="en-US" sz="1000" u="sng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 오랜 시간을 고민하여 투자하지만 주식선정은 수 분 안에 해버린다</a:t>
          </a:r>
          <a:r>
            <a:rPr lang="en-US" altLang="ko-KR" sz="1000" kern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rPr>
            <a:t>.</a:t>
          </a:r>
          <a:endParaRPr lang="ko-KR" altLang="en-US" sz="1000" kern="1200" dirty="0">
            <a:solidFill>
              <a:schemeClr val="tx1"/>
            </a:solidFill>
          </a:endParaRPr>
        </a:p>
      </dsp:txBody>
      <dsp:txXfrm rot="10800000">
        <a:off x="6748990" y="1840292"/>
        <a:ext cx="1375418" cy="2204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D6B76-90B4-428C-962C-DC844713A97C}">
      <dsp:nvSpPr>
        <dsp:cNvPr id="0" name=""/>
        <dsp:cNvSpPr/>
      </dsp:nvSpPr>
      <dsp:spPr>
        <a:xfrm>
          <a:off x="5357" y="0"/>
          <a:ext cx="1601390" cy="51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Plan</a:t>
          </a:r>
          <a:endParaRPr lang="ko-KR" altLang="en-US" sz="2300" kern="1200" dirty="0"/>
        </a:p>
      </dsp:txBody>
      <dsp:txXfrm>
        <a:off x="20582" y="15225"/>
        <a:ext cx="1570940" cy="489381"/>
      </dsp:txXfrm>
    </dsp:sp>
    <dsp:sp modelId="{1311920D-A8A8-4F0E-93F7-54EA489D8FAF}">
      <dsp:nvSpPr>
        <dsp:cNvPr id="0" name=""/>
        <dsp:cNvSpPr/>
      </dsp:nvSpPr>
      <dsp:spPr>
        <a:xfrm>
          <a:off x="1766887" y="61343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766887" y="140772"/>
        <a:ext cx="237646" cy="238286"/>
      </dsp:txXfrm>
    </dsp:sp>
    <dsp:sp modelId="{FA8387ED-97DB-482D-B649-617C05529393}">
      <dsp:nvSpPr>
        <dsp:cNvPr id="0" name=""/>
        <dsp:cNvSpPr/>
      </dsp:nvSpPr>
      <dsp:spPr>
        <a:xfrm>
          <a:off x="2247304" y="0"/>
          <a:ext cx="1601390" cy="5198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kern="1200" dirty="0"/>
            <a:t>Do</a:t>
          </a:r>
          <a:endParaRPr lang="ko-KR" altLang="en-US" sz="2300" kern="1200" dirty="0"/>
        </a:p>
      </dsp:txBody>
      <dsp:txXfrm>
        <a:off x="2262529" y="15225"/>
        <a:ext cx="1570940" cy="489381"/>
      </dsp:txXfrm>
    </dsp:sp>
    <dsp:sp modelId="{1D390C2E-A4AC-417A-B902-D496B501F1A8}">
      <dsp:nvSpPr>
        <dsp:cNvPr id="0" name=""/>
        <dsp:cNvSpPr/>
      </dsp:nvSpPr>
      <dsp:spPr>
        <a:xfrm>
          <a:off x="4008834" y="61343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4008834" y="140772"/>
        <a:ext cx="237646" cy="238286"/>
      </dsp:txXfrm>
    </dsp:sp>
    <dsp:sp modelId="{5AC8A094-7BD3-4B8E-9433-0F5DCFB003D6}">
      <dsp:nvSpPr>
        <dsp:cNvPr id="0" name=""/>
        <dsp:cNvSpPr/>
      </dsp:nvSpPr>
      <dsp:spPr>
        <a:xfrm>
          <a:off x="4489251" y="0"/>
          <a:ext cx="1601390" cy="51983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300" b="1" kern="1200" dirty="0">
              <a:solidFill>
                <a:schemeClr val="tx1"/>
              </a:solidFill>
            </a:rPr>
            <a:t>See</a:t>
          </a:r>
          <a:endParaRPr lang="ko-KR" altLang="en-US" sz="2300" b="1" kern="1200" dirty="0">
            <a:solidFill>
              <a:schemeClr val="tx1"/>
            </a:solidFill>
          </a:endParaRPr>
        </a:p>
      </dsp:txBody>
      <dsp:txXfrm>
        <a:off x="4504476" y="15225"/>
        <a:ext cx="1570940" cy="489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4E971-4B6E-4B91-8EB8-D0E29C3CDCB7}">
      <dsp:nvSpPr>
        <dsp:cNvPr id="0" name=""/>
        <dsp:cNvSpPr/>
      </dsp:nvSpPr>
      <dsp:spPr>
        <a:xfrm>
          <a:off x="1833268" y="470"/>
          <a:ext cx="1049948" cy="10499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Insight</a:t>
          </a:r>
          <a:endParaRPr lang="ko-KR" altLang="en-US" sz="1400" kern="1200" dirty="0"/>
        </a:p>
      </dsp:txBody>
      <dsp:txXfrm>
        <a:off x="1987029" y="154231"/>
        <a:ext cx="742426" cy="742426"/>
      </dsp:txXfrm>
    </dsp:sp>
    <dsp:sp modelId="{8A6957C9-ECA1-436E-A049-84BEF3DD2E2E}">
      <dsp:nvSpPr>
        <dsp:cNvPr id="0" name=""/>
        <dsp:cNvSpPr/>
      </dsp:nvSpPr>
      <dsp:spPr>
        <a:xfrm>
          <a:off x="2053758" y="1135674"/>
          <a:ext cx="608970" cy="60897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2134477" y="1368544"/>
        <a:ext cx="447532" cy="143230"/>
      </dsp:txXfrm>
    </dsp:sp>
    <dsp:sp modelId="{E2629D96-1FF5-48EC-9A4E-ABADE3ED1E1B}">
      <dsp:nvSpPr>
        <dsp:cNvPr id="0" name=""/>
        <dsp:cNvSpPr/>
      </dsp:nvSpPr>
      <dsp:spPr>
        <a:xfrm>
          <a:off x="1833268" y="1829900"/>
          <a:ext cx="1049948" cy="10499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아이디어</a:t>
          </a:r>
        </a:p>
      </dsp:txBody>
      <dsp:txXfrm>
        <a:off x="1987029" y="1983661"/>
        <a:ext cx="742426" cy="742426"/>
      </dsp:txXfrm>
    </dsp:sp>
    <dsp:sp modelId="{FF139500-1BA3-40D7-A81A-CC08B95DA711}">
      <dsp:nvSpPr>
        <dsp:cNvPr id="0" name=""/>
        <dsp:cNvSpPr/>
      </dsp:nvSpPr>
      <dsp:spPr>
        <a:xfrm>
          <a:off x="3040709" y="1244869"/>
          <a:ext cx="333883" cy="390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3040709" y="1322985"/>
        <a:ext cx="233718" cy="234348"/>
      </dsp:txXfrm>
    </dsp:sp>
    <dsp:sp modelId="{5BDB7581-7CDA-433F-B26D-1A23D49452D6}">
      <dsp:nvSpPr>
        <dsp:cNvPr id="0" name=""/>
        <dsp:cNvSpPr/>
      </dsp:nvSpPr>
      <dsp:spPr>
        <a:xfrm>
          <a:off x="3513186" y="573479"/>
          <a:ext cx="1857212" cy="173336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1.</a:t>
          </a:r>
          <a:r>
            <a:rPr lang="ko-KR" altLang="en-US" sz="1200" kern="1200" dirty="0"/>
            <a:t>의사결정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2.</a:t>
          </a:r>
          <a:r>
            <a:rPr lang="ko-KR" altLang="en-US" sz="1200" kern="1200" dirty="0"/>
            <a:t>비즈니스모델</a:t>
          </a:r>
        </a:p>
      </dsp:txBody>
      <dsp:txXfrm>
        <a:off x="3785168" y="827324"/>
        <a:ext cx="1313248" cy="1225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CB048-30A3-4822-AFA6-8E90320837EC}">
      <dsp:nvSpPr>
        <dsp:cNvPr id="0" name=""/>
        <dsp:cNvSpPr/>
      </dsp:nvSpPr>
      <dsp:spPr>
        <a:xfrm>
          <a:off x="5652" y="0"/>
          <a:ext cx="1170133" cy="99196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현실문제제기</a:t>
          </a:r>
          <a:r>
            <a:rPr lang="en-US" altLang="ko-KR" sz="1200" b="1" kern="1200" dirty="0">
              <a:solidFill>
                <a:schemeClr val="tx1"/>
              </a:solidFill>
            </a:rPr>
            <a:t>/</a:t>
          </a:r>
          <a:r>
            <a:rPr lang="ko-KR" altLang="en-US" sz="1200" b="1" kern="1200" dirty="0">
              <a:solidFill>
                <a:schemeClr val="tx1"/>
              </a:solidFill>
            </a:rPr>
            <a:t>문제정의</a:t>
          </a:r>
        </a:p>
      </dsp:txBody>
      <dsp:txXfrm>
        <a:off x="34706" y="29054"/>
        <a:ext cx="1112025" cy="933856"/>
      </dsp:txXfrm>
    </dsp:sp>
    <dsp:sp modelId="{27CF1B61-7C64-4EFD-94FB-6D08C64290AE}">
      <dsp:nvSpPr>
        <dsp:cNvPr id="0" name=""/>
        <dsp:cNvSpPr/>
      </dsp:nvSpPr>
      <dsp:spPr>
        <a:xfrm>
          <a:off x="1292799" y="350885"/>
          <a:ext cx="248068" cy="290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292799" y="408924"/>
        <a:ext cx="173648" cy="174115"/>
      </dsp:txXfrm>
    </dsp:sp>
    <dsp:sp modelId="{344DE623-BC3B-41E6-8FF0-3D2863A28528}">
      <dsp:nvSpPr>
        <dsp:cNvPr id="0" name=""/>
        <dsp:cNvSpPr/>
      </dsp:nvSpPr>
      <dsp:spPr>
        <a:xfrm>
          <a:off x="1643839" y="0"/>
          <a:ext cx="1170133" cy="9919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문제해결과정</a:t>
          </a:r>
          <a:r>
            <a:rPr lang="en-US" altLang="ko-KR" sz="1200" b="1" kern="1200" dirty="0">
              <a:solidFill>
                <a:schemeClr val="tx1"/>
              </a:solidFill>
            </a:rPr>
            <a:t>(ICT): </a:t>
          </a:r>
          <a:r>
            <a:rPr lang="ko-KR" altLang="en-US" sz="1200" b="1" kern="1200" dirty="0">
              <a:solidFill>
                <a:schemeClr val="tx1"/>
              </a:solidFill>
            </a:rPr>
            <a:t>추상화</a:t>
          </a:r>
          <a:r>
            <a:rPr lang="en-US" altLang="ko-KR" sz="1200" b="1" kern="1200" dirty="0">
              <a:solidFill>
                <a:schemeClr val="tx1"/>
              </a:solidFill>
              <a:sym typeface="Wingdings" panose="05000000000000000000" pitchFamily="2" charset="2"/>
            </a:rPr>
            <a:t> </a:t>
          </a:r>
          <a:r>
            <a:rPr lang="ko-KR" altLang="en-US" sz="1200" b="1" kern="1200" dirty="0">
              <a:solidFill>
                <a:schemeClr val="tx1"/>
              </a:solidFill>
              <a:sym typeface="Wingdings" panose="05000000000000000000" pitchFamily="2" charset="2"/>
            </a:rPr>
            <a:t>컴퓨터 해결 처리과정</a:t>
          </a:r>
          <a:endParaRPr lang="ko-KR" altLang="en-US" sz="1200" b="1" kern="1200" dirty="0">
            <a:solidFill>
              <a:schemeClr val="tx1"/>
            </a:solidFill>
          </a:endParaRPr>
        </a:p>
      </dsp:txBody>
      <dsp:txXfrm>
        <a:off x="1672893" y="29054"/>
        <a:ext cx="1112025" cy="933856"/>
      </dsp:txXfrm>
    </dsp:sp>
    <dsp:sp modelId="{F89A1E25-C2F6-4E9B-874F-193BC0EA7232}">
      <dsp:nvSpPr>
        <dsp:cNvPr id="0" name=""/>
        <dsp:cNvSpPr/>
      </dsp:nvSpPr>
      <dsp:spPr>
        <a:xfrm>
          <a:off x="2930986" y="350885"/>
          <a:ext cx="248068" cy="290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2930986" y="408924"/>
        <a:ext cx="173648" cy="174115"/>
      </dsp:txXfrm>
    </dsp:sp>
    <dsp:sp modelId="{C8994715-9C5C-44BF-9250-FC5F3855FB89}">
      <dsp:nvSpPr>
        <dsp:cNvPr id="0" name=""/>
        <dsp:cNvSpPr/>
      </dsp:nvSpPr>
      <dsp:spPr>
        <a:xfrm>
          <a:off x="3282026" y="0"/>
          <a:ext cx="1170133" cy="99196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tx1"/>
              </a:solidFill>
            </a:rPr>
            <a:t>AI</a:t>
          </a:r>
          <a:r>
            <a:rPr lang="ko-KR" altLang="en-US" sz="1200" b="1" kern="1200" dirty="0">
              <a:solidFill>
                <a:schemeClr val="tx1"/>
              </a:solidFill>
            </a:rPr>
            <a:t>활용</a:t>
          </a:r>
          <a:endParaRPr lang="en-US" altLang="ko-KR" sz="1200" b="1" kern="1200" dirty="0">
            <a:solidFill>
              <a:schemeClr val="tx1"/>
            </a:solidFill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해결방안</a:t>
          </a:r>
        </a:p>
      </dsp:txBody>
      <dsp:txXfrm>
        <a:off x="3311080" y="29054"/>
        <a:ext cx="1112025" cy="933856"/>
      </dsp:txXfrm>
    </dsp:sp>
    <dsp:sp modelId="{E5B96D8C-F127-4AA8-99B0-33A7D3E541D7}">
      <dsp:nvSpPr>
        <dsp:cNvPr id="0" name=""/>
        <dsp:cNvSpPr/>
      </dsp:nvSpPr>
      <dsp:spPr>
        <a:xfrm>
          <a:off x="4569173" y="350885"/>
          <a:ext cx="248068" cy="290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569173" y="408924"/>
        <a:ext cx="173648" cy="174115"/>
      </dsp:txXfrm>
    </dsp:sp>
    <dsp:sp modelId="{29D574B9-39D3-46B4-BB39-C829648A9361}">
      <dsp:nvSpPr>
        <dsp:cNvPr id="0" name=""/>
        <dsp:cNvSpPr/>
      </dsp:nvSpPr>
      <dsp:spPr>
        <a:xfrm>
          <a:off x="4920213" y="0"/>
          <a:ext cx="1170133" cy="9919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chemeClr val="tx1"/>
              </a:solidFill>
            </a:rPr>
            <a:t>자동화</a:t>
          </a:r>
          <a:endParaRPr lang="en-US" altLang="ko-KR" sz="1200" b="1" kern="1200" dirty="0">
            <a:solidFill>
              <a:schemeClr val="tx1"/>
            </a:solidFill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tx1"/>
              </a:solidFill>
              <a:sym typeface="Wingdings" panose="05000000000000000000" pitchFamily="2" charset="2"/>
            </a:rPr>
            <a:t></a:t>
          </a:r>
          <a:r>
            <a:rPr lang="en-US" altLang="ko-KR" sz="1200" b="1" kern="1200" dirty="0">
              <a:solidFill>
                <a:schemeClr val="tx1"/>
              </a:solidFill>
            </a:rPr>
            <a:t>SW</a:t>
          </a:r>
          <a:endParaRPr lang="ko-KR" altLang="en-US" sz="1200" b="1" kern="1200" dirty="0">
            <a:solidFill>
              <a:schemeClr val="tx1"/>
            </a:solidFill>
          </a:endParaRPr>
        </a:p>
      </dsp:txBody>
      <dsp:txXfrm>
        <a:off x="4949267" y="29054"/>
        <a:ext cx="1112025" cy="9338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91C8-7E38-418E-9EA3-134193D9E26C}">
      <dsp:nvSpPr>
        <dsp:cNvPr id="0" name=""/>
        <dsp:cNvSpPr/>
      </dsp:nvSpPr>
      <dsp:spPr>
        <a:xfrm>
          <a:off x="2296417" y="616"/>
          <a:ext cx="1503164" cy="751582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현실</a:t>
          </a:r>
          <a:endParaRPr lang="en-US" altLang="ko-KR" sz="1400" b="1" kern="1200" dirty="0">
            <a:solidFill>
              <a:schemeClr val="tx1"/>
            </a:solidFill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문제 정의</a:t>
          </a:r>
        </a:p>
      </dsp:txBody>
      <dsp:txXfrm>
        <a:off x="2318430" y="22629"/>
        <a:ext cx="1459138" cy="707556"/>
      </dsp:txXfrm>
    </dsp:sp>
    <dsp:sp modelId="{573F3C5C-FAD8-479B-B169-4D4F76F023FE}">
      <dsp:nvSpPr>
        <dsp:cNvPr id="0" name=""/>
        <dsp:cNvSpPr/>
      </dsp:nvSpPr>
      <dsp:spPr>
        <a:xfrm rot="3600000">
          <a:off x="3277137" y="1319122"/>
          <a:ext cx="782152" cy="2630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3356053" y="1371733"/>
        <a:ext cx="624320" cy="157831"/>
      </dsp:txXfrm>
    </dsp:sp>
    <dsp:sp modelId="{5514DDF1-AB5D-4268-BBAA-1FEFAB096534}">
      <dsp:nvSpPr>
        <dsp:cNvPr id="0" name=""/>
        <dsp:cNvSpPr/>
      </dsp:nvSpPr>
      <dsp:spPr>
        <a:xfrm>
          <a:off x="3536845" y="2149099"/>
          <a:ext cx="1503164" cy="75158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의사결정 과정</a:t>
          </a:r>
          <a:endParaRPr lang="en-US" altLang="ko-KR" sz="1400" b="1" kern="1200" dirty="0">
            <a:solidFill>
              <a:schemeClr val="tx1"/>
            </a:solidFill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chemeClr val="tx1"/>
              </a:solidFill>
            </a:rPr>
            <a:t>전주기</a:t>
          </a:r>
          <a:r>
            <a:rPr lang="ko-KR" altLang="en-US" sz="1400" b="1" kern="1200" dirty="0">
              <a:solidFill>
                <a:schemeClr val="tx1"/>
              </a:solidFill>
            </a:rPr>
            <a:t> 이해</a:t>
          </a:r>
        </a:p>
      </dsp:txBody>
      <dsp:txXfrm>
        <a:off x="3558858" y="2171112"/>
        <a:ext cx="1459138" cy="707556"/>
      </dsp:txXfrm>
    </dsp:sp>
    <dsp:sp modelId="{ACD52358-9C22-4658-BD90-6338E189FBAF}">
      <dsp:nvSpPr>
        <dsp:cNvPr id="0" name=""/>
        <dsp:cNvSpPr/>
      </dsp:nvSpPr>
      <dsp:spPr>
        <a:xfrm rot="10800000">
          <a:off x="2656923" y="2393363"/>
          <a:ext cx="782152" cy="2630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735839" y="2445974"/>
        <a:ext cx="624320" cy="157831"/>
      </dsp:txXfrm>
    </dsp:sp>
    <dsp:sp modelId="{F7B33449-6E94-4906-8C85-E0F11C00C500}">
      <dsp:nvSpPr>
        <dsp:cNvPr id="0" name=""/>
        <dsp:cNvSpPr/>
      </dsp:nvSpPr>
      <dsp:spPr>
        <a:xfrm>
          <a:off x="1055990" y="2149099"/>
          <a:ext cx="1503164" cy="75158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문제 조각</a:t>
          </a:r>
        </a:p>
      </dsp:txBody>
      <dsp:txXfrm>
        <a:off x="1078003" y="2171112"/>
        <a:ext cx="1459138" cy="707556"/>
      </dsp:txXfrm>
    </dsp:sp>
    <dsp:sp modelId="{EFA7B4A0-86E8-4B01-92AA-4DABE1A0C90E}">
      <dsp:nvSpPr>
        <dsp:cNvPr id="0" name=""/>
        <dsp:cNvSpPr/>
      </dsp:nvSpPr>
      <dsp:spPr>
        <a:xfrm rot="18000000">
          <a:off x="2036709" y="1319122"/>
          <a:ext cx="782152" cy="2630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115625" y="1371733"/>
        <a:ext cx="624320" cy="1578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21936-1566-4F93-9ADC-AF99002628CC}">
      <dsp:nvSpPr>
        <dsp:cNvPr id="0" name=""/>
        <dsp:cNvSpPr/>
      </dsp:nvSpPr>
      <dsp:spPr>
        <a:xfrm>
          <a:off x="25" y="1790402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고객</a:t>
          </a:r>
        </a:p>
      </dsp:txBody>
      <dsp:txXfrm>
        <a:off x="14177" y="1804554"/>
        <a:ext cx="938086" cy="454891"/>
      </dsp:txXfrm>
    </dsp:sp>
    <dsp:sp modelId="{68BBC117-2C70-4A68-86F9-D20CEC19D908}">
      <dsp:nvSpPr>
        <dsp:cNvPr id="0" name=""/>
        <dsp:cNvSpPr/>
      </dsp:nvSpPr>
      <dsp:spPr>
        <a:xfrm rot="18289469">
          <a:off x="821241" y="1743462"/>
          <a:ext cx="676904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676904" y="107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42771" y="1737240"/>
        <a:ext cx="33845" cy="33845"/>
      </dsp:txXfrm>
    </dsp:sp>
    <dsp:sp modelId="{1036832F-13CE-4A37-A468-B46EF4E9C92C}">
      <dsp:nvSpPr>
        <dsp:cNvPr id="0" name=""/>
        <dsp:cNvSpPr/>
      </dsp:nvSpPr>
      <dsp:spPr>
        <a:xfrm>
          <a:off x="1352972" y="1234727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기업</a:t>
          </a:r>
        </a:p>
      </dsp:txBody>
      <dsp:txXfrm>
        <a:off x="1367124" y="1248879"/>
        <a:ext cx="938086" cy="454891"/>
      </dsp:txXfrm>
    </dsp:sp>
    <dsp:sp modelId="{FE0B1FD3-2FCB-4095-8772-E96200A245C7}">
      <dsp:nvSpPr>
        <dsp:cNvPr id="0" name=""/>
        <dsp:cNvSpPr/>
      </dsp:nvSpPr>
      <dsp:spPr>
        <a:xfrm rot="19457599">
          <a:off x="2274618" y="1326706"/>
          <a:ext cx="476045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476045" y="107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0739" y="1325505"/>
        <a:ext cx="23802" cy="23802"/>
      </dsp:txXfrm>
    </dsp:sp>
    <dsp:sp modelId="{A408CAD8-5027-4499-895C-5DAB888A33B3}">
      <dsp:nvSpPr>
        <dsp:cNvPr id="0" name=""/>
        <dsp:cNvSpPr/>
      </dsp:nvSpPr>
      <dsp:spPr>
        <a:xfrm>
          <a:off x="2705919" y="956890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시설자금대출</a:t>
          </a:r>
        </a:p>
      </dsp:txBody>
      <dsp:txXfrm>
        <a:off x="2720071" y="971042"/>
        <a:ext cx="938086" cy="454891"/>
      </dsp:txXfrm>
    </dsp:sp>
    <dsp:sp modelId="{61C80706-2914-44AA-94D4-F5F3FABC9A42}">
      <dsp:nvSpPr>
        <dsp:cNvPr id="0" name=""/>
        <dsp:cNvSpPr/>
      </dsp:nvSpPr>
      <dsp:spPr>
        <a:xfrm rot="2142401">
          <a:off x="2274618" y="1604543"/>
          <a:ext cx="476045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476045" y="107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0739" y="1603342"/>
        <a:ext cx="23802" cy="23802"/>
      </dsp:txXfrm>
    </dsp:sp>
    <dsp:sp modelId="{48699B23-1A13-4E6A-8FE4-72559148DFEB}">
      <dsp:nvSpPr>
        <dsp:cNvPr id="0" name=""/>
        <dsp:cNvSpPr/>
      </dsp:nvSpPr>
      <dsp:spPr>
        <a:xfrm>
          <a:off x="2705919" y="1512565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운영자금대출</a:t>
          </a:r>
        </a:p>
      </dsp:txBody>
      <dsp:txXfrm>
        <a:off x="2720071" y="1526717"/>
        <a:ext cx="938086" cy="454891"/>
      </dsp:txXfrm>
    </dsp:sp>
    <dsp:sp modelId="{0A22AB7B-4191-485B-B5E7-DEDF0ECDC1BD}">
      <dsp:nvSpPr>
        <dsp:cNvPr id="0" name=""/>
        <dsp:cNvSpPr/>
      </dsp:nvSpPr>
      <dsp:spPr>
        <a:xfrm rot="3310531">
          <a:off x="821241" y="2299136"/>
          <a:ext cx="676904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676904" y="107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42771" y="2292914"/>
        <a:ext cx="33845" cy="33845"/>
      </dsp:txXfrm>
    </dsp:sp>
    <dsp:sp modelId="{BE92AEB4-A31D-4125-9DE1-45E93447FA1E}">
      <dsp:nvSpPr>
        <dsp:cNvPr id="0" name=""/>
        <dsp:cNvSpPr/>
      </dsp:nvSpPr>
      <dsp:spPr>
        <a:xfrm>
          <a:off x="1352972" y="2346076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개인</a:t>
          </a:r>
        </a:p>
      </dsp:txBody>
      <dsp:txXfrm>
        <a:off x="1367124" y="2360228"/>
        <a:ext cx="938086" cy="454891"/>
      </dsp:txXfrm>
    </dsp:sp>
    <dsp:sp modelId="{4B432FEB-9CC7-43ED-932D-BE445CF800CD}">
      <dsp:nvSpPr>
        <dsp:cNvPr id="0" name=""/>
        <dsp:cNvSpPr/>
      </dsp:nvSpPr>
      <dsp:spPr>
        <a:xfrm rot="19457599">
          <a:off x="2274618" y="2438055"/>
          <a:ext cx="476045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476045" y="107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0739" y="2436854"/>
        <a:ext cx="23802" cy="23802"/>
      </dsp:txXfrm>
    </dsp:sp>
    <dsp:sp modelId="{6C983D0C-A9AA-472E-ACA8-A220EBBF732C}">
      <dsp:nvSpPr>
        <dsp:cNvPr id="0" name=""/>
        <dsp:cNvSpPr/>
      </dsp:nvSpPr>
      <dsp:spPr>
        <a:xfrm>
          <a:off x="2705919" y="2068239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담보대출</a:t>
          </a:r>
        </a:p>
      </dsp:txBody>
      <dsp:txXfrm>
        <a:off x="2720071" y="2082391"/>
        <a:ext cx="938086" cy="454891"/>
      </dsp:txXfrm>
    </dsp:sp>
    <dsp:sp modelId="{748CE141-3552-4BD1-B2EE-AE7848CE6FB6}">
      <dsp:nvSpPr>
        <dsp:cNvPr id="0" name=""/>
        <dsp:cNvSpPr/>
      </dsp:nvSpPr>
      <dsp:spPr>
        <a:xfrm rot="2142401">
          <a:off x="2274618" y="2715892"/>
          <a:ext cx="476045" cy="21401"/>
        </a:xfrm>
        <a:custGeom>
          <a:avLst/>
          <a:gdLst/>
          <a:ahLst/>
          <a:cxnLst/>
          <a:rect l="0" t="0" r="0" b="0"/>
          <a:pathLst>
            <a:path>
              <a:moveTo>
                <a:pt x="0" y="10700"/>
              </a:moveTo>
              <a:lnTo>
                <a:pt x="476045" y="107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0739" y="2714692"/>
        <a:ext cx="23802" cy="23802"/>
      </dsp:txXfrm>
    </dsp:sp>
    <dsp:sp modelId="{496A6137-75A3-457F-A3B4-667C80F61613}">
      <dsp:nvSpPr>
        <dsp:cNvPr id="0" name=""/>
        <dsp:cNvSpPr/>
      </dsp:nvSpPr>
      <dsp:spPr>
        <a:xfrm>
          <a:off x="2705919" y="2623914"/>
          <a:ext cx="966390" cy="483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신용대출</a:t>
          </a:r>
        </a:p>
      </dsp:txBody>
      <dsp:txXfrm>
        <a:off x="2720071" y="2638066"/>
        <a:ext cx="938086" cy="4548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6C233-269E-40D9-901D-10EDF3C31741}">
      <dsp:nvSpPr>
        <dsp:cNvPr id="0" name=""/>
        <dsp:cNvSpPr/>
      </dsp:nvSpPr>
      <dsp:spPr>
        <a:xfrm>
          <a:off x="562221" y="1825882"/>
          <a:ext cx="1091610" cy="432474"/>
        </a:xfrm>
        <a:prstGeom prst="homePlat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chemeClr val="tx1"/>
              </a:solidFill>
            </a:rPr>
            <a:t>영업점</a:t>
          </a:r>
        </a:p>
      </dsp:txBody>
      <dsp:txXfrm>
        <a:off x="562221" y="1825882"/>
        <a:ext cx="983492" cy="432474"/>
      </dsp:txXfrm>
    </dsp:sp>
    <dsp:sp modelId="{DFED8DA3-A29D-463B-BE76-B8DFB28359A3}">
      <dsp:nvSpPr>
        <dsp:cNvPr id="0" name=""/>
        <dsp:cNvSpPr/>
      </dsp:nvSpPr>
      <dsp:spPr>
        <a:xfrm>
          <a:off x="3079699" y="2039071"/>
          <a:ext cx="2901269" cy="1546335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1"/>
              </a:solidFill>
            </a:rPr>
            <a:t>여신</a:t>
          </a:r>
          <a:endParaRPr lang="en-US" altLang="ko-KR" sz="1600" b="1" kern="1200" dirty="0">
            <a:solidFill>
              <a:schemeClr val="tx1"/>
            </a:solidFill>
          </a:endParaRP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solidFill>
                <a:schemeClr val="tx1"/>
              </a:solidFill>
            </a:rPr>
            <a:t>실행부서</a:t>
          </a:r>
        </a:p>
      </dsp:txBody>
      <dsp:txXfrm>
        <a:off x="3852867" y="2039071"/>
        <a:ext cx="1354934" cy="1546335"/>
      </dsp:txXfrm>
    </dsp:sp>
    <dsp:sp modelId="{A0BA745A-F2B4-48FB-BECB-8119808958CA}">
      <dsp:nvSpPr>
        <dsp:cNvPr id="0" name=""/>
        <dsp:cNvSpPr/>
      </dsp:nvSpPr>
      <dsp:spPr>
        <a:xfrm>
          <a:off x="2926409" y="19393"/>
          <a:ext cx="3108411" cy="1816803"/>
        </a:xfrm>
        <a:prstGeom prst="chevron">
          <a:avLst/>
        </a:prstGeom>
        <a:solidFill>
          <a:schemeClr val="bg2"/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여신기획부서</a:t>
          </a:r>
          <a:endParaRPr lang="en-US" altLang="ko-KR" sz="1400" b="1" kern="1200" dirty="0">
            <a:solidFill>
              <a:schemeClr val="tx1"/>
            </a:solidFill>
          </a:endParaRP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사후관리부서</a:t>
          </a:r>
        </a:p>
      </dsp:txBody>
      <dsp:txXfrm>
        <a:off x="3834811" y="19393"/>
        <a:ext cx="1291608" cy="1816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24791-DA35-47B5-AB8A-AC56B60610D3}">
      <dsp:nvSpPr>
        <dsp:cNvPr id="0" name=""/>
        <dsp:cNvSpPr/>
      </dsp:nvSpPr>
      <dsp:spPr>
        <a:xfrm>
          <a:off x="182838" y="659725"/>
          <a:ext cx="997317" cy="1250193"/>
        </a:xfrm>
        <a:prstGeom prst="roundRect">
          <a:avLst>
            <a:gd name="adj" fmla="val 10000"/>
          </a:avLst>
        </a:prstGeom>
        <a:solidFill>
          <a:srgbClr val="CCECFF"/>
        </a:solidFill>
        <a:ln w="25400" cap="flat" cmpd="sng" algn="ctr">
          <a:solidFill>
            <a:srgbClr val="00B0F0"/>
          </a:solidFill>
          <a:prstDash val="solid"/>
        </a:ln>
        <a:effectLst>
          <a:glow rad="1397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활동성</a:t>
          </a:r>
          <a:endParaRPr lang="en-US" altLang="ko-KR" sz="14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sp:txBody>
      <dsp:txXfrm>
        <a:off x="212048" y="688935"/>
        <a:ext cx="938897" cy="1191773"/>
      </dsp:txXfrm>
    </dsp:sp>
    <dsp:sp modelId="{F11B4FD5-3F55-4601-8820-A97BA8CC5D23}">
      <dsp:nvSpPr>
        <dsp:cNvPr id="0" name=""/>
        <dsp:cNvSpPr/>
      </dsp:nvSpPr>
      <dsp:spPr>
        <a:xfrm rot="21596601">
          <a:off x="1255923" y="1201699"/>
          <a:ext cx="142675" cy="247334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>
            <a:solidFill>
              <a:schemeClr val="tx1"/>
            </a:solidFill>
          </a:endParaRPr>
        </a:p>
      </dsp:txBody>
      <dsp:txXfrm>
        <a:off x="1255923" y="1251187"/>
        <a:ext cx="99873" cy="148400"/>
      </dsp:txXfrm>
    </dsp:sp>
    <dsp:sp modelId="{476A2D28-2F7E-44EE-A67C-5CE5AC12D105}">
      <dsp:nvSpPr>
        <dsp:cNvPr id="0" name=""/>
        <dsp:cNvSpPr/>
      </dsp:nvSpPr>
      <dsp:spPr>
        <a:xfrm>
          <a:off x="1449352" y="659730"/>
          <a:ext cx="997317" cy="1241187"/>
        </a:xfrm>
        <a:prstGeom prst="roundRect">
          <a:avLst>
            <a:gd name="adj" fmla="val 10000"/>
          </a:avLst>
        </a:prstGeom>
        <a:solidFill>
          <a:srgbClr val="CCFFCC"/>
        </a:solidFill>
        <a:ln w="25400" cap="flat" cmpd="sng" algn="ctr">
          <a:solidFill>
            <a:srgbClr val="00B0F0"/>
          </a:solidFill>
          <a:prstDash val="solid"/>
        </a:ln>
        <a:effectLst>
          <a:glow rad="101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안정성</a:t>
          </a:r>
          <a:endParaRPr lang="en-US" altLang="ko-KR" sz="14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sp:txBody>
      <dsp:txXfrm>
        <a:off x="1478562" y="688940"/>
        <a:ext cx="938897" cy="1182767"/>
      </dsp:txXfrm>
    </dsp:sp>
    <dsp:sp modelId="{1F96A380-D6DA-4977-80E6-4576D6CFF17B}">
      <dsp:nvSpPr>
        <dsp:cNvPr id="0" name=""/>
        <dsp:cNvSpPr/>
      </dsp:nvSpPr>
      <dsp:spPr>
        <a:xfrm rot="21589319">
          <a:off x="2499945" y="1181533"/>
          <a:ext cx="191921" cy="247334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>
            <a:solidFill>
              <a:schemeClr val="tx1"/>
            </a:solidFill>
          </a:endParaRPr>
        </a:p>
      </dsp:txBody>
      <dsp:txXfrm>
        <a:off x="2499945" y="1231089"/>
        <a:ext cx="134345" cy="148400"/>
      </dsp:txXfrm>
    </dsp:sp>
    <dsp:sp modelId="{C503B77D-7464-42B7-97AE-C05BCB3368AE}">
      <dsp:nvSpPr>
        <dsp:cNvPr id="0" name=""/>
        <dsp:cNvSpPr/>
      </dsp:nvSpPr>
      <dsp:spPr>
        <a:xfrm>
          <a:off x="2764742" y="641187"/>
          <a:ext cx="997317" cy="1248905"/>
        </a:xfrm>
        <a:prstGeom prst="roundRect">
          <a:avLst>
            <a:gd name="adj" fmla="val 10000"/>
          </a:avLst>
        </a:prstGeom>
        <a:solidFill>
          <a:srgbClr val="FFFFCC"/>
        </a:solidFill>
        <a:ln w="25400" cap="flat" cmpd="sng" algn="ctr">
          <a:solidFill>
            <a:srgbClr val="00B0F0"/>
          </a:solidFill>
          <a:prstDash val="solid"/>
        </a:ln>
        <a:effectLst>
          <a:glow rad="101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수익성</a:t>
          </a:r>
          <a:endParaRPr lang="en-US" altLang="ko-KR" sz="14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sp:txBody>
      <dsp:txXfrm>
        <a:off x="2793952" y="670397"/>
        <a:ext cx="938897" cy="1190485"/>
      </dsp:txXfrm>
    </dsp:sp>
    <dsp:sp modelId="{3B4987AD-F52A-4312-B336-9334CC3C8AF4}">
      <dsp:nvSpPr>
        <dsp:cNvPr id="0" name=""/>
        <dsp:cNvSpPr/>
      </dsp:nvSpPr>
      <dsp:spPr>
        <a:xfrm rot="21590798">
          <a:off x="3848229" y="1154445"/>
          <a:ext cx="155161" cy="247334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>
            <a:solidFill>
              <a:schemeClr val="tx1"/>
            </a:solidFill>
          </a:endParaRPr>
        </a:p>
      </dsp:txBody>
      <dsp:txXfrm>
        <a:off x="3848229" y="1203974"/>
        <a:ext cx="108613" cy="148400"/>
      </dsp:txXfrm>
    </dsp:sp>
    <dsp:sp modelId="{DFEFC379-6950-4FEC-AFE9-AA8D38194A36}">
      <dsp:nvSpPr>
        <dsp:cNvPr id="0" name=""/>
        <dsp:cNvSpPr/>
      </dsp:nvSpPr>
      <dsp:spPr>
        <a:xfrm>
          <a:off x="4054804" y="636993"/>
          <a:ext cx="997317" cy="1232480"/>
        </a:xfrm>
        <a:prstGeom prst="roundRect">
          <a:avLst>
            <a:gd name="adj" fmla="val 10000"/>
          </a:avLst>
        </a:prstGeom>
        <a:solidFill>
          <a:srgbClr val="FFCCCC"/>
        </a:solidFill>
        <a:ln w="25400" cap="flat" cmpd="sng" algn="ctr">
          <a:solidFill>
            <a:srgbClr val="00B0F0"/>
          </a:solidFill>
          <a:prstDash val="solid"/>
        </a:ln>
        <a:effectLst>
          <a:glow rad="101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성장성</a:t>
          </a:r>
          <a:endParaRPr lang="en-US" altLang="ko-KR" sz="14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분석</a:t>
          </a:r>
        </a:p>
      </dsp:txBody>
      <dsp:txXfrm>
        <a:off x="4084014" y="666203"/>
        <a:ext cx="938897" cy="1174060"/>
      </dsp:txXfrm>
    </dsp:sp>
    <dsp:sp modelId="{707B8657-A74A-46F6-A26B-23E033D25FFE}">
      <dsp:nvSpPr>
        <dsp:cNvPr id="0" name=""/>
        <dsp:cNvSpPr/>
      </dsp:nvSpPr>
      <dsp:spPr>
        <a:xfrm rot="21465906">
          <a:off x="5176494" y="1100098"/>
          <a:ext cx="264082" cy="247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solidFill>
              <a:schemeClr val="tx1"/>
            </a:solidFill>
          </a:endParaRPr>
        </a:p>
      </dsp:txBody>
      <dsp:txXfrm>
        <a:off x="5176522" y="1151012"/>
        <a:ext cx="189882" cy="148400"/>
      </dsp:txXfrm>
    </dsp:sp>
    <dsp:sp modelId="{390A2DC9-F617-43C7-8D83-252B93B36793}">
      <dsp:nvSpPr>
        <dsp:cNvPr id="0" name=""/>
        <dsp:cNvSpPr/>
      </dsp:nvSpPr>
      <dsp:spPr>
        <a:xfrm>
          <a:off x="5550011" y="741413"/>
          <a:ext cx="997317" cy="90693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rgbClr val="00B0F0"/>
          </a:solidFill>
          <a:prstDash val="solid"/>
        </a:ln>
        <a:effectLst>
          <a:glow rad="101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시장가치비율</a:t>
          </a:r>
        </a:p>
      </dsp:txBody>
      <dsp:txXfrm>
        <a:off x="5576574" y="767976"/>
        <a:ext cx="944191" cy="8538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4E971-4B6E-4B91-8EB8-D0E29C3CDCB7}">
      <dsp:nvSpPr>
        <dsp:cNvPr id="0" name=""/>
        <dsp:cNvSpPr/>
      </dsp:nvSpPr>
      <dsp:spPr>
        <a:xfrm>
          <a:off x="553628" y="1472"/>
          <a:ext cx="1480839" cy="14808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Insight</a:t>
          </a:r>
          <a:endParaRPr lang="ko-KR" altLang="en-US" sz="2700" kern="1200" dirty="0"/>
        </a:p>
      </dsp:txBody>
      <dsp:txXfrm>
        <a:off x="770492" y="218336"/>
        <a:ext cx="1047111" cy="1047111"/>
      </dsp:txXfrm>
    </dsp:sp>
    <dsp:sp modelId="{8A6957C9-ECA1-436E-A049-84BEF3DD2E2E}">
      <dsp:nvSpPr>
        <dsp:cNvPr id="0" name=""/>
        <dsp:cNvSpPr/>
      </dsp:nvSpPr>
      <dsp:spPr>
        <a:xfrm>
          <a:off x="864605" y="1602556"/>
          <a:ext cx="858887" cy="85888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978450" y="1930994"/>
        <a:ext cx="631197" cy="202011"/>
      </dsp:txXfrm>
    </dsp:sp>
    <dsp:sp modelId="{E2629D96-1FF5-48EC-9A4E-ABADE3ED1E1B}">
      <dsp:nvSpPr>
        <dsp:cNvPr id="0" name=""/>
        <dsp:cNvSpPr/>
      </dsp:nvSpPr>
      <dsp:spPr>
        <a:xfrm>
          <a:off x="553628" y="2581687"/>
          <a:ext cx="1480839" cy="14808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비즈니스모델</a:t>
          </a:r>
        </a:p>
      </dsp:txBody>
      <dsp:txXfrm>
        <a:off x="770492" y="2798551"/>
        <a:ext cx="1047111" cy="1047111"/>
      </dsp:txXfrm>
    </dsp:sp>
    <dsp:sp modelId="{FF139500-1BA3-40D7-A81A-CC08B95DA711}">
      <dsp:nvSpPr>
        <dsp:cNvPr id="0" name=""/>
        <dsp:cNvSpPr/>
      </dsp:nvSpPr>
      <dsp:spPr>
        <a:xfrm>
          <a:off x="225659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256594" y="1866737"/>
        <a:ext cx="329635" cy="330524"/>
      </dsp:txXfrm>
    </dsp:sp>
    <dsp:sp modelId="{5BDB7581-7CDA-433F-B26D-1A23D49452D6}">
      <dsp:nvSpPr>
        <dsp:cNvPr id="0" name=""/>
        <dsp:cNvSpPr/>
      </dsp:nvSpPr>
      <dsp:spPr>
        <a:xfrm>
          <a:off x="2922972" y="809640"/>
          <a:ext cx="2619398" cy="2444718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시장환경분석</a:t>
          </a:r>
        </a:p>
      </dsp:txBody>
      <dsp:txXfrm>
        <a:off x="3306574" y="1167661"/>
        <a:ext cx="1852194" cy="1728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A47BA-7AA8-45B0-8776-5891A49C040E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3482"/>
            <a:ext cx="295275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60800" y="9433482"/>
            <a:ext cx="295275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99BCA-9938-4650-9F68-CD19825694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60335" y="0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F7E2B-0A36-4AB8-8B08-E9FD9D6B2D32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5513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514" y="4717416"/>
            <a:ext cx="545211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60335" y="9433106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94DF-C239-4064-A71B-4D12A7829C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94DF-C239-4064-A71B-4D12A7829CC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7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B912D-1526-410F-89F5-11A1711D76B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8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7215-077C-48A3-A083-FF421E8BF77E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C3AE-8667-45A9-A3D6-70D72E3A582D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9794-5A0C-4110-870F-A3C59A32C6ED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75BC-F054-448F-BA7E-AE39FB1818DE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userDrawn="1">
  <p:cSld name="1_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" name="Google Shape;150;p17">
            <a:extLst>
              <a:ext uri="{FF2B5EF4-FFF2-40B4-BE49-F238E27FC236}">
                <a16:creationId xmlns:a16="http://schemas.microsoft.com/office/drawing/2014/main" id="{5E45D84D-13DC-4986-8A80-7974D0CFD6D0}"/>
              </a:ext>
            </a:extLst>
          </p:cNvPr>
          <p:cNvSpPr txBox="1"/>
          <p:nvPr userDrawn="1"/>
        </p:nvSpPr>
        <p:spPr>
          <a:xfrm>
            <a:off x="0" y="693876"/>
            <a:ext cx="8734425" cy="3600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2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558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910" y="1714488"/>
            <a:ext cx="7901014" cy="45259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FC0D-1560-4F48-AA51-B73092E3BECE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63C7-DA1B-4BF5-8CC1-C776B2BA548C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8B6B-C648-477A-BCD9-FC190D122E7B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D9F3C-C80C-4200-A2C6-E6E8B1892F10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9616-09A3-4742-926E-466D1CFBD086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B958-FDB0-423F-B023-FD90CEF46ADD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CE24-832A-4F54-9BC7-BAC4E2FFABDF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C46C9-2AEC-4172-A8F5-E9E1B2EABE3D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143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33254-C4D1-46F6-AF75-EE6D20DB2BAD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eralreserve.gov/monetarypolicy/fomccalendars.ht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hyunyulhenry.github.io/quant_cookbook/%ED%80%80%ED%8A%B8-%ED%88%AC%EC%9E%90%EC%9D%98-%EC%8B%AC%EC%9E%A5-%EB%8D%B0%EC%9D%B4%ED%84%B0%EC%99%80-%ED%94%84%EB%A1%9C%EA%B7%B8%EB%9E%98%EB%B0%8D.html#ref-grolemund2018r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book-kr/pykrx" TargetMode="External"/><Relationship Id="rId2" Type="http://schemas.openxmlformats.org/officeDocument/2006/relationships/hyperlink" Target="https://finance.naver.com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thamfunds.com/default.aspx" TargetMode="External"/><Relationship Id="rId2" Type="http://schemas.openxmlformats.org/officeDocument/2006/relationships/hyperlink" Target="https://en.wikipedia.org/wiki/Joel_Greenbla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el_Greenblatt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quantopian.com/" TargetMode="Externa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cktrader.com/docu/" TargetMode="External"/><Relationship Id="rId2" Type="http://schemas.openxmlformats.org/officeDocument/2006/relationships/hyperlink" Target="https://wendys.tistory.com/181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jfds.pm-research.com/" TargetMode="External"/><Relationship Id="rId2" Type="http://schemas.openxmlformats.org/officeDocument/2006/relationships/hyperlink" Target="https://hudsontham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mbridge.org/" TargetMode="External"/><Relationship Id="rId5" Type="http://schemas.openxmlformats.org/officeDocument/2006/relationships/hyperlink" Target="http://www.algorithmicfinance.org/" TargetMode="External"/><Relationship Id="rId4" Type="http://schemas.openxmlformats.org/officeDocument/2006/relationships/hyperlink" Target="https://jpm.pm-research.com/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1%9C%EA%B7%B8_(%EC%88%98%ED%95%99)" TargetMode="External"/><Relationship Id="rId2" Type="http://schemas.openxmlformats.org/officeDocument/2006/relationships/hyperlink" Target="https://ko.wikipedia.org/wiki/%EC%88%98%EC%B9%98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-datareader.readthedocs.io/en/latest/readers/enigma.html" TargetMode="External"/><Relationship Id="rId13" Type="http://schemas.openxmlformats.org/officeDocument/2006/relationships/hyperlink" Target="https://pandas-datareader.readthedocs.io/en/latest/readers/naver.html" TargetMode="External"/><Relationship Id="rId18" Type="http://schemas.openxmlformats.org/officeDocument/2006/relationships/hyperlink" Target="https://pandas-datareader.readthedocs.io/en/latest/readers/tsp.html" TargetMode="External"/><Relationship Id="rId3" Type="http://schemas.openxmlformats.org/officeDocument/2006/relationships/hyperlink" Target="https://pandas-datareader.readthedocs.io/en/latest/readers/alphavantage.html" TargetMode="External"/><Relationship Id="rId7" Type="http://schemas.openxmlformats.org/officeDocument/2006/relationships/hyperlink" Target="https://pandas-datareader.readthedocs.io/en/latest/readers/econdb.html" TargetMode="External"/><Relationship Id="rId12" Type="http://schemas.openxmlformats.org/officeDocument/2006/relationships/hyperlink" Target="https://pandas-datareader.readthedocs.io/en/latest/readers/nasdaq-trader.html" TargetMode="External"/><Relationship Id="rId17" Type="http://schemas.openxmlformats.org/officeDocument/2006/relationships/hyperlink" Target="https://pandas-datareader.readthedocs.io/en/latest/readers/tiingo.html" TargetMode="External"/><Relationship Id="rId2" Type="http://schemas.openxmlformats.org/officeDocument/2006/relationships/hyperlink" Target="https://pandas-datareader.readthedocs.io/en/latest/readers/index.html#data-readers" TargetMode="External"/><Relationship Id="rId16" Type="http://schemas.openxmlformats.org/officeDocument/2006/relationships/hyperlink" Target="https://pandas-datareader.readthedocs.io/en/latest/readers/stooq.html" TargetMode="External"/><Relationship Id="rId20" Type="http://schemas.openxmlformats.org/officeDocument/2006/relationships/hyperlink" Target="https://pandas-datareader.readthedocs.io/en/latest/readers/yaho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-datareader.readthedocs.io/en/latest/readers/bank-of-canada.html" TargetMode="External"/><Relationship Id="rId11" Type="http://schemas.openxmlformats.org/officeDocument/2006/relationships/hyperlink" Target="https://pandas-datareader.readthedocs.io/en/latest/readers/moex.html" TargetMode="External"/><Relationship Id="rId5" Type="http://schemas.openxmlformats.org/officeDocument/2006/relationships/hyperlink" Target="https://pandas-datareader.readthedocs.io/en/latest/readers/famafrench.html" TargetMode="External"/><Relationship Id="rId15" Type="http://schemas.openxmlformats.org/officeDocument/2006/relationships/hyperlink" Target="https://pandas-datareader.readthedocs.io/en/latest/readers/quandl.html" TargetMode="External"/><Relationship Id="rId10" Type="http://schemas.openxmlformats.org/officeDocument/2006/relationships/hyperlink" Target="https://pandas-datareader.readthedocs.io/en/latest/readers/iex.html" TargetMode="External"/><Relationship Id="rId19" Type="http://schemas.openxmlformats.org/officeDocument/2006/relationships/hyperlink" Target="https://pandas-datareader.readthedocs.io/en/latest/readers/world-bank.html" TargetMode="External"/><Relationship Id="rId4" Type="http://schemas.openxmlformats.org/officeDocument/2006/relationships/hyperlink" Target="https://pandas-datareader.readthedocs.io/en/latest/readers/fred.html" TargetMode="External"/><Relationship Id="rId9" Type="http://schemas.openxmlformats.org/officeDocument/2006/relationships/hyperlink" Target="https://pandas-datareader.readthedocs.io/en/latest/readers/eurostat.html" TargetMode="External"/><Relationship Id="rId14" Type="http://schemas.openxmlformats.org/officeDocument/2006/relationships/hyperlink" Target="https://pandas-datareader.readthedocs.io/en/latest/readers/oecd.html" TargetMode="Externa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file:///C:\k&#235;&#148;&#148;&#236;&#167;&#128;&#237;&#132;&#184;&#234;&#181;&#144;&#236;&#156;&#161;\&#237;&#148;&#132;&#235;&#161;&#156;&#236;&#160;&#157;&#237;&#138;&#184;2\&#234;&#176;&#149;&#236;&#157;&#152;PT\-ESG-_2016-(&#235;&#179;&#180;&#236;&#153;&#132;&#236;&#158;&#144;&#235;&#163;&#140;).pdf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pia.co.kr/" TargetMode="External"/><Relationship Id="rId2" Type="http://schemas.openxmlformats.org/officeDocument/2006/relationships/hyperlink" Target="https://kiss.kstudy.com/search/sch-result.as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rt.fss.or.kr/disclosureinfo/fnltt/dwld/main.do" TargetMode="External"/><Relationship Id="rId2" Type="http://schemas.openxmlformats.org/officeDocument/2006/relationships/hyperlink" Target="https://acct.fss.or.kr/fss/ac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ty_density_function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703B65-B417-4468-8B63-95A3FE647448}"/>
              </a:ext>
            </a:extLst>
          </p:cNvPr>
          <p:cNvSpPr/>
          <p:nvPr/>
        </p:nvSpPr>
        <p:spPr>
          <a:xfrm>
            <a:off x="539552" y="671436"/>
            <a:ext cx="4182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PBL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기반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금융빅데이터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 분석가 과정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AC3FB6-6703-4867-93BE-D9F95D505FD8}"/>
              </a:ext>
            </a:extLst>
          </p:cNvPr>
          <p:cNvSpPr txBox="1">
            <a:spLocks/>
          </p:cNvSpPr>
          <p:nvPr/>
        </p:nvSpPr>
        <p:spPr bwMode="auto">
          <a:xfrm>
            <a:off x="539552" y="1124744"/>
            <a:ext cx="8424936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45000" lnSpcReduction="2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9pPr>
          </a:lstStyle>
          <a:p>
            <a:br>
              <a:rPr lang="en-US" altLang="ko-KR" sz="4000" kern="0" dirty="0">
                <a:latin typeface="+mn-ea"/>
                <a:ea typeface="+mn-ea"/>
                <a:cs typeface="Times New Roman" pitchFamily="18" charset="0"/>
              </a:rPr>
            </a:br>
            <a:endParaRPr lang="en-US" altLang="ko-KR" sz="4000" kern="0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5300" dirty="0">
                <a:latin typeface="+mj-ea"/>
                <a:ea typeface="+mj-ea"/>
              </a:rPr>
              <a:t>1. </a:t>
            </a:r>
            <a:r>
              <a:rPr lang="ko-KR" altLang="en-US" sz="5300" dirty="0">
                <a:solidFill>
                  <a:srgbClr val="C00000"/>
                </a:solidFill>
                <a:latin typeface="+mj-ea"/>
                <a:ea typeface="+mj-ea"/>
              </a:rPr>
              <a:t>부실</a:t>
            </a:r>
            <a:r>
              <a:rPr lang="en-US" altLang="ko-KR" sz="5300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 sz="5300" dirty="0">
                <a:solidFill>
                  <a:srgbClr val="C00000"/>
                </a:solidFill>
                <a:latin typeface="+mj-ea"/>
                <a:ea typeface="+mj-ea"/>
              </a:rPr>
              <a:t>부도</a:t>
            </a:r>
            <a:r>
              <a:rPr lang="en-US" altLang="ko-KR" sz="5300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5300" dirty="0">
                <a:solidFill>
                  <a:srgbClr val="C00000"/>
                </a:solidFill>
                <a:latin typeface="+mj-ea"/>
                <a:ea typeface="+mj-ea"/>
              </a:rPr>
              <a:t>예측모형연구 </a:t>
            </a:r>
            <a:endParaRPr lang="en-US" altLang="ko-KR" sz="530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53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5300" dirty="0">
                <a:latin typeface="+mj-ea"/>
                <a:ea typeface="+mj-ea"/>
              </a:rPr>
              <a:t>2. </a:t>
            </a:r>
            <a:r>
              <a:rPr lang="ko-KR" altLang="en-US" sz="5300" dirty="0">
                <a:latin typeface="+mj-ea"/>
                <a:ea typeface="+mj-ea"/>
              </a:rPr>
              <a:t>부실</a:t>
            </a:r>
            <a:r>
              <a:rPr lang="en-US" altLang="ko-KR" sz="5300" dirty="0">
                <a:latin typeface="+mj-ea"/>
                <a:ea typeface="+mj-ea"/>
              </a:rPr>
              <a:t>(</a:t>
            </a:r>
            <a:r>
              <a:rPr lang="ko-KR" altLang="en-US" sz="5300" dirty="0">
                <a:latin typeface="+mj-ea"/>
                <a:ea typeface="+mj-ea"/>
              </a:rPr>
              <a:t>부도</a:t>
            </a:r>
            <a:r>
              <a:rPr lang="en-US" altLang="ko-KR" sz="5300" dirty="0">
                <a:latin typeface="+mj-ea"/>
                <a:ea typeface="+mj-ea"/>
              </a:rPr>
              <a:t>)</a:t>
            </a:r>
            <a:r>
              <a:rPr lang="ko-KR" altLang="en-US" sz="5300" dirty="0">
                <a:latin typeface="+mj-ea"/>
                <a:ea typeface="+mj-ea"/>
              </a:rPr>
              <a:t>예측모형 </a:t>
            </a:r>
            <a:r>
              <a:rPr lang="en-US" altLang="ko-KR" sz="5300" dirty="0">
                <a:latin typeface="+mj-ea"/>
                <a:ea typeface="+mj-ea"/>
              </a:rPr>
              <a:t>+</a:t>
            </a:r>
            <a:r>
              <a:rPr lang="ko-KR" altLang="en-US" sz="5300" dirty="0">
                <a:latin typeface="+mj-ea"/>
                <a:ea typeface="+mj-ea"/>
              </a:rPr>
              <a:t> </a:t>
            </a:r>
            <a:r>
              <a:rPr lang="ko-KR" altLang="en-US" sz="5300" dirty="0">
                <a:solidFill>
                  <a:schemeClr val="tx2"/>
                </a:solidFill>
                <a:latin typeface="+mj-ea"/>
                <a:ea typeface="+mj-ea"/>
              </a:rPr>
              <a:t>투자전략 활용</a:t>
            </a:r>
            <a:endParaRPr lang="en-US" altLang="ko-KR" sz="5300" kern="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endParaRPr lang="en-US" altLang="ko-KR" sz="5200" kern="0" dirty="0">
              <a:latin typeface="+mn-ea"/>
              <a:ea typeface="+mn-ea"/>
            </a:endParaRPr>
          </a:p>
          <a:p>
            <a:br>
              <a:rPr lang="en-US" altLang="ko-KR" sz="3900" kern="0" dirty="0">
                <a:latin typeface="+mn-ea"/>
                <a:ea typeface="+mn-ea"/>
                <a:cs typeface="Times New Roman" pitchFamily="18" charset="0"/>
              </a:rPr>
            </a:br>
            <a:br>
              <a:rPr lang="ko-KR" altLang="en-US" kern="0" dirty="0">
                <a:latin typeface="+mn-ea"/>
                <a:ea typeface="+mn-ea"/>
              </a:rPr>
            </a:br>
            <a:br>
              <a:rPr lang="en-US" altLang="ko-KR" sz="2400" kern="0" dirty="0">
                <a:latin typeface="+mn-ea"/>
                <a:ea typeface="+mn-ea"/>
                <a:cs typeface="Times New Roman" pitchFamily="18" charset="0"/>
              </a:rPr>
            </a:br>
            <a:endParaRPr lang="ko-KR" altLang="en-US" sz="2400" kern="0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CDDF46-EE6D-4C50-90DB-C3E79A24EC12}"/>
              </a:ext>
            </a:extLst>
          </p:cNvPr>
          <p:cNvSpPr/>
          <p:nvPr/>
        </p:nvSpPr>
        <p:spPr>
          <a:xfrm>
            <a:off x="2436107" y="407707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altLang="ko-KR" sz="2000" dirty="0"/>
              <a:t>AI needs Data, Data needs AI</a:t>
            </a:r>
            <a:br>
              <a:rPr lang="it-IT" altLang="ko-KR" sz="2000" dirty="0"/>
            </a:br>
            <a:r>
              <a:rPr lang="it-IT" altLang="ko-KR" dirty="0"/>
              <a:t>(</a:t>
            </a:r>
            <a:r>
              <a:rPr lang="en-US" altLang="ko-KR" dirty="0"/>
              <a:t>Informatica  World  Conference 2019)</a:t>
            </a:r>
            <a:br>
              <a:rPr lang="ko-KR" altLang="en-US" sz="2400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7ED80-D4B0-45B5-811C-57DFE358BCF3}"/>
              </a:ext>
            </a:extLst>
          </p:cNvPr>
          <p:cNvSpPr txBox="1"/>
          <p:nvPr/>
        </p:nvSpPr>
        <p:spPr>
          <a:xfrm>
            <a:off x="323528" y="280785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여신 취급기관 </a:t>
            </a:r>
            <a:r>
              <a:rPr lang="en-US" altLang="ko-KR" dirty="0"/>
              <a:t>: </a:t>
            </a:r>
            <a:r>
              <a:rPr lang="ko-KR" altLang="en-US" dirty="0"/>
              <a:t>은행</a:t>
            </a:r>
            <a:r>
              <a:rPr lang="en-US" altLang="ko-KR" dirty="0"/>
              <a:t>, </a:t>
            </a:r>
            <a:r>
              <a:rPr lang="ko-KR" altLang="en-US" dirty="0"/>
              <a:t>상호저축은행</a:t>
            </a:r>
            <a:r>
              <a:rPr lang="en-US" altLang="ko-KR" dirty="0"/>
              <a:t>, </a:t>
            </a:r>
            <a:r>
              <a:rPr lang="ko-KR" altLang="en-US" dirty="0"/>
              <a:t>여신전문금융회사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81BEA7E-A950-4E92-86CC-838C4BCA8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38726"/>
              </p:ext>
            </p:extLst>
          </p:nvPr>
        </p:nvGraphicFramePr>
        <p:xfrm>
          <a:off x="659968" y="1397000"/>
          <a:ext cx="367233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C69F663-7BC9-40D4-ABDB-3649AA615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91482"/>
              </p:ext>
            </p:extLst>
          </p:nvPr>
        </p:nvGraphicFramePr>
        <p:xfrm>
          <a:off x="1524000" y="139346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ACE0CB-7D30-41A5-BD3D-10C885603370}"/>
              </a:ext>
            </a:extLst>
          </p:cNvPr>
          <p:cNvSpPr txBox="1"/>
          <p:nvPr/>
        </p:nvSpPr>
        <p:spPr>
          <a:xfrm>
            <a:off x="2051720" y="5226634"/>
            <a:ext cx="136815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한국부동산원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감정평가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F064D-5290-4219-AE7F-FCD18C6B7D53}"/>
              </a:ext>
            </a:extLst>
          </p:cNvPr>
          <p:cNvSpPr txBox="1"/>
          <p:nvPr/>
        </p:nvSpPr>
        <p:spPr>
          <a:xfrm>
            <a:off x="2051720" y="4558583"/>
            <a:ext cx="1368152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신용정보회사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여신규모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D7D6AD0-1532-420B-8B9C-554AF33D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2354254-A048-4F5E-9075-7C14B1C4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1152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22DDE-B4B4-4632-9D40-9A728DB84C1C}"/>
              </a:ext>
            </a:extLst>
          </p:cNvPr>
          <p:cNvSpPr/>
          <p:nvPr/>
        </p:nvSpPr>
        <p:spPr>
          <a:xfrm>
            <a:off x="485421" y="275842"/>
            <a:ext cx="275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97E1A8-4499-411C-B236-4DCC95173857}"/>
              </a:ext>
            </a:extLst>
          </p:cNvPr>
          <p:cNvSpPr/>
          <p:nvPr/>
        </p:nvSpPr>
        <p:spPr>
          <a:xfrm>
            <a:off x="587881" y="1052736"/>
            <a:ext cx="77048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Free Data Economy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Platform version of the “Bait &amp; Hook” model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Freemium BM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연계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AII the development spurred by the Big Data revolution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Micro-demographics exploitation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Multiple World Economy : Metaverse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Metaverse :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차세대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Web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With the rise of AR/VR glasses and Metaverse Platform,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People to have Real-world personae and Online Personae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 new virtual World implies a new Entire Economy.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 New Second Life,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가상공간 설계사무소</a:t>
            </a: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Avatar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Chanel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Financial/Asset transaction in Metaverse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Digital Currency and NFT, based on Blockchain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NFT for every items in a Metaverse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524553-EEAB-4F08-9538-AF04782DA016}"/>
              </a:ext>
            </a:extLst>
          </p:cNvPr>
          <p:cNvSpPr/>
          <p:nvPr/>
        </p:nvSpPr>
        <p:spPr>
          <a:xfrm>
            <a:off x="755576" y="5271974"/>
            <a:ext cx="727280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r>
              <a:rPr lang="en-US" altLang="ko-KR" sz="1400" dirty="0"/>
              <a:t>https://brandongaille.com/explanation-of-the-bait-and-hook-business-model/</a:t>
            </a:r>
          </a:p>
          <a:p>
            <a:r>
              <a:rPr lang="en-US" altLang="ko-KR" sz="1400" dirty="0"/>
              <a:t>https://www.goodbadmarketing.com/keith/razor-blade-or-bait-hook-business-model-examples/</a:t>
            </a:r>
            <a:endParaRPr lang="ko-KR" altLang="en-US" sz="140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9F50D1-F4DA-4053-BCC2-76BC17D9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1CE1A9-9F7A-405A-A324-2C3A3FA2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37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22DDE-B4B4-4632-9D40-9A728DB84C1C}"/>
              </a:ext>
            </a:extLst>
          </p:cNvPr>
          <p:cNvSpPr/>
          <p:nvPr/>
        </p:nvSpPr>
        <p:spPr>
          <a:xfrm>
            <a:off x="485421" y="275842"/>
            <a:ext cx="275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4E62B1-FFAA-4053-909C-6FD2CDCB4342}"/>
              </a:ext>
            </a:extLst>
          </p:cNvPr>
          <p:cNvSpPr/>
          <p:nvPr/>
        </p:nvSpPr>
        <p:spPr>
          <a:xfrm>
            <a:off x="827584" y="1197620"/>
            <a:ext cx="691276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All-Encompassing Digital Platform Economy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Demand has risen for all-in-one platforms providing curation, financial transactions, banking needs, security, and infrastructure solutions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Save business owner’s time to create a more convenient experience for customers.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Brokerage/Concierge BM -&gt; Disintermediation BM -&gt; Curational Platform Intermediation BM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Human-Centric Economy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Closed-Loop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rise of environmentally-conscious consumer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cost benefit of closed-loop system : The Plastic Bank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ESG/SDG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Human-centric philosophy and the technology that empowers it.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Protocol Economy : based on Smart Contract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 kinds of incentive structure for the involved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C.f., DAO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4145C-2B89-4C55-906E-D27A2D3FA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FF7F7-845A-47C8-94A2-487CBA1C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51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22DDE-B4B4-4632-9D40-9A728DB84C1C}"/>
              </a:ext>
            </a:extLst>
          </p:cNvPr>
          <p:cNvSpPr/>
          <p:nvPr/>
        </p:nvSpPr>
        <p:spPr>
          <a:xfrm>
            <a:off x="485421" y="275842"/>
            <a:ext cx="275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0816D-EE04-4617-9CEA-DE5C67DBB50E}"/>
              </a:ext>
            </a:extLst>
          </p:cNvPr>
          <p:cNvSpPr/>
          <p:nvPr/>
        </p:nvSpPr>
        <p:spPr>
          <a:xfrm>
            <a:off x="487388" y="1268760"/>
            <a:ext cx="75608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 Short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We usually associate an industry’s transformation with the adoption of a new technology. But although new technologies are often major factors, they have never transformed an industry on their own.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What does achieve such a transformation is a business model that can link a new technology to an emerging market need.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가능한 여러 가치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들을 다 가져다 활용한다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Lean </a:t>
            </a: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Strartup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자기 사업에 적합한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찾아 나가는 방법론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AEAA6A-29A0-4953-B8AA-2C4C971F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7FEADC-4E01-4169-BD8C-0DB8812D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504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703B65-B417-4468-8B63-95A3FE647448}"/>
              </a:ext>
            </a:extLst>
          </p:cNvPr>
          <p:cNvSpPr/>
          <p:nvPr/>
        </p:nvSpPr>
        <p:spPr>
          <a:xfrm>
            <a:off x="539552" y="671436"/>
            <a:ext cx="4182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PBL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기반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금융빅데이터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 분석가 과정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AC3FB6-6703-4867-93BE-D9F95D505FD8}"/>
              </a:ext>
            </a:extLst>
          </p:cNvPr>
          <p:cNvSpPr txBox="1">
            <a:spLocks/>
          </p:cNvSpPr>
          <p:nvPr/>
        </p:nvSpPr>
        <p:spPr bwMode="auto">
          <a:xfrm>
            <a:off x="539552" y="1412776"/>
            <a:ext cx="8424936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9pPr>
          </a:lstStyle>
          <a:p>
            <a:br>
              <a:rPr lang="en-US" altLang="ko-KR" sz="2400" kern="0" dirty="0">
                <a:latin typeface="+mn-ea"/>
                <a:ea typeface="+mn-ea"/>
                <a:cs typeface="Times New Roman" pitchFamily="18" charset="0"/>
              </a:rPr>
            </a:br>
            <a:endParaRPr lang="en-US" altLang="ko-KR" sz="2400" kern="0" dirty="0">
              <a:latin typeface="+mn-ea"/>
              <a:ea typeface="+mn-ea"/>
              <a:cs typeface="Times New Roman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+mj-ea"/>
                <a:ea typeface="+mj-ea"/>
              </a:rPr>
              <a:t>1. 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부실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부도</a:t>
            </a:r>
            <a:r>
              <a:rPr lang="en-US" altLang="ko-KR" sz="2400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  <a:r>
              <a:rPr lang="ko-KR" altLang="en-US" sz="2400" dirty="0">
                <a:solidFill>
                  <a:schemeClr val="tx2"/>
                </a:solidFill>
                <a:latin typeface="+mj-ea"/>
                <a:ea typeface="+mj-ea"/>
              </a:rPr>
              <a:t>예측모형연구</a:t>
            </a:r>
            <a:endParaRPr lang="en-US" altLang="ko-KR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latin typeface="+mj-ea"/>
                <a:ea typeface="+mj-ea"/>
              </a:rPr>
              <a:t>2. 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부실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부도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예측모형 </a:t>
            </a:r>
            <a:r>
              <a:rPr lang="en-US" altLang="ko-KR" sz="2400" dirty="0">
                <a:solidFill>
                  <a:srgbClr val="C00000"/>
                </a:solidFill>
                <a:latin typeface="+mj-ea"/>
                <a:ea typeface="+mj-ea"/>
              </a:rPr>
              <a:t>+</a:t>
            </a:r>
            <a:r>
              <a:rPr lang="ko-KR" altLang="en-US" sz="2400" dirty="0">
                <a:solidFill>
                  <a:srgbClr val="C00000"/>
                </a:solidFill>
                <a:latin typeface="+mj-ea"/>
                <a:ea typeface="+mj-ea"/>
              </a:rPr>
              <a:t> 투자전략 활용</a:t>
            </a:r>
            <a:endParaRPr lang="en-US" altLang="ko-KR" sz="2400" kern="0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endParaRPr lang="en-US" altLang="ko-KR" sz="5200" kern="0" dirty="0">
              <a:latin typeface="+mn-ea"/>
              <a:ea typeface="+mn-ea"/>
            </a:endParaRPr>
          </a:p>
          <a:p>
            <a:endParaRPr lang="ko-KR" altLang="en-US" sz="2400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51989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6F635452-9667-4B9E-8A54-5D4727A61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227" y="246433"/>
            <a:ext cx="2800672" cy="5007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1800" dirty="0">
                <a:solidFill>
                  <a:schemeClr val="tx1"/>
                </a:solidFill>
              </a:rPr>
              <a:t>Finance</a:t>
            </a:r>
            <a:r>
              <a:rPr lang="ko-KR" altLang="en-US" sz="1800" dirty="0">
                <a:solidFill>
                  <a:schemeClr val="tx1"/>
                </a:solidFill>
              </a:rPr>
              <a:t> 주제별 분류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18436" name="AutoShape 10">
            <a:extLst>
              <a:ext uri="{FF2B5EF4-FFF2-40B4-BE49-F238E27FC236}">
                <a16:creationId xmlns:a16="http://schemas.microsoft.com/office/drawing/2014/main" id="{5F620842-37F7-433F-8130-90C50AB6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554" y="2078098"/>
            <a:ext cx="1079500" cy="1174193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Finance</a:t>
            </a:r>
          </a:p>
        </p:txBody>
      </p:sp>
      <p:sp>
        <p:nvSpPr>
          <p:cNvPr id="18437" name="AutoShape 12">
            <a:extLst>
              <a:ext uri="{FF2B5EF4-FFF2-40B4-BE49-F238E27FC236}">
                <a16:creationId xmlns:a16="http://schemas.microsoft.com/office/drawing/2014/main" id="{26085A88-EBB3-4F8B-8BA9-30845085A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1031072"/>
            <a:ext cx="1728788" cy="647700"/>
          </a:xfrm>
          <a:prstGeom prst="flowChartAlternateProcess">
            <a:avLst/>
          </a:prstGeom>
          <a:gradFill rotWithShape="1">
            <a:gsLst>
              <a:gs pos="0">
                <a:srgbClr val="FFFF66"/>
              </a:gs>
              <a:gs pos="100000">
                <a:srgbClr val="76762F"/>
              </a:gs>
            </a:gsLst>
            <a:lin ang="0" scaled="1"/>
          </a:gra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20C</a:t>
            </a:r>
          </a:p>
          <a:p>
            <a:pPr eaLnBrk="1" hangingPunct="1"/>
            <a:r>
              <a:rPr lang="en-US" altLang="ko-KR" dirty="0"/>
              <a:t>Risk. Quant</a:t>
            </a:r>
          </a:p>
        </p:txBody>
      </p:sp>
      <p:grpSp>
        <p:nvGrpSpPr>
          <p:cNvPr id="18438" name="Group 22">
            <a:extLst>
              <a:ext uri="{FF2B5EF4-FFF2-40B4-BE49-F238E27FC236}">
                <a16:creationId xmlns:a16="http://schemas.microsoft.com/office/drawing/2014/main" id="{D5C85A53-FF34-4526-AB54-E73ED9A524F6}"/>
              </a:ext>
            </a:extLst>
          </p:cNvPr>
          <p:cNvGrpSpPr>
            <a:grpSpLocks/>
          </p:cNvGrpSpPr>
          <p:nvPr/>
        </p:nvGrpSpPr>
        <p:grpSpPr bwMode="auto">
          <a:xfrm>
            <a:off x="118269" y="1102264"/>
            <a:ext cx="6892924" cy="673100"/>
            <a:chOff x="80" y="1026"/>
            <a:chExt cx="4342" cy="424"/>
          </a:xfrm>
        </p:grpSpPr>
        <p:sp>
          <p:nvSpPr>
            <p:cNvPr id="18453" name="AutoShape 8">
              <a:extLst>
                <a:ext uri="{FF2B5EF4-FFF2-40B4-BE49-F238E27FC236}">
                  <a16:creationId xmlns:a16="http://schemas.microsoft.com/office/drawing/2014/main" id="{129186AF-4E2B-48A3-9537-B18E1E5EB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026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Equity</a:t>
              </a:r>
            </a:p>
          </p:txBody>
        </p:sp>
        <p:sp>
          <p:nvSpPr>
            <p:cNvPr id="18454" name="AutoShape 9">
              <a:extLst>
                <a:ext uri="{FF2B5EF4-FFF2-40B4-BE49-F238E27FC236}">
                  <a16:creationId xmlns:a16="http://schemas.microsoft.com/office/drawing/2014/main" id="{1DB455E9-51FD-4C8E-B345-0D8780D24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026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18.19C</a:t>
              </a:r>
            </a:p>
            <a:p>
              <a:pPr eaLnBrk="1" hangingPunct="1"/>
              <a:r>
                <a:rPr lang="en-US" altLang="ko-KR" dirty="0"/>
                <a:t>Derivatives</a:t>
              </a:r>
            </a:p>
          </p:txBody>
        </p:sp>
        <p:sp>
          <p:nvSpPr>
            <p:cNvPr id="18455" name="AutoShape 11">
              <a:extLst>
                <a:ext uri="{FF2B5EF4-FFF2-40B4-BE49-F238E27FC236}">
                  <a16:creationId xmlns:a16="http://schemas.microsoft.com/office/drawing/2014/main" id="{37454E33-536A-428B-9958-32FED20D4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1042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15C</a:t>
              </a:r>
            </a:p>
            <a:p>
              <a:pPr eaLnBrk="1" hangingPunct="1"/>
              <a:r>
                <a:rPr lang="en-US" altLang="ko-KR" dirty="0"/>
                <a:t>Bond</a:t>
              </a:r>
            </a:p>
          </p:txBody>
        </p:sp>
        <p:sp>
          <p:nvSpPr>
            <p:cNvPr id="18456" name="AutoShape 13">
              <a:extLst>
                <a:ext uri="{FF2B5EF4-FFF2-40B4-BE49-F238E27FC236}">
                  <a16:creationId xmlns:a16="http://schemas.microsoft.com/office/drawing/2014/main" id="{EE6A3EAF-F80B-4902-9FED-9DEC8891A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457" name="AutoShape 14">
              <a:extLst>
                <a:ext uri="{FF2B5EF4-FFF2-40B4-BE49-F238E27FC236}">
                  <a16:creationId xmlns:a16="http://schemas.microsoft.com/office/drawing/2014/main" id="{44CF6109-FC0F-4C94-B247-9F259B6F8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458" name="AutoShape 15">
              <a:extLst>
                <a:ext uri="{FF2B5EF4-FFF2-40B4-BE49-F238E27FC236}">
                  <a16:creationId xmlns:a16="http://schemas.microsoft.com/office/drawing/2014/main" id="{A7E8484C-1E08-4C03-83D5-801110DB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18439" name="AutoShape 18">
            <a:extLst>
              <a:ext uri="{FF2B5EF4-FFF2-40B4-BE49-F238E27FC236}">
                <a16:creationId xmlns:a16="http://schemas.microsoft.com/office/drawing/2014/main" id="{B5A92E33-F4C9-4969-8991-666D84A95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200" y="2064630"/>
            <a:ext cx="1366838" cy="689517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dirty="0" err="1"/>
              <a:t>Corperate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Finance</a:t>
            </a:r>
          </a:p>
        </p:txBody>
      </p:sp>
      <p:sp>
        <p:nvSpPr>
          <p:cNvPr id="18440" name="AutoShape 19">
            <a:extLst>
              <a:ext uri="{FF2B5EF4-FFF2-40B4-BE49-F238E27FC236}">
                <a16:creationId xmlns:a16="http://schemas.microsoft.com/office/drawing/2014/main" id="{1B69B0FE-AFF3-423F-9B9A-7E7EF0158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38" y="2809925"/>
            <a:ext cx="1776305" cy="647700"/>
          </a:xfrm>
          <a:prstGeom prst="flowChartDelay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 dirty="0"/>
              <a:t>Fixed  Income</a:t>
            </a:r>
          </a:p>
          <a:p>
            <a:pPr eaLnBrk="1" hangingPunct="1"/>
            <a:r>
              <a:rPr lang="en-US" altLang="ko-KR" sz="1000" dirty="0"/>
              <a:t>Securities</a:t>
            </a:r>
          </a:p>
          <a:p>
            <a:pPr eaLnBrk="1" hangingPunct="1"/>
            <a:r>
              <a:rPr lang="en-US" altLang="ko-KR" sz="1400" dirty="0"/>
              <a:t>Equity</a:t>
            </a:r>
          </a:p>
        </p:txBody>
      </p:sp>
      <p:sp>
        <p:nvSpPr>
          <p:cNvPr id="18441" name="AutoShape 20">
            <a:extLst>
              <a:ext uri="{FF2B5EF4-FFF2-40B4-BE49-F238E27FC236}">
                <a16:creationId xmlns:a16="http://schemas.microsoft.com/office/drawing/2014/main" id="{2F81DF2C-CC95-4EA6-A318-D83B21C09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594" y="4147379"/>
            <a:ext cx="1728787" cy="669253"/>
          </a:xfrm>
          <a:prstGeom prst="flowChartDelay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ko-KR" sz="1200" dirty="0"/>
              <a:t>Portfolio Theory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ko-KR" sz="1200" dirty="0"/>
              <a:t>Asset allocation</a:t>
            </a:r>
          </a:p>
        </p:txBody>
      </p:sp>
      <p:sp>
        <p:nvSpPr>
          <p:cNvPr id="18443" name="AutoShape 24">
            <a:extLst>
              <a:ext uri="{FF2B5EF4-FFF2-40B4-BE49-F238E27FC236}">
                <a16:creationId xmlns:a16="http://schemas.microsoft.com/office/drawing/2014/main" id="{3560E50C-0E8A-4206-B25C-B01A724D6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142" y="2856776"/>
            <a:ext cx="1366838" cy="553998"/>
          </a:xfrm>
          <a:prstGeom prst="flowChartDelay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dirty="0"/>
              <a:t>Derivatives</a:t>
            </a:r>
          </a:p>
        </p:txBody>
      </p:sp>
      <p:sp>
        <p:nvSpPr>
          <p:cNvPr id="18444" name="AutoShape 25">
            <a:extLst>
              <a:ext uri="{FF2B5EF4-FFF2-40B4-BE49-F238E27FC236}">
                <a16:creationId xmlns:a16="http://schemas.microsoft.com/office/drawing/2014/main" id="{FF68E83D-8591-4D44-B75A-A1B443305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2" y="5400324"/>
            <a:ext cx="1366837" cy="553998"/>
          </a:xfrm>
          <a:prstGeom prst="flowChartDelay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dirty="0"/>
              <a:t>Risk</a:t>
            </a:r>
          </a:p>
          <a:p>
            <a:pPr eaLnBrk="1" hangingPunct="1"/>
            <a:r>
              <a:rPr lang="en-US" altLang="ko-KR" sz="1200" dirty="0"/>
              <a:t> Management</a:t>
            </a:r>
          </a:p>
        </p:txBody>
      </p:sp>
      <p:sp>
        <p:nvSpPr>
          <p:cNvPr id="18445" name="AutoShape 26">
            <a:extLst>
              <a:ext uri="{FF2B5EF4-FFF2-40B4-BE49-F238E27FC236}">
                <a16:creationId xmlns:a16="http://schemas.microsoft.com/office/drawing/2014/main" id="{55D67476-A48B-4F0F-81F8-91B81FA95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554" y="4204315"/>
            <a:ext cx="2290354" cy="788536"/>
          </a:xfrm>
          <a:prstGeom prst="flowChartDelay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dirty="0"/>
              <a:t>Quant</a:t>
            </a:r>
          </a:p>
          <a:p>
            <a:pPr eaLnBrk="1" hangingPunct="1"/>
            <a:r>
              <a:rPr lang="en-US" altLang="ko-KR" sz="1200" dirty="0" err="1"/>
              <a:t>Quant+Fundamental</a:t>
            </a:r>
            <a:endParaRPr lang="en-US" altLang="ko-KR" sz="1200" dirty="0"/>
          </a:p>
        </p:txBody>
      </p:sp>
      <p:sp>
        <p:nvSpPr>
          <p:cNvPr id="18446" name="Text Box 27">
            <a:extLst>
              <a:ext uri="{FF2B5EF4-FFF2-40B4-BE49-F238E27FC236}">
                <a16:creationId xmlns:a16="http://schemas.microsoft.com/office/drawing/2014/main" id="{86714391-245C-454A-8F86-D735A568E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3184" y="2105558"/>
            <a:ext cx="20177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sz="1200" dirty="0">
                <a:highlight>
                  <a:srgbClr val="FFFF00"/>
                </a:highlight>
              </a:rPr>
              <a:t>재무분석</a:t>
            </a:r>
            <a:r>
              <a:rPr lang="en-US" altLang="ko-KR" sz="1200" dirty="0"/>
              <a:t>,</a:t>
            </a:r>
            <a:r>
              <a:rPr lang="ko-KR" altLang="en-US" sz="1200" dirty="0"/>
              <a:t>자본예산</a:t>
            </a:r>
            <a:r>
              <a:rPr lang="en-US" altLang="ko-KR" sz="1200" dirty="0"/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MM</a:t>
            </a:r>
            <a:r>
              <a:rPr lang="ko-KR" altLang="en-US" sz="1200" dirty="0"/>
              <a:t>이론</a:t>
            </a:r>
          </a:p>
        </p:txBody>
      </p:sp>
      <p:sp>
        <p:nvSpPr>
          <p:cNvPr id="18447" name="Text Box 28">
            <a:extLst>
              <a:ext uri="{FF2B5EF4-FFF2-40B4-BE49-F238E27FC236}">
                <a16:creationId xmlns:a16="http://schemas.microsoft.com/office/drawing/2014/main" id="{6ED832AA-E22F-4293-BB9E-A6F393951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128" y="3660830"/>
            <a:ext cx="20177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highlight>
                  <a:srgbClr val="FFFF00"/>
                </a:highlight>
              </a:rPr>
              <a:t>CAPM(Sharpe..)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highlight>
                  <a:srgbClr val="FFFF00"/>
                </a:highlight>
              </a:rPr>
              <a:t>APT (Ross)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8448" name="Text Box 29">
            <a:extLst>
              <a:ext uri="{FF2B5EF4-FFF2-40B4-BE49-F238E27FC236}">
                <a16:creationId xmlns:a16="http://schemas.microsoft.com/office/drawing/2014/main" id="{A81547BD-B3A3-414B-A037-7DECE2F76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563" y="4796459"/>
            <a:ext cx="14398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Markowitz, (M-V)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Black-L</a:t>
            </a:r>
          </a:p>
        </p:txBody>
      </p:sp>
      <p:sp>
        <p:nvSpPr>
          <p:cNvPr id="18449" name="Text Box 30">
            <a:extLst>
              <a:ext uri="{FF2B5EF4-FFF2-40B4-BE49-F238E27FC236}">
                <a16:creationId xmlns:a16="http://schemas.microsoft.com/office/drawing/2014/main" id="{7B81C2D7-CE2C-4B96-A712-49C8FBD37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841" y="3445001"/>
            <a:ext cx="1439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YTM, Duration</a:t>
            </a:r>
          </a:p>
        </p:txBody>
      </p:sp>
      <p:sp>
        <p:nvSpPr>
          <p:cNvPr id="18450" name="Text Box 27">
            <a:extLst>
              <a:ext uri="{FF2B5EF4-FFF2-40B4-BE49-F238E27FC236}">
                <a16:creationId xmlns:a16="http://schemas.microsoft.com/office/drawing/2014/main" id="{4BE0949C-F8C8-425A-B282-14EC3FA75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49" y="6008689"/>
            <a:ext cx="245707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Market-Credit-Operational Risk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200" dirty="0" err="1"/>
              <a:t>Jorion</a:t>
            </a:r>
            <a:r>
              <a:rPr lang="en-US" altLang="ko-KR" sz="1200" dirty="0"/>
              <a:t> - </a:t>
            </a:r>
            <a:r>
              <a:rPr lang="en-US" altLang="ko-KR" sz="1200" dirty="0" err="1"/>
              <a:t>VaR</a:t>
            </a:r>
            <a:endParaRPr lang="en-US" altLang="ko-KR" sz="1200" dirty="0"/>
          </a:p>
        </p:txBody>
      </p:sp>
      <p:sp>
        <p:nvSpPr>
          <p:cNvPr id="18451" name="Text Box 27">
            <a:extLst>
              <a:ext uri="{FF2B5EF4-FFF2-40B4-BE49-F238E27FC236}">
                <a16:creationId xmlns:a16="http://schemas.microsoft.com/office/drawing/2014/main" id="{5B6BB987-F89E-44E8-B585-2E0EAB533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9206" y="3485146"/>
            <a:ext cx="2160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200" dirty="0">
                <a:highlight>
                  <a:srgbClr val="FFFF00"/>
                </a:highlight>
              </a:rPr>
              <a:t>OPM:</a:t>
            </a:r>
            <a:r>
              <a:rPr lang="en-US" altLang="ko-KR" sz="1200" dirty="0"/>
              <a:t> Black-</a:t>
            </a:r>
            <a:r>
              <a:rPr lang="en-US" altLang="ko-KR" sz="1200" dirty="0" err="1"/>
              <a:t>scholes</a:t>
            </a:r>
            <a:r>
              <a:rPr lang="en-US" altLang="ko-KR" sz="1200" dirty="0"/>
              <a:t> Model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1200" dirty="0"/>
              <a:t>  Merton</a:t>
            </a:r>
            <a:endParaRPr lang="ko-KR" altLang="en-US" sz="1200" dirty="0"/>
          </a:p>
        </p:txBody>
      </p:sp>
      <p:sp>
        <p:nvSpPr>
          <p:cNvPr id="18452" name="Text Box 27">
            <a:extLst>
              <a:ext uri="{FF2B5EF4-FFF2-40B4-BE49-F238E27FC236}">
                <a16:creationId xmlns:a16="http://schemas.microsoft.com/office/drawing/2014/main" id="{C0BCE6C0-3E11-431F-98A7-93F227EC8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459" y="4935937"/>
            <a:ext cx="49893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1200" dirty="0"/>
              <a:t>Alfred Jones:</a:t>
            </a:r>
            <a:r>
              <a:rPr lang="ko-KR" altLang="en-US" sz="1200" dirty="0" err="1"/>
              <a:t>최초헤지펀드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long+short</a:t>
            </a:r>
            <a:r>
              <a:rPr lang="en-US" altLang="ko-KR" sz="1200" dirty="0"/>
              <a:t>)1949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ko-KR" sz="1200" dirty="0"/>
              <a:t>Edward Thorp U.C Irvine </a:t>
            </a:r>
            <a:r>
              <a:rPr lang="ko-KR" altLang="en-US" sz="1200" dirty="0" err="1"/>
              <a:t>컴공</a:t>
            </a:r>
            <a:r>
              <a:rPr lang="ko-KR" altLang="en-US" sz="1200" dirty="0"/>
              <a:t> 교수 최초 </a:t>
            </a:r>
            <a:r>
              <a:rPr lang="ko-KR" altLang="en-US" sz="1200" dirty="0" err="1"/>
              <a:t>퀀트투자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19</a:t>
            </a:r>
            <a:r>
              <a:rPr lang="ko-KR" altLang="en-US" sz="1200" dirty="0">
                <a:sym typeface="Wingdings" panose="05000000000000000000" pitchFamily="2" charset="2"/>
              </a:rPr>
              <a:t>년간 </a:t>
            </a:r>
            <a:r>
              <a:rPr lang="en-US" altLang="ko-KR" sz="1200" dirty="0">
                <a:sym typeface="Wingdings" panose="05000000000000000000" pitchFamily="2" charset="2"/>
              </a:rPr>
              <a:t>19.1%    230m </a:t>
            </a:r>
            <a:r>
              <a:rPr lang="ko-KR" altLang="en-US" sz="1200" dirty="0">
                <a:sym typeface="Wingdings" panose="05000000000000000000" pitchFamily="2" charset="2"/>
              </a:rPr>
              <a:t>월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중 </a:t>
            </a:r>
            <a:r>
              <a:rPr lang="en-US" altLang="ko-KR" sz="1200" dirty="0">
                <a:sym typeface="Wingdings" panose="05000000000000000000" pitchFamily="2" charset="2"/>
              </a:rPr>
              <a:t>227m +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ko-KR" sz="1200" dirty="0">
                <a:sym typeface="Wingdings" panose="05000000000000000000" pitchFamily="2" charset="2"/>
              </a:rPr>
              <a:t>James Simons </a:t>
            </a:r>
            <a:r>
              <a:rPr lang="ko-KR" altLang="en-US" sz="1200" dirty="0">
                <a:sym typeface="Wingdings" panose="05000000000000000000" pitchFamily="2" charset="2"/>
              </a:rPr>
              <a:t>뉴욕주립대 수학과 교수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ko-KR" sz="1200" dirty="0">
                <a:sym typeface="Wingdings" panose="05000000000000000000" pitchFamily="2" charset="2"/>
              </a:rPr>
              <a:t>’78</a:t>
            </a:r>
            <a:r>
              <a:rPr lang="ko-KR" altLang="en-US" sz="1200" dirty="0">
                <a:sym typeface="Wingdings" panose="05000000000000000000" pitchFamily="2" charset="2"/>
              </a:rPr>
              <a:t>년 머니 </a:t>
            </a:r>
            <a:r>
              <a:rPr lang="ko-KR" altLang="en-US" sz="1200" dirty="0" err="1">
                <a:sym typeface="Wingdings" panose="05000000000000000000" pitchFamily="2" charset="2"/>
              </a:rPr>
              <a:t>메트릭스</a:t>
            </a:r>
            <a:r>
              <a:rPr lang="ko-KR" altLang="en-US" sz="1200" dirty="0">
                <a:sym typeface="Wingdings" panose="05000000000000000000" pitchFamily="2" charset="2"/>
              </a:rPr>
              <a:t> 수립</a:t>
            </a:r>
            <a:r>
              <a:rPr lang="en-US" altLang="ko-KR" sz="1200" dirty="0">
                <a:sym typeface="Wingdings" panose="05000000000000000000" pitchFamily="2" charset="2"/>
              </a:rPr>
              <a:t>:’82</a:t>
            </a:r>
            <a:r>
              <a:rPr lang="ko-KR" altLang="en-US" sz="1200" dirty="0">
                <a:sym typeface="Wingdings" panose="05000000000000000000" pitchFamily="2" charset="2"/>
              </a:rPr>
              <a:t>년 르네상스 테크놀로지 개명 </a:t>
            </a:r>
            <a:r>
              <a:rPr lang="en-US" altLang="ko-KR" sz="1200" dirty="0">
                <a:sym typeface="Wingdings" panose="05000000000000000000" pitchFamily="2" charset="2"/>
              </a:rPr>
              <a:t>30</a:t>
            </a:r>
            <a:r>
              <a:rPr lang="ko-KR" altLang="en-US" sz="1200" dirty="0">
                <a:sym typeface="Wingdings" panose="05000000000000000000" pitchFamily="2" charset="2"/>
              </a:rPr>
              <a:t>여년간 연평균 </a:t>
            </a:r>
            <a:r>
              <a:rPr lang="en-US" altLang="ko-KR" sz="1200" dirty="0">
                <a:sym typeface="Wingdings" panose="05000000000000000000" pitchFamily="2" charset="2"/>
              </a:rPr>
              <a:t>40%</a:t>
            </a:r>
            <a:r>
              <a:rPr lang="ko-KR" altLang="en-US" sz="1200" dirty="0">
                <a:sym typeface="Wingdings" panose="05000000000000000000" pitchFamily="2" charset="2"/>
              </a:rPr>
              <a:t> 수익</a:t>
            </a:r>
            <a:endParaRPr lang="en-US" altLang="ko-KR" sz="12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31F32203-1059-4A7F-A654-9B75FFB57B18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ADCC7-658C-4649-B43A-1A2DD3E0C540}"/>
              </a:ext>
            </a:extLst>
          </p:cNvPr>
          <p:cNvSpPr txBox="1"/>
          <p:nvPr/>
        </p:nvSpPr>
        <p:spPr>
          <a:xfrm>
            <a:off x="0" y="3555025"/>
            <a:ext cx="1728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1971-1985-1987.10 1988</a:t>
            </a:r>
          </a:p>
          <a:p>
            <a:r>
              <a:rPr lang="en-US" altLang="ko-KR" sz="1200" dirty="0"/>
              <a:t>1990:1000pt</a:t>
            </a:r>
          </a:p>
          <a:p>
            <a:r>
              <a:rPr lang="en-US" altLang="ko-KR" sz="1200" dirty="0"/>
              <a:t>1997-2000-2005-2007-2008- 2014- 2020</a:t>
            </a:r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B15133-D594-41B8-A896-D9E550D7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82178-582F-4350-9070-FD42E20E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31" name="AutoShape 18">
            <a:extLst>
              <a:ext uri="{FF2B5EF4-FFF2-40B4-BE49-F238E27FC236}">
                <a16:creationId xmlns:a16="http://schemas.microsoft.com/office/drawing/2014/main" id="{BD4FCC4E-BA22-4911-9DD5-7ABC9B7D7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203" y="2832896"/>
            <a:ext cx="1366838" cy="689517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dirty="0"/>
              <a:t>Asset</a:t>
            </a:r>
          </a:p>
          <a:p>
            <a:pPr eaLnBrk="1" hangingPunct="1"/>
            <a:r>
              <a:rPr lang="en-US" altLang="ko-KR" sz="1200" dirty="0"/>
              <a:t>Pricing Model,</a:t>
            </a:r>
          </a:p>
          <a:p>
            <a:pPr eaLnBrk="1" hangingPunct="1"/>
            <a:r>
              <a:rPr lang="en-US" altLang="ko-KR" sz="1200" dirty="0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0FF8C6-8936-4B61-85F8-79B9B38585CB}"/>
              </a:ext>
            </a:extLst>
          </p:cNvPr>
          <p:cNvSpPr/>
          <p:nvPr/>
        </p:nvSpPr>
        <p:spPr>
          <a:xfrm>
            <a:off x="6936537" y="3441644"/>
            <a:ext cx="1007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Fama</a:t>
            </a:r>
            <a:r>
              <a:rPr lang="en-US" altLang="ko-KR" sz="1200" dirty="0"/>
              <a:t>-French</a:t>
            </a:r>
            <a:endParaRPr lang="ko-KR" altLang="en-US" sz="1200" dirty="0"/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D28B3957-919B-4CAA-8E12-E07BA082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034" y="2887646"/>
            <a:ext cx="1366838" cy="553998"/>
          </a:xfrm>
          <a:prstGeom prst="flowChartDelay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dirty="0"/>
              <a:t>EMH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6F635452-9667-4B9E-8A54-5D4727A61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227" y="246433"/>
            <a:ext cx="2800672" cy="5007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1800" dirty="0">
                <a:solidFill>
                  <a:schemeClr val="tx1"/>
                </a:solidFill>
              </a:rPr>
              <a:t>Finance</a:t>
            </a:r>
            <a:r>
              <a:rPr lang="ko-KR" altLang="en-US" sz="1800" dirty="0">
                <a:solidFill>
                  <a:schemeClr val="tx1"/>
                </a:solidFill>
              </a:rPr>
              <a:t> 역사적 흐름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18437" name="AutoShape 12">
            <a:extLst>
              <a:ext uri="{FF2B5EF4-FFF2-40B4-BE49-F238E27FC236}">
                <a16:creationId xmlns:a16="http://schemas.microsoft.com/office/drawing/2014/main" id="{26085A88-EBB3-4F8B-8BA9-30845085A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1031072"/>
            <a:ext cx="1728788" cy="647700"/>
          </a:xfrm>
          <a:prstGeom prst="flowChartAlternateProcess">
            <a:avLst/>
          </a:prstGeom>
          <a:gradFill rotWithShape="1">
            <a:gsLst>
              <a:gs pos="0">
                <a:srgbClr val="FFFF66"/>
              </a:gs>
              <a:gs pos="100000">
                <a:srgbClr val="76762F"/>
              </a:gs>
            </a:gsLst>
            <a:lin ang="0" scaled="1"/>
          </a:gra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1997.2000</a:t>
            </a:r>
          </a:p>
        </p:txBody>
      </p:sp>
      <p:grpSp>
        <p:nvGrpSpPr>
          <p:cNvPr id="18438" name="Group 22">
            <a:extLst>
              <a:ext uri="{FF2B5EF4-FFF2-40B4-BE49-F238E27FC236}">
                <a16:creationId xmlns:a16="http://schemas.microsoft.com/office/drawing/2014/main" id="{D5C85A53-FF34-4526-AB54-E73ED9A524F6}"/>
              </a:ext>
            </a:extLst>
          </p:cNvPr>
          <p:cNvGrpSpPr>
            <a:grpSpLocks/>
          </p:cNvGrpSpPr>
          <p:nvPr/>
        </p:nvGrpSpPr>
        <p:grpSpPr bwMode="auto">
          <a:xfrm>
            <a:off x="118269" y="1102264"/>
            <a:ext cx="6892924" cy="673100"/>
            <a:chOff x="80" y="1026"/>
            <a:chExt cx="4342" cy="424"/>
          </a:xfrm>
        </p:grpSpPr>
        <p:sp>
          <p:nvSpPr>
            <p:cNvPr id="18453" name="AutoShape 8">
              <a:extLst>
                <a:ext uri="{FF2B5EF4-FFF2-40B4-BE49-F238E27FC236}">
                  <a16:creationId xmlns:a16="http://schemas.microsoft.com/office/drawing/2014/main" id="{129186AF-4E2B-48A3-9537-B18E1E5EB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1026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1985</a:t>
              </a:r>
            </a:p>
          </p:txBody>
        </p:sp>
        <p:sp>
          <p:nvSpPr>
            <p:cNvPr id="18454" name="AutoShape 9">
              <a:extLst>
                <a:ext uri="{FF2B5EF4-FFF2-40B4-BE49-F238E27FC236}">
                  <a16:creationId xmlns:a16="http://schemas.microsoft.com/office/drawing/2014/main" id="{1DB455E9-51FD-4C8E-B345-0D8780D24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026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1987</a:t>
              </a:r>
            </a:p>
          </p:txBody>
        </p:sp>
        <p:sp>
          <p:nvSpPr>
            <p:cNvPr id="18455" name="AutoShape 11">
              <a:extLst>
                <a:ext uri="{FF2B5EF4-FFF2-40B4-BE49-F238E27FC236}">
                  <a16:creationId xmlns:a16="http://schemas.microsoft.com/office/drawing/2014/main" id="{37454E33-536A-428B-9958-32FED20D4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" y="1042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1971</a:t>
              </a:r>
            </a:p>
          </p:txBody>
        </p:sp>
        <p:sp>
          <p:nvSpPr>
            <p:cNvPr id="18456" name="AutoShape 13">
              <a:extLst>
                <a:ext uri="{FF2B5EF4-FFF2-40B4-BE49-F238E27FC236}">
                  <a16:creationId xmlns:a16="http://schemas.microsoft.com/office/drawing/2014/main" id="{EE6A3EAF-F80B-4902-9FED-9DEC8891A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457" name="AutoShape 14">
              <a:extLst>
                <a:ext uri="{FF2B5EF4-FFF2-40B4-BE49-F238E27FC236}">
                  <a16:creationId xmlns:a16="http://schemas.microsoft.com/office/drawing/2014/main" id="{44CF6109-FC0F-4C94-B247-9F259B6F8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458" name="AutoShape 15">
              <a:extLst>
                <a:ext uri="{FF2B5EF4-FFF2-40B4-BE49-F238E27FC236}">
                  <a16:creationId xmlns:a16="http://schemas.microsoft.com/office/drawing/2014/main" id="{A7E8484C-1E08-4C03-83D5-801110DB9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1071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31F32203-1059-4A7F-A654-9B75FFB57B18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ADCC7-658C-4649-B43A-1A2DD3E0C540}"/>
              </a:ext>
            </a:extLst>
          </p:cNvPr>
          <p:cNvSpPr txBox="1"/>
          <p:nvPr/>
        </p:nvSpPr>
        <p:spPr>
          <a:xfrm>
            <a:off x="7252260" y="4061622"/>
            <a:ext cx="1728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Pandemic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Tapering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/>
              <a:t>금리인상 시작</a:t>
            </a:r>
            <a:endParaRPr lang="en-US" altLang="ko-KR" sz="14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B15133-D594-41B8-A896-D9E550D71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982178-582F-4350-9070-FD42E20E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D28B3957-919B-4CAA-8E12-E07BA0821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69" y="1974358"/>
            <a:ext cx="1728787" cy="1015662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dirty="0"/>
              <a:t>달러 금본위제 항복</a:t>
            </a:r>
            <a:endParaRPr lang="en-US" altLang="ko-KR" sz="1200" dirty="0"/>
          </a:p>
          <a:p>
            <a:pPr eaLnBrk="1" hangingPunct="1"/>
            <a:endParaRPr lang="en-US" altLang="ko-KR" sz="1200" dirty="0"/>
          </a:p>
          <a:p>
            <a:pPr eaLnBrk="1" hangingPunct="1"/>
            <a:r>
              <a:rPr lang="ko-KR" altLang="en-US" sz="1200" dirty="0"/>
              <a:t>장내 파생상품</a:t>
            </a:r>
            <a:endParaRPr lang="en-US" altLang="ko-KR" sz="1200" dirty="0"/>
          </a:p>
        </p:txBody>
      </p:sp>
      <p:sp>
        <p:nvSpPr>
          <p:cNvPr id="32" name="AutoShape 24">
            <a:extLst>
              <a:ext uri="{FF2B5EF4-FFF2-40B4-BE49-F238E27FC236}">
                <a16:creationId xmlns:a16="http://schemas.microsoft.com/office/drawing/2014/main" id="{1F6DCF82-E035-4BB8-BDFD-478EB677E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460" y="2206139"/>
            <a:ext cx="1728787" cy="1015662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dirty="0"/>
              <a:t>뉴욕플라자 합의</a:t>
            </a:r>
            <a:endParaRPr lang="en-US" altLang="ko-KR" sz="1200" dirty="0"/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C1ACEF3F-CBED-46D4-AF8F-B9B03ADE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0606" y="2224042"/>
            <a:ext cx="1728787" cy="1015662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dirty="0"/>
              <a:t>Black Monday</a:t>
            </a:r>
          </a:p>
        </p:txBody>
      </p:sp>
      <p:sp>
        <p:nvSpPr>
          <p:cNvPr id="35" name="AutoShape 24">
            <a:extLst>
              <a:ext uri="{FF2B5EF4-FFF2-40B4-BE49-F238E27FC236}">
                <a16:creationId xmlns:a16="http://schemas.microsoft.com/office/drawing/2014/main" id="{2BB8EEE4-F9B4-4F3C-B3C7-B8FF9EA2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587" y="2281696"/>
            <a:ext cx="1728787" cy="859272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400" dirty="0"/>
              <a:t>동남아시아 위기</a:t>
            </a:r>
            <a:endParaRPr lang="en-US" altLang="ko-KR" sz="1400" dirty="0"/>
          </a:p>
          <a:p>
            <a:pPr eaLnBrk="1" hangingPunct="1"/>
            <a:r>
              <a:rPr lang="en-US" altLang="ko-KR" sz="1400" dirty="0"/>
              <a:t>IT </a:t>
            </a:r>
            <a:r>
              <a:rPr lang="ko-KR" altLang="en-US" sz="1400" dirty="0"/>
              <a:t>거품</a:t>
            </a:r>
            <a:endParaRPr lang="en-US" altLang="ko-KR" sz="1400" dirty="0"/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6631B1CF-15A3-4CF2-A594-555A0DBFF3E3}"/>
              </a:ext>
            </a:extLst>
          </p:cNvPr>
          <p:cNvGrpSpPr>
            <a:grpSpLocks/>
          </p:cNvGrpSpPr>
          <p:nvPr/>
        </p:nvGrpSpPr>
        <p:grpSpPr bwMode="auto">
          <a:xfrm>
            <a:off x="371206" y="3284599"/>
            <a:ext cx="5365749" cy="684213"/>
            <a:chOff x="192" y="1038"/>
            <a:chExt cx="3380" cy="431"/>
          </a:xfrm>
        </p:grpSpPr>
        <p:sp>
          <p:nvSpPr>
            <p:cNvPr id="37" name="AutoShape 8">
              <a:extLst>
                <a:ext uri="{FF2B5EF4-FFF2-40B4-BE49-F238E27FC236}">
                  <a16:creationId xmlns:a16="http://schemas.microsoft.com/office/drawing/2014/main" id="{BB287DA8-58EC-4BF0-AEAA-35195C53F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061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2007.2008</a:t>
              </a:r>
            </a:p>
          </p:txBody>
        </p:sp>
        <p:sp>
          <p:nvSpPr>
            <p:cNvPr id="38" name="AutoShape 9">
              <a:extLst>
                <a:ext uri="{FF2B5EF4-FFF2-40B4-BE49-F238E27FC236}">
                  <a16:creationId xmlns:a16="http://schemas.microsoft.com/office/drawing/2014/main" id="{AC37A779-8EFF-4210-AA03-F4F69477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038"/>
              <a:ext cx="1089" cy="408"/>
            </a:xfrm>
            <a:prstGeom prst="flowChartAlternateProcess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76762F"/>
                </a:gs>
              </a:gsLst>
              <a:lin ang="0" scaled="1"/>
            </a:gra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2014.2015</a:t>
              </a:r>
            </a:p>
          </p:txBody>
        </p:sp>
        <p:sp>
          <p:nvSpPr>
            <p:cNvPr id="41" name="AutoShape 14">
              <a:extLst>
                <a:ext uri="{FF2B5EF4-FFF2-40B4-BE49-F238E27FC236}">
                  <a16:creationId xmlns:a16="http://schemas.microsoft.com/office/drawing/2014/main" id="{ED9ADBA3-546A-4414-A744-4F4F0C1D7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1083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2" name="AutoShape 15">
              <a:extLst>
                <a:ext uri="{FF2B5EF4-FFF2-40B4-BE49-F238E27FC236}">
                  <a16:creationId xmlns:a16="http://schemas.microsoft.com/office/drawing/2014/main" id="{DB60A037-2DC4-464B-AD35-99A1B697A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" y="1078"/>
              <a:ext cx="272" cy="363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43" name="AutoShape 12">
            <a:extLst>
              <a:ext uri="{FF2B5EF4-FFF2-40B4-BE49-F238E27FC236}">
                <a16:creationId xmlns:a16="http://schemas.microsoft.com/office/drawing/2014/main" id="{981AC9E9-7451-43F5-B8B7-E8354BDCC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8012" y="3271300"/>
            <a:ext cx="1728788" cy="647700"/>
          </a:xfrm>
          <a:prstGeom prst="flowChartAlternateProcess">
            <a:avLst/>
          </a:prstGeom>
          <a:gradFill rotWithShape="1">
            <a:gsLst>
              <a:gs pos="0">
                <a:srgbClr val="FFFF66"/>
              </a:gs>
              <a:gs pos="100000">
                <a:srgbClr val="76762F"/>
              </a:gs>
            </a:gsLst>
            <a:lin ang="0" scaled="1"/>
          </a:gra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/>
              <a:t>2020. 2022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29E691-7E22-4F5B-B34F-1EDE8E15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37" y="4083126"/>
            <a:ext cx="5092850" cy="2269574"/>
          </a:xfrm>
          <a:prstGeom prst="rect">
            <a:avLst/>
          </a:prstGeom>
        </p:spPr>
      </p:pic>
      <p:sp>
        <p:nvSpPr>
          <p:cNvPr id="44" name="AutoShape 24">
            <a:extLst>
              <a:ext uri="{FF2B5EF4-FFF2-40B4-BE49-F238E27FC236}">
                <a16:creationId xmlns:a16="http://schemas.microsoft.com/office/drawing/2014/main" id="{15364DE5-1780-4F8E-B337-F3E06ECA0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70" y="4167806"/>
            <a:ext cx="1728787" cy="1015662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200" dirty="0"/>
              <a:t>미국금융위기 </a:t>
            </a:r>
            <a:r>
              <a:rPr lang="en-US" altLang="ko-KR" sz="1200" dirty="0"/>
              <a:t>:IB</a:t>
            </a:r>
            <a:r>
              <a:rPr lang="ko-KR" altLang="en-US" sz="1200" dirty="0"/>
              <a:t>파산</a:t>
            </a:r>
            <a:endParaRPr lang="en-US" altLang="ko-KR" sz="1200" dirty="0"/>
          </a:p>
          <a:p>
            <a:pPr eaLnBrk="1" hangingPunct="1"/>
            <a:r>
              <a:rPr lang="ko-KR" altLang="en-US" sz="1200" dirty="0"/>
              <a:t>유럽 재정위기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30988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79512" y="188640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큰 질문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주식시장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DF368-D087-495A-9A53-40A7FDF27FD2}"/>
              </a:ext>
            </a:extLst>
          </p:cNvPr>
          <p:cNvSpPr txBox="1"/>
          <p:nvPr/>
        </p:nvSpPr>
        <p:spPr>
          <a:xfrm>
            <a:off x="665163" y="1002005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Beat the Market? Excess Return 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909A2-6A02-42C3-8056-FD434E2D5C7F}"/>
              </a:ext>
            </a:extLst>
          </p:cNvPr>
          <p:cNvSpPr txBox="1"/>
          <p:nvPr/>
        </p:nvSpPr>
        <p:spPr>
          <a:xfrm>
            <a:off x="727015" y="1662366"/>
            <a:ext cx="3024336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가능하지 않다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en-US" altLang="ko-KR" sz="1400" b="1" dirty="0"/>
              <a:t>Efficient Market Hypothesis </a:t>
            </a:r>
            <a:r>
              <a:rPr lang="ko-KR" altLang="en-US" sz="1400" b="1" dirty="0"/>
              <a:t>지지</a:t>
            </a:r>
            <a:endParaRPr lang="en-US" altLang="ko-KR" sz="1400" b="1" dirty="0"/>
          </a:p>
          <a:p>
            <a:r>
              <a:rPr lang="en-US" altLang="ko-KR" sz="1400" b="1" dirty="0"/>
              <a:t>-</a:t>
            </a:r>
            <a:r>
              <a:rPr lang="en-US" altLang="ko-KR" sz="1400" b="1" dirty="0">
                <a:highlight>
                  <a:srgbClr val="FFFF00"/>
                </a:highlight>
              </a:rPr>
              <a:t>Index Fund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A69EB-67B1-431D-BB23-0C0142E366EE}"/>
              </a:ext>
            </a:extLst>
          </p:cNvPr>
          <p:cNvSpPr txBox="1"/>
          <p:nvPr/>
        </p:nvSpPr>
        <p:spPr>
          <a:xfrm>
            <a:off x="4442197" y="1680628"/>
            <a:ext cx="2448272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가능하다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연구를</a:t>
            </a:r>
            <a:r>
              <a:rPr lang="en-US" altLang="ko-KR" sz="1400" dirty="0"/>
              <a:t> </a:t>
            </a:r>
            <a:r>
              <a:rPr lang="ko-KR" altLang="en-US" sz="1400" dirty="0"/>
              <a:t>하게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-</a:t>
            </a:r>
            <a:r>
              <a:rPr lang="en-US" altLang="ko-KR" sz="1400" dirty="0">
                <a:highlight>
                  <a:srgbClr val="FFFF00"/>
                </a:highlight>
              </a:rPr>
              <a:t>Active Fund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232504-26BD-4FCD-9843-632F42008C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568" y="2728583"/>
          <a:ext cx="7416824" cy="379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517389283"/>
                    </a:ext>
                  </a:extLst>
                </a:gridCol>
                <a:gridCol w="1605728">
                  <a:extLst>
                    <a:ext uri="{9D8B030D-6E8A-4147-A177-3AD203B41FA5}">
                      <a16:colId xmlns:a16="http://schemas.microsoft.com/office/drawing/2014/main" val="3188562806"/>
                    </a:ext>
                  </a:extLst>
                </a:gridCol>
                <a:gridCol w="1861432">
                  <a:extLst>
                    <a:ext uri="{9D8B030D-6E8A-4147-A177-3AD203B41FA5}">
                      <a16:colId xmlns:a16="http://schemas.microsoft.com/office/drawing/2014/main" val="3477759943"/>
                    </a:ext>
                  </a:extLst>
                </a:gridCol>
                <a:gridCol w="1861432">
                  <a:extLst>
                    <a:ext uri="{9D8B030D-6E8A-4147-A177-3AD203B41FA5}">
                      <a16:colId xmlns:a16="http://schemas.microsoft.com/office/drawing/2014/main" val="2496593931"/>
                    </a:ext>
                  </a:extLst>
                </a:gridCol>
              </a:tblGrid>
              <a:tr h="525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소극적투자자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적극적투자자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8527"/>
                  </a:ext>
                </a:extLst>
              </a:tr>
              <a:tr h="1635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Stock Picking &amp; Market Timing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77614"/>
                  </a:ext>
                </a:extLst>
              </a:tr>
              <a:tr h="163539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48169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2F018ED3-5899-4705-975D-308BBA03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80286"/>
            <a:ext cx="1026517" cy="11302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EF3D6A-369B-48AF-86BC-9D630F92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112" y="3447595"/>
            <a:ext cx="888470" cy="995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77F39E-56CD-4890-AC1D-B159B87D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15" y="5259938"/>
            <a:ext cx="1086001" cy="11215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A16AD1-55D0-4F92-8D70-03A21BEFC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5263906"/>
            <a:ext cx="1059665" cy="11715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5BCCAE-E2C5-4D23-B642-E29E5804C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839" y="4514923"/>
            <a:ext cx="1590897" cy="10574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5A933-9ABB-45AA-BBB6-76F5744C80CC}"/>
              </a:ext>
            </a:extLst>
          </p:cNvPr>
          <p:cNvSpPr txBox="1"/>
          <p:nvPr/>
        </p:nvSpPr>
        <p:spPr>
          <a:xfrm>
            <a:off x="6027168" y="3908895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컴퓨터 주도형 전략가</a:t>
            </a:r>
            <a:endParaRPr lang="en-US" altLang="ko-KR" sz="1200" dirty="0"/>
          </a:p>
          <a:p>
            <a:r>
              <a:rPr lang="en-US" altLang="ko-KR" dirty="0"/>
              <a:t> </a:t>
            </a:r>
            <a:r>
              <a:rPr lang="en-US" altLang="ko-KR" sz="1200" dirty="0"/>
              <a:t>HFT : High Frequency Trading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FFFBF2-08E3-493C-9B66-53881DA7D6A0}"/>
              </a:ext>
            </a:extLst>
          </p:cNvPr>
          <p:cNvSpPr/>
          <p:nvPr/>
        </p:nvSpPr>
        <p:spPr>
          <a:xfrm>
            <a:off x="6360631" y="5638899"/>
            <a:ext cx="1059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D5156"/>
                </a:solidFill>
                <a:highlight>
                  <a:srgbClr val="FFFF00"/>
                </a:highlight>
                <a:latin typeface="Apple SD Gothic Neo"/>
              </a:rPr>
              <a:t>James Simons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A63F0-19C7-412A-AD50-CEADA38E8219}"/>
              </a:ext>
            </a:extLst>
          </p:cNvPr>
          <p:cNvSpPr txBox="1"/>
          <p:nvPr/>
        </p:nvSpPr>
        <p:spPr>
          <a:xfrm>
            <a:off x="6343199" y="2909747"/>
            <a:ext cx="167664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99.9% </a:t>
            </a:r>
            <a:r>
              <a:rPr lang="ko-KR" altLang="en-US" sz="1400" dirty="0"/>
              <a:t>개인투자자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513BE-0E90-4455-9803-4A7E9E7F9563}"/>
              </a:ext>
            </a:extLst>
          </p:cNvPr>
          <p:cNvSpPr txBox="1"/>
          <p:nvPr/>
        </p:nvSpPr>
        <p:spPr>
          <a:xfrm>
            <a:off x="4252744" y="4038226"/>
            <a:ext cx="167664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시스템</a:t>
            </a:r>
            <a:r>
              <a:rPr lang="en-US" altLang="ko-KR" sz="1200" dirty="0"/>
              <a:t>/</a:t>
            </a:r>
            <a:r>
              <a:rPr lang="ko-KR" altLang="en-US" sz="1200" dirty="0"/>
              <a:t>알고리즘 매매</a:t>
            </a:r>
            <a:endParaRPr lang="en-US" altLang="ko-KR" sz="1200" dirty="0"/>
          </a:p>
          <a:p>
            <a:r>
              <a:rPr lang="ko-KR" altLang="en-US" sz="1200" dirty="0" err="1"/>
              <a:t>퀀트투자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651B6D-333F-4217-97C2-01E25AC2F40C}"/>
              </a:ext>
            </a:extLst>
          </p:cNvPr>
          <p:cNvSpPr/>
          <p:nvPr/>
        </p:nvSpPr>
        <p:spPr>
          <a:xfrm>
            <a:off x="514442" y="4817271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 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-Passive </a:t>
            </a:r>
            <a:r>
              <a:rPr lang="ko-KR" altLang="en-US" sz="1200" dirty="0">
                <a:solidFill>
                  <a:srgbClr val="4D5156"/>
                </a:solidFill>
                <a:latin typeface="Apple SD Gothic Neo"/>
              </a:rPr>
              <a:t>운용 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: </a:t>
            </a:r>
            <a:r>
              <a:rPr lang="ko-KR" altLang="en-US" sz="1200" dirty="0">
                <a:solidFill>
                  <a:srgbClr val="4D5156"/>
                </a:solidFill>
                <a:latin typeface="Apple SD Gothic Neo"/>
              </a:rPr>
              <a:t>벤치마크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E36B8-6DB4-4CAF-A12C-9B27AB4293BE}"/>
              </a:ext>
            </a:extLst>
          </p:cNvPr>
          <p:cNvSpPr/>
          <p:nvPr/>
        </p:nvSpPr>
        <p:spPr>
          <a:xfrm>
            <a:off x="2838242" y="49186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Active </a:t>
            </a:r>
            <a:r>
              <a:rPr lang="ko-KR" altLang="en-US" sz="1200" dirty="0">
                <a:solidFill>
                  <a:srgbClr val="4D5156"/>
                </a:solidFill>
                <a:latin typeface="Apple SD Gothic Neo"/>
              </a:rPr>
              <a:t>운용 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: </a:t>
            </a:r>
            <a:r>
              <a:rPr lang="ko-KR" altLang="en-US" sz="1200" b="1" dirty="0">
                <a:solidFill>
                  <a:srgbClr val="5F6368"/>
                </a:solidFill>
                <a:latin typeface="Apple SD Gothic Neo"/>
              </a:rPr>
              <a:t>마켓타이밍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, </a:t>
            </a:r>
            <a:r>
              <a:rPr lang="ko-KR" altLang="en-US" sz="1200" dirty="0">
                <a:solidFill>
                  <a:srgbClr val="4D5156"/>
                </a:solidFill>
                <a:latin typeface="Apple SD Gothic Neo"/>
              </a:rPr>
              <a:t>테마</a:t>
            </a:r>
            <a:r>
              <a:rPr lang="ko-KR" altLang="en-US" sz="1200" b="1" dirty="0">
                <a:solidFill>
                  <a:srgbClr val="5F6368"/>
                </a:solidFill>
                <a:latin typeface="Apple SD Gothic Neo"/>
              </a:rPr>
              <a:t>선택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, </a:t>
            </a:r>
            <a:r>
              <a:rPr lang="ko-KR" altLang="en-US" sz="1200" b="1" dirty="0">
                <a:solidFill>
                  <a:srgbClr val="5F6368"/>
                </a:solidFill>
                <a:latin typeface="Apple SD Gothic Neo"/>
              </a:rPr>
              <a:t>종목선택</a:t>
            </a:r>
            <a:r>
              <a:rPr lang="ko-KR" altLang="en-US" sz="1200" dirty="0">
                <a:solidFill>
                  <a:srgbClr val="4D5156"/>
                </a:solidFill>
                <a:latin typeface="Apple SD Gothic Neo"/>
              </a:rPr>
              <a:t> 전략</a:t>
            </a:r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51E031-E5BB-476B-A16A-3213D766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7AB9BD60-FFE1-46C4-BC7E-80107995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204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7660E1-3E23-4D09-A24E-8A872E046924}"/>
              </a:ext>
            </a:extLst>
          </p:cNvPr>
          <p:cNvSpPr/>
          <p:nvPr/>
        </p:nvSpPr>
        <p:spPr>
          <a:xfrm>
            <a:off x="980310" y="2165943"/>
            <a:ext cx="58239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약형</a:t>
            </a:r>
            <a:r>
              <a:rPr lang="en-US" altLang="ko-KR" sz="1400" dirty="0"/>
              <a:t>(weak-form) ; </a:t>
            </a:r>
            <a:r>
              <a:rPr lang="ko-KR" altLang="en-US" sz="1400" dirty="0"/>
              <a:t>과거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/>
              <a:t>준강형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semistrong</a:t>
            </a:r>
            <a:r>
              <a:rPr lang="en-US" altLang="ko-KR" sz="1400" dirty="0"/>
              <a:t>-form) </a:t>
            </a:r>
            <a:r>
              <a:rPr lang="ko-KR" altLang="en-US" sz="1400" dirty="0"/>
              <a:t>과거</a:t>
            </a:r>
            <a:r>
              <a:rPr lang="en-US" altLang="ko-KR" sz="1400" dirty="0"/>
              <a:t>+</a:t>
            </a:r>
            <a:r>
              <a:rPr lang="ko-KR" altLang="en-US" sz="1400" dirty="0"/>
              <a:t>현재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강형</a:t>
            </a:r>
            <a:r>
              <a:rPr lang="en-US" altLang="ko-KR" sz="1400" dirty="0"/>
              <a:t>(strong-form) </a:t>
            </a:r>
            <a:r>
              <a:rPr lang="ko-KR" altLang="en-US" sz="1400" dirty="0"/>
              <a:t>효율시장 </a:t>
            </a:r>
            <a:r>
              <a:rPr lang="en-US" altLang="ko-KR" sz="1400" dirty="0"/>
              <a:t>: </a:t>
            </a:r>
            <a:r>
              <a:rPr lang="ko-KR" altLang="en-US" sz="1400" dirty="0"/>
              <a:t>과거</a:t>
            </a:r>
            <a:r>
              <a:rPr lang="en-US" altLang="ko-KR" sz="1400" dirty="0"/>
              <a:t>+</a:t>
            </a:r>
            <a:r>
              <a:rPr lang="ko-KR" altLang="en-US" sz="1400" dirty="0"/>
              <a:t>현재</a:t>
            </a:r>
            <a:r>
              <a:rPr lang="en-US" altLang="ko-KR" sz="1400" dirty="0"/>
              <a:t>+</a:t>
            </a:r>
            <a:r>
              <a:rPr lang="ko-KR" altLang="en-US" sz="1400" dirty="0"/>
              <a:t>비공개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10AA54-C9C8-4B63-86C5-9F3966BF2DC6}"/>
              </a:ext>
            </a:extLst>
          </p:cNvPr>
          <p:cNvSpPr/>
          <p:nvPr/>
        </p:nvSpPr>
        <p:spPr>
          <a:xfrm>
            <a:off x="1050506" y="3645024"/>
            <a:ext cx="37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정보 불균형</a:t>
            </a:r>
            <a:r>
              <a:rPr lang="en-US" altLang="ko-KR" dirty="0"/>
              <a:t>(Information Asymmetry)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0716CE-9E29-46F5-8DE1-189EAB7F8013}"/>
              </a:ext>
            </a:extLst>
          </p:cNvPr>
          <p:cNvSpPr/>
          <p:nvPr/>
        </p:nvSpPr>
        <p:spPr>
          <a:xfrm>
            <a:off x="323528" y="362384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정보효율성</a:t>
            </a:r>
            <a:r>
              <a:rPr lang="en-US" altLang="ko-KR" dirty="0"/>
              <a:t>(information efficiency) 1970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73BD2D-4448-4020-8CD3-41FA928A2072}"/>
              </a:ext>
            </a:extLst>
          </p:cNvPr>
          <p:cNvSpPr/>
          <p:nvPr/>
        </p:nvSpPr>
        <p:spPr>
          <a:xfrm>
            <a:off x="552282" y="1335386"/>
            <a:ext cx="77004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효율적 시장이란 </a:t>
            </a:r>
            <a:r>
              <a:rPr lang="en-US" altLang="ko-KR" sz="1400" dirty="0">
                <a:highlight>
                  <a:srgbClr val="FFFF00"/>
                </a:highlight>
              </a:rPr>
              <a:t>?</a:t>
            </a:r>
          </a:p>
          <a:p>
            <a:r>
              <a:rPr lang="ko-KR" altLang="en-US" sz="1400" dirty="0"/>
              <a:t>새로운 정보가 신속하고 정확히 가격에 반영되어</a:t>
            </a:r>
            <a:r>
              <a:rPr lang="en-US" altLang="ko-KR" sz="1400" dirty="0"/>
              <a:t>,</a:t>
            </a:r>
            <a:r>
              <a:rPr lang="ko-KR" altLang="en-US" sz="1400" dirty="0"/>
              <a:t>현재의 가격이 자산에 대한 모든 가능한 정보를 완전하게 반영하고 있는 시장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23F7CE-7888-41A9-B801-40666902E4FC}"/>
              </a:ext>
            </a:extLst>
          </p:cNvPr>
          <p:cNvSpPr/>
          <p:nvPr/>
        </p:nvSpPr>
        <p:spPr>
          <a:xfrm>
            <a:off x="570142" y="4431607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Fama</a:t>
            </a:r>
            <a:r>
              <a:rPr lang="en-US" altLang="ko-KR" sz="1200" dirty="0"/>
              <a:t>, E. F., "Efficient Capital Markets : A Review of Theory and EmpiricalWork</a:t>
            </a:r>
            <a:r>
              <a:rPr lang="en-US" altLang="ko-KR" sz="1200" dirty="0">
                <a:highlight>
                  <a:srgbClr val="FFFF00"/>
                </a:highlight>
              </a:rPr>
              <a:t>",Journal of Financ</a:t>
            </a:r>
            <a:r>
              <a:rPr lang="en-US" altLang="ko-KR" sz="1200" dirty="0"/>
              <a:t>e25,1970,pp.383-417.</a:t>
            </a:r>
            <a:endParaRPr lang="ko-KR" altLang="en-US" sz="12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3140FE5-E39E-458F-AE8E-0CE27EB5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1F796E3-05C0-4E42-A11C-0E41D3E2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162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8B014D-0741-4E2D-A8C4-D0F19C0224F2}"/>
              </a:ext>
            </a:extLst>
          </p:cNvPr>
          <p:cNvSpPr/>
          <p:nvPr/>
        </p:nvSpPr>
        <p:spPr>
          <a:xfrm>
            <a:off x="451076" y="1268760"/>
            <a:ext cx="804412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highlight>
                  <a:srgbClr val="FFFF00"/>
                </a:highlight>
              </a:rPr>
              <a:t>가치투자전략</a:t>
            </a:r>
            <a:r>
              <a:rPr lang="en-US" altLang="ko-KR" sz="1400" dirty="0">
                <a:highlight>
                  <a:srgbClr val="FFFF00"/>
                </a:highlight>
              </a:rPr>
              <a:t>(Value  Strategy)</a:t>
            </a:r>
          </a:p>
          <a:p>
            <a:r>
              <a:rPr lang="ko-KR" altLang="en-US" sz="1400" dirty="0"/>
              <a:t>기업의 내재가치를 현재 주가와 비교하여  높고 낮음에 따라 포트폴리오를 분류하여 </a:t>
            </a:r>
            <a:r>
              <a:rPr lang="ko-KR" altLang="en-US" sz="1400" dirty="0">
                <a:highlight>
                  <a:srgbClr val="00FFFF"/>
                </a:highlight>
              </a:rPr>
              <a:t>저평가된 </a:t>
            </a:r>
            <a:r>
              <a:rPr lang="ko-KR" altLang="en-US" sz="1400" dirty="0" err="1">
                <a:highlight>
                  <a:srgbClr val="00FFFF"/>
                </a:highlight>
              </a:rPr>
              <a:t>가치주</a:t>
            </a:r>
            <a:r>
              <a:rPr lang="ko-KR" altLang="en-US" sz="1400" dirty="0">
                <a:highlight>
                  <a:srgbClr val="00FFFF"/>
                </a:highlight>
              </a:rPr>
              <a:t> 포트폴리오를 매입하고 </a:t>
            </a:r>
            <a:r>
              <a:rPr lang="ko-KR" altLang="en-US" sz="1400" dirty="0" err="1">
                <a:highlight>
                  <a:srgbClr val="00FFFF"/>
                </a:highlight>
              </a:rPr>
              <a:t>고평가된</a:t>
            </a:r>
            <a:r>
              <a:rPr lang="ko-KR" altLang="en-US" sz="1400" dirty="0">
                <a:highlight>
                  <a:srgbClr val="00FFFF"/>
                </a:highlight>
              </a:rPr>
              <a:t> 포트폴리오를 매도하는 </a:t>
            </a:r>
            <a:r>
              <a:rPr lang="ko-KR" altLang="en-US" sz="1400" dirty="0"/>
              <a:t>투자전략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저</a:t>
            </a:r>
            <a:r>
              <a:rPr lang="en-US" altLang="ko-KR" sz="1400" dirty="0">
                <a:sym typeface="Wingdings" panose="05000000000000000000" pitchFamily="2" charset="2"/>
              </a:rPr>
              <a:t>PER, </a:t>
            </a:r>
            <a:r>
              <a:rPr lang="ko-KR" altLang="en-US" sz="1400" dirty="0">
                <a:sym typeface="Wingdings" panose="05000000000000000000" pitchFamily="2" charset="2"/>
              </a:rPr>
              <a:t>저 </a:t>
            </a:r>
            <a:r>
              <a:rPr lang="en-US" altLang="ko-KR" sz="1400" dirty="0">
                <a:sym typeface="Wingdings" panose="05000000000000000000" pitchFamily="2" charset="2"/>
              </a:rPr>
              <a:t>PBR,</a:t>
            </a:r>
            <a:r>
              <a:rPr lang="ko-KR" altLang="en-US" sz="1400" dirty="0">
                <a:sym typeface="Wingdings" panose="05000000000000000000" pitchFamily="2" charset="2"/>
              </a:rPr>
              <a:t> 고배당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en-US" altLang="ko-KR" sz="1400" dirty="0">
                <a:highlight>
                  <a:srgbClr val="FFFF00"/>
                </a:highlight>
              </a:rPr>
              <a:t>Momentum Strategy</a:t>
            </a:r>
          </a:p>
          <a:p>
            <a:endParaRPr lang="en-US" altLang="ko-KR" sz="1400" dirty="0"/>
          </a:p>
          <a:p>
            <a:r>
              <a:rPr lang="ko-KR" altLang="en-US" sz="1400" dirty="0"/>
              <a:t>과거에 높은 수익률을 기록하였던 승자</a:t>
            </a:r>
            <a:r>
              <a:rPr lang="en-US" altLang="ko-KR" sz="1400" dirty="0"/>
              <a:t>(Winner)</a:t>
            </a:r>
            <a:r>
              <a:rPr lang="ko-KR" altLang="en-US" sz="1400" dirty="0"/>
              <a:t>포트폴리오들이 계속해서 미래에도 좋은 성과를 기록하는 관성</a:t>
            </a:r>
            <a:r>
              <a:rPr lang="en-US" altLang="ko-KR" sz="1400" dirty="0"/>
              <a:t>(Momentum)</a:t>
            </a:r>
            <a:r>
              <a:rPr lang="ko-KR" altLang="en-US" sz="1400" dirty="0"/>
              <a:t>을 갖고 있을 경우 </a:t>
            </a:r>
            <a:r>
              <a:rPr lang="ko-KR" altLang="en-US" sz="1400" u="sng" dirty="0">
                <a:highlight>
                  <a:srgbClr val="00FFFF"/>
                </a:highlight>
              </a:rPr>
              <a:t>승자를 매입하고 패자</a:t>
            </a:r>
            <a:r>
              <a:rPr lang="en-US" altLang="ko-KR" sz="1400" u="sng" dirty="0">
                <a:highlight>
                  <a:srgbClr val="00FFFF"/>
                </a:highlight>
              </a:rPr>
              <a:t>(Loser)</a:t>
            </a:r>
            <a:r>
              <a:rPr lang="ko-KR" altLang="en-US" sz="1400" u="sng" dirty="0">
                <a:highlight>
                  <a:srgbClr val="00FFFF"/>
                </a:highlight>
              </a:rPr>
              <a:t>를 매도하는</a:t>
            </a:r>
            <a:r>
              <a:rPr lang="ko-KR" altLang="en-US" sz="1400" u="sng" dirty="0"/>
              <a:t> </a:t>
            </a:r>
            <a:r>
              <a:rPr lang="ko-KR" altLang="en-US" sz="1400" dirty="0"/>
              <a:t>투자전략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en-US" altLang="ko-KR" sz="1400" dirty="0">
                <a:highlight>
                  <a:srgbClr val="FFFF00"/>
                </a:highlight>
              </a:rPr>
              <a:t>Contrarian Strategy</a:t>
            </a:r>
          </a:p>
          <a:p>
            <a:r>
              <a:rPr lang="ko-KR" altLang="en-US" sz="1400" dirty="0"/>
              <a:t>이와 반대로 과거에 저조한 수익률을 기록하였던 포트폴리오가 가격이 상승하여 높은 수익률을 기록할 경우 </a:t>
            </a:r>
            <a:r>
              <a:rPr lang="ko-KR" altLang="en-US" sz="1400" u="sng" dirty="0">
                <a:highlight>
                  <a:srgbClr val="00FFFF"/>
                </a:highlight>
              </a:rPr>
              <a:t>패자 포트폴리오를 매입하고 승자 포트폴리오를 매도하는 </a:t>
            </a:r>
            <a:r>
              <a:rPr lang="ko-KR" altLang="en-US" sz="1400" dirty="0"/>
              <a:t>전략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역모멘텀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성장주 </a:t>
            </a:r>
            <a:r>
              <a:rPr lang="en-US" altLang="ko-KR" sz="1400" dirty="0"/>
              <a:t>: </a:t>
            </a:r>
            <a:r>
              <a:rPr lang="ko-KR" altLang="en-US" sz="1400" dirty="0"/>
              <a:t>업종평균성장률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D51D4-BEF9-4E2B-9CA1-B4E816062F59}"/>
              </a:ext>
            </a:extLst>
          </p:cNvPr>
          <p:cNvSpPr txBox="1"/>
          <p:nvPr/>
        </p:nvSpPr>
        <p:spPr>
          <a:xfrm>
            <a:off x="416305" y="229325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Beat the Market? Excess Return 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5BEDDA-2EE5-4B5E-88E6-CA6250E3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23F8E-2347-4E05-89B5-E87AA3F3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6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6184EB-682A-4DE9-9031-0C0C6005A7D9}"/>
              </a:ext>
            </a:extLst>
          </p:cNvPr>
          <p:cNvSpPr/>
          <p:nvPr/>
        </p:nvSpPr>
        <p:spPr>
          <a:xfrm>
            <a:off x="4755550" y="235094"/>
            <a:ext cx="3832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4C4F53"/>
                </a:solidFill>
                <a:latin typeface="Noto Sans KR"/>
              </a:rPr>
              <a:t>2020</a:t>
            </a:r>
            <a:r>
              <a:rPr lang="ko-KR" altLang="en-US" sz="1600" dirty="0">
                <a:solidFill>
                  <a:srgbClr val="4C4F53"/>
                </a:solidFill>
                <a:latin typeface="Noto Sans KR"/>
              </a:rPr>
              <a:t>년 </a:t>
            </a:r>
            <a:r>
              <a:rPr lang="ko-KR" altLang="en-US" sz="1600" dirty="0" err="1">
                <a:solidFill>
                  <a:srgbClr val="4C4F53"/>
                </a:solidFill>
                <a:latin typeface="Noto Sans KR"/>
              </a:rPr>
              <a:t>헤지펀드</a:t>
            </a:r>
            <a:r>
              <a:rPr lang="ko-KR" altLang="en-US" sz="1600" dirty="0">
                <a:solidFill>
                  <a:srgbClr val="4C4F53"/>
                </a:solidFill>
                <a:latin typeface="Noto Sans KR"/>
              </a:rPr>
              <a:t> 마이너스 수익률 순위 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156413-AF4B-4D75-9515-4AF4DC2A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077063"/>
            <a:ext cx="3782526" cy="53012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DEA59F-E0F0-4A29-B722-0E9AB4B59034}"/>
              </a:ext>
            </a:extLst>
          </p:cNvPr>
          <p:cNvSpPr/>
          <p:nvPr/>
        </p:nvSpPr>
        <p:spPr>
          <a:xfrm>
            <a:off x="556416" y="229325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C4F53"/>
                </a:solidFill>
                <a:latin typeface="Noto Sans KR"/>
              </a:rPr>
              <a:t>2020</a:t>
            </a:r>
            <a:r>
              <a:rPr lang="ko-KR" altLang="en-US" dirty="0">
                <a:solidFill>
                  <a:srgbClr val="4C4F53"/>
                </a:solidFill>
                <a:latin typeface="Noto Sans KR"/>
              </a:rPr>
              <a:t>년 </a:t>
            </a:r>
            <a:r>
              <a:rPr lang="ko-KR" altLang="en-US" dirty="0" err="1">
                <a:solidFill>
                  <a:srgbClr val="4C4F53"/>
                </a:solidFill>
                <a:latin typeface="Noto Sans KR"/>
              </a:rPr>
              <a:t>헤지펀드</a:t>
            </a:r>
            <a:r>
              <a:rPr lang="ko-KR" altLang="en-US" dirty="0">
                <a:solidFill>
                  <a:srgbClr val="4C4F53"/>
                </a:solidFill>
                <a:latin typeface="Noto Sans KR"/>
              </a:rPr>
              <a:t> 수익률 순위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83BD8-7352-4761-A812-6192CAB0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20125"/>
            <a:ext cx="4104456" cy="5085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BF6A5-52A6-42C6-BB0E-AA7579392640}"/>
              </a:ext>
            </a:extLst>
          </p:cNvPr>
          <p:cNvSpPr txBox="1"/>
          <p:nvPr/>
        </p:nvSpPr>
        <p:spPr>
          <a:xfrm>
            <a:off x="4918613" y="3277295"/>
            <a:ext cx="403244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17C1108-546D-47AC-BEC2-B947E783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D5436A1-06D6-4989-BCC9-415E7929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4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27002B-1240-4354-A7F4-B7673816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776863" cy="40391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C4071-A1E5-4CFF-B453-25A5663756BA}"/>
              </a:ext>
            </a:extLst>
          </p:cNvPr>
          <p:cNvSpPr/>
          <p:nvPr/>
        </p:nvSpPr>
        <p:spPr>
          <a:xfrm>
            <a:off x="740198" y="5044807"/>
            <a:ext cx="3831802" cy="13234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b="1" dirty="0"/>
              <a:t>선정기준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사례</a:t>
            </a:r>
            <a:r>
              <a:rPr lang="en-US" altLang="ko-KR" sz="1000" b="1" dirty="0"/>
              <a:t>)</a:t>
            </a:r>
            <a:endParaRPr lang="ko-KR" altLang="en-US" sz="10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재무 건전성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시가총액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자본금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등</a:t>
            </a:r>
            <a:r>
              <a:rPr lang="en-US" altLang="ko-KR" sz="1000" b="1" dirty="0"/>
              <a:t>)</a:t>
            </a:r>
            <a:endParaRPr lang="ko-KR" altLang="en-US" sz="10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안정적 수익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수년간의 배당실적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수익의 성장</a:t>
            </a:r>
            <a:r>
              <a:rPr lang="en-US" altLang="ko-KR" sz="1000" b="1" dirty="0"/>
              <a:t>(ROE&gt; </a:t>
            </a:r>
            <a:r>
              <a:rPr lang="ko-KR" altLang="en-US" sz="1000" b="1" dirty="0"/>
              <a:t>요구수익률 </a:t>
            </a:r>
            <a:r>
              <a:rPr lang="en-US" altLang="ko-KR" sz="1000" b="1" dirty="0"/>
              <a:t>+ </a:t>
            </a:r>
            <a:r>
              <a:rPr lang="ko-KR" altLang="en-US" sz="1000" b="1" dirty="0"/>
              <a:t>알파</a:t>
            </a:r>
            <a:r>
              <a:rPr lang="en-US" altLang="ko-KR" sz="1000" b="1" dirty="0"/>
              <a:t>)</a:t>
            </a:r>
            <a:endParaRPr lang="ko-KR" altLang="en-US" sz="1000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b="1" dirty="0"/>
              <a:t>적정한 </a:t>
            </a:r>
            <a:r>
              <a:rPr lang="en-US" altLang="ko-KR" sz="1000" b="1" dirty="0"/>
              <a:t>PER(3</a:t>
            </a:r>
            <a:r>
              <a:rPr lang="ko-KR" altLang="en-US" sz="1000" b="1" dirty="0"/>
              <a:t>년 평균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이하</a:t>
            </a:r>
            <a:r>
              <a:rPr lang="en-US" altLang="ko-KR" sz="1000" b="1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000" b="1" dirty="0"/>
              <a:t>PBR 1.5</a:t>
            </a:r>
            <a:r>
              <a:rPr lang="ko-KR" altLang="en-US" sz="1000" b="1" dirty="0"/>
              <a:t>배 이하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000" dirty="0"/>
              <a:t>적당한 다양성 가지되 너무 많지 않게</a:t>
            </a:r>
            <a:r>
              <a:rPr lang="en-US" altLang="ko-KR" sz="1000" dirty="0"/>
              <a:t>(10~30</a:t>
            </a:r>
            <a:r>
              <a:rPr lang="ko-KR" altLang="en-US" sz="1000" dirty="0"/>
              <a:t>종목</a:t>
            </a:r>
            <a:r>
              <a:rPr lang="en-US" altLang="ko-KR" sz="1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FF15B-46CD-4302-BD22-22D7D8385E0F}"/>
              </a:ext>
            </a:extLst>
          </p:cNvPr>
          <p:cNvSpPr txBox="1"/>
          <p:nvPr/>
        </p:nvSpPr>
        <p:spPr>
          <a:xfrm>
            <a:off x="323528" y="28078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CCFAF-B875-4C02-824C-9A2780B03C11}"/>
              </a:ext>
            </a:extLst>
          </p:cNvPr>
          <p:cNvSpPr txBox="1"/>
          <p:nvPr/>
        </p:nvSpPr>
        <p:spPr>
          <a:xfrm>
            <a:off x="917594" y="2132856"/>
            <a:ext cx="1404156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60E230-E698-4161-BE99-9ED86220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996C3-AEBA-4EE4-A697-A16E43EB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0426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9204" name="AutoShape 4"/>
          <p:cNvSpPr>
            <a:spLocks noChangeArrowheads="1"/>
          </p:cNvSpPr>
          <p:nvPr/>
        </p:nvSpPr>
        <p:spPr bwMode="auto">
          <a:xfrm>
            <a:off x="5786446" y="2715398"/>
            <a:ext cx="785818" cy="785610"/>
          </a:xfrm>
          <a:prstGeom prst="rightArrow">
            <a:avLst>
              <a:gd name="adj1" fmla="val 50000"/>
              <a:gd name="adj2" fmla="val 45819"/>
            </a:avLst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6660232" y="2082111"/>
            <a:ext cx="1727200" cy="503237"/>
          </a:xfrm>
          <a:prstGeom prst="rect">
            <a:avLst/>
          </a:prstGeom>
          <a:solidFill>
            <a:srgbClr val="00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주가</a:t>
            </a:r>
          </a:p>
        </p:txBody>
      </p:sp>
      <p:sp>
        <p:nvSpPr>
          <p:cNvPr id="179209" name="AutoShape 9"/>
          <p:cNvSpPr>
            <a:spLocks noChangeArrowheads="1"/>
          </p:cNvSpPr>
          <p:nvPr/>
        </p:nvSpPr>
        <p:spPr bwMode="auto">
          <a:xfrm>
            <a:off x="260581" y="1795172"/>
            <a:ext cx="1561482" cy="2796466"/>
          </a:xfrm>
          <a:prstGeom prst="rightArrowCallout">
            <a:avLst>
              <a:gd name="adj1" fmla="val 32132"/>
              <a:gd name="adj2" fmla="val 32132"/>
              <a:gd name="adj3" fmla="val 16667"/>
              <a:gd name="adj4" fmla="val 66667"/>
            </a:avLst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재정지출</a:t>
            </a:r>
            <a:endParaRPr lang="en-US" altLang="ko-KR" sz="1600" b="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통화정책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소비활동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생산활동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투자지출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고용동향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7249548" y="2682334"/>
            <a:ext cx="1727200" cy="503237"/>
          </a:xfrm>
          <a:prstGeom prst="rect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금리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798797" y="3365175"/>
            <a:ext cx="1727200" cy="503237"/>
          </a:xfrm>
          <a:prstGeom prst="rect">
            <a:avLst/>
          </a:prstGeom>
          <a:solidFill>
            <a:srgbClr val="99FF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환율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559576" y="4076880"/>
            <a:ext cx="1727200" cy="649829"/>
          </a:xfrm>
          <a:prstGeom prst="rect">
            <a:avLst/>
          </a:prstGeom>
          <a:solidFill>
            <a:srgbClr val="CCFF6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상품</a:t>
            </a:r>
            <a:endParaRPr lang="en-US" altLang="ko-KR" sz="1600" b="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0" dirty="0">
                <a:latin typeface="맑은 고딕" pitchFamily="50" charset="-127"/>
                <a:ea typeface="맑은 고딕" pitchFamily="50" charset="-127"/>
              </a:rPr>
              <a:t>원자재</a:t>
            </a:r>
            <a:r>
              <a:rPr lang="en-US" altLang="ko-KR" sz="1600" b="0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1D4568F-A71A-4CAF-8537-A800B8FCB49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38D3527-0948-4279-9AD1-6A1E7654CFE9}"/>
              </a:ext>
            </a:extLst>
          </p:cNvPr>
          <p:cNvGraphicFramePr/>
          <p:nvPr/>
        </p:nvGraphicFramePr>
        <p:xfrm>
          <a:off x="1929898" y="1582702"/>
          <a:ext cx="3463639" cy="2980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설명선: 굽은 이중선 5">
            <a:extLst>
              <a:ext uri="{FF2B5EF4-FFF2-40B4-BE49-F238E27FC236}">
                <a16:creationId xmlns:a16="http://schemas.microsoft.com/office/drawing/2014/main" id="{EA47E39E-1C03-47AA-9064-FF76F9804D84}"/>
              </a:ext>
            </a:extLst>
          </p:cNvPr>
          <p:cNvSpPr/>
          <p:nvPr/>
        </p:nvSpPr>
        <p:spPr>
          <a:xfrm>
            <a:off x="3916321" y="1238185"/>
            <a:ext cx="1869140" cy="332223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61479"/>
              <a:gd name="adj8" fmla="val 3537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66"/>
                </a:highlight>
              </a:rPr>
              <a:t>경제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66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66"/>
                </a:highlight>
                <a:sym typeface="Wingdings" panose="05000000000000000000" pitchFamily="2" charset="2"/>
              </a:rPr>
              <a:t>산업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66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FFFF66"/>
                </a:highlight>
                <a:sym typeface="Wingdings" panose="05000000000000000000" pitchFamily="2" charset="2"/>
              </a:rPr>
              <a:t>기업분석</a:t>
            </a:r>
            <a:endParaRPr lang="ko-KR" altLang="en-US" sz="1200" dirty="0">
              <a:solidFill>
                <a:schemeClr val="tx1"/>
              </a:solidFill>
              <a:highlight>
                <a:srgbClr val="FFFF66"/>
              </a:highlight>
            </a:endParaRPr>
          </a:p>
        </p:txBody>
      </p:sp>
      <p:sp>
        <p:nvSpPr>
          <p:cNvPr id="18" name="설명선: 굽은 이중선 17">
            <a:extLst>
              <a:ext uri="{FF2B5EF4-FFF2-40B4-BE49-F238E27FC236}">
                <a16:creationId xmlns:a16="http://schemas.microsoft.com/office/drawing/2014/main" id="{4CB2E5FD-A4BF-4C1F-9078-784882786049}"/>
              </a:ext>
            </a:extLst>
          </p:cNvPr>
          <p:cNvSpPr/>
          <p:nvPr/>
        </p:nvSpPr>
        <p:spPr>
          <a:xfrm>
            <a:off x="5292080" y="1629061"/>
            <a:ext cx="2592288" cy="332223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372168"/>
              <a:gd name="adj8" fmla="val -167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MA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볼린저밴드</a:t>
            </a:r>
            <a:r>
              <a:rPr lang="en-US" altLang="ko-KR" sz="1200" dirty="0">
                <a:solidFill>
                  <a:schemeClr val="tx1"/>
                </a:solidFill>
              </a:rPr>
              <a:t>, RSI,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스톡케스틱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설명선: 굽은 선 6">
            <a:extLst>
              <a:ext uri="{FF2B5EF4-FFF2-40B4-BE49-F238E27FC236}">
                <a16:creationId xmlns:a16="http://schemas.microsoft.com/office/drawing/2014/main" id="{6C047FA7-EC39-4462-927B-CB2DF651B2EE}"/>
              </a:ext>
            </a:extLst>
          </p:cNvPr>
          <p:cNvSpPr/>
          <p:nvPr/>
        </p:nvSpPr>
        <p:spPr>
          <a:xfrm>
            <a:off x="4278974" y="4351865"/>
            <a:ext cx="1561482" cy="41431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5278"/>
              <a:gd name="adj6" fmla="val 3268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Anomaly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D3EC2-2B5F-416A-9288-2CD2A85FDD24}"/>
              </a:ext>
            </a:extLst>
          </p:cNvPr>
          <p:cNvSpPr txBox="1"/>
          <p:nvPr/>
        </p:nvSpPr>
        <p:spPr>
          <a:xfrm>
            <a:off x="4236063" y="4819700"/>
            <a:ext cx="192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 err="1"/>
              <a:t>월효과</a:t>
            </a:r>
            <a:r>
              <a:rPr lang="en-US" altLang="ko-KR" sz="1200" dirty="0"/>
              <a:t>, </a:t>
            </a:r>
            <a:r>
              <a:rPr lang="ko-KR" altLang="en-US" sz="1200" dirty="0"/>
              <a:t>규모효과</a:t>
            </a:r>
            <a:r>
              <a:rPr lang="en-US" altLang="ko-KR" sz="1200" dirty="0"/>
              <a:t>, </a:t>
            </a:r>
            <a:r>
              <a:rPr lang="ko-KR" altLang="en-US" sz="1200" dirty="0"/>
              <a:t>저</a:t>
            </a:r>
            <a:r>
              <a:rPr lang="en-US" altLang="ko-KR" sz="1200" dirty="0"/>
              <a:t>PER</a:t>
            </a:r>
            <a:endParaRPr lang="ko-KR" altLang="en-US" sz="12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09BF48-C984-4EAF-98C4-64847DC4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17991-B30B-4A87-8D35-EC3FCA64D7BC}"/>
              </a:ext>
            </a:extLst>
          </p:cNvPr>
          <p:cNvSpPr txBox="1"/>
          <p:nvPr/>
        </p:nvSpPr>
        <p:spPr>
          <a:xfrm>
            <a:off x="165879" y="32027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경제변화와 주가</a:t>
            </a:r>
            <a:r>
              <a:rPr lang="en-US" altLang="ko-KR" dirty="0"/>
              <a:t>.</a:t>
            </a:r>
            <a:r>
              <a:rPr lang="ko-KR" altLang="en-US" dirty="0"/>
              <a:t> 금리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E9F0A-AE94-4AC5-A4E3-88DE5D6BD252}"/>
              </a:ext>
            </a:extLst>
          </p:cNvPr>
          <p:cNvSpPr txBox="1"/>
          <p:nvPr/>
        </p:nvSpPr>
        <p:spPr>
          <a:xfrm>
            <a:off x="755576" y="5598271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highlight>
                  <a:srgbClr val="FFFF00"/>
                </a:highlight>
              </a:rPr>
              <a:t>미국금리인상</a:t>
            </a:r>
            <a:r>
              <a:rPr lang="en-US" altLang="ko-KR" b="1" i="1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b="1" i="1" dirty="0">
                <a:highlight>
                  <a:srgbClr val="FFFF00"/>
                </a:highlight>
                <a:sym typeface="Wingdings" panose="05000000000000000000" pitchFamily="2" charset="2"/>
              </a:rPr>
              <a:t>주가 방향</a:t>
            </a:r>
            <a:r>
              <a:rPr lang="en-US" altLang="ko-KR" b="1" i="1" dirty="0">
                <a:highlight>
                  <a:srgbClr val="FFFF00"/>
                </a:highlight>
                <a:sym typeface="Wingdings" panose="05000000000000000000" pitchFamily="2" charset="2"/>
              </a:rPr>
              <a:t>? : </a:t>
            </a:r>
            <a:r>
              <a:rPr lang="ko-KR" altLang="en-US" b="1" i="1" dirty="0">
                <a:highlight>
                  <a:srgbClr val="FFFF00"/>
                </a:highlight>
                <a:sym typeface="Wingdings" panose="05000000000000000000" pitchFamily="2" charset="2"/>
              </a:rPr>
              <a:t>데이터로 말하다</a:t>
            </a:r>
            <a:r>
              <a:rPr lang="en-US" altLang="ko-KR" b="1" i="1" dirty="0"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  <a:endParaRPr lang="ko-KR" altLang="en-US" b="1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94700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CC7F66-B4C1-40C7-BAFA-36D62A65FCF9}"/>
              </a:ext>
            </a:extLst>
          </p:cNvPr>
          <p:cNvSpPr/>
          <p:nvPr/>
        </p:nvSpPr>
        <p:spPr>
          <a:xfrm>
            <a:off x="204890" y="1893918"/>
            <a:ext cx="3363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https://ecos.bok.or.kr/jsp/vis/keystat/#/detail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45690A-4C05-4A4E-8A3B-C43F66E5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3" y="1124101"/>
            <a:ext cx="4210638" cy="714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FB79B7-3F91-4AEB-9B8F-CFA7656C9DC4}"/>
              </a:ext>
            </a:extLst>
          </p:cNvPr>
          <p:cNvSpPr/>
          <p:nvPr/>
        </p:nvSpPr>
        <p:spPr>
          <a:xfrm>
            <a:off x="624413" y="4497573"/>
            <a:ext cx="4080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https://www.moef.go.kr/sns/mainIndex.do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D64080-12B9-4B01-A4CC-35A3DF1B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9" y="3724983"/>
            <a:ext cx="3772426" cy="6477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9D8E0A-848A-4207-9BDF-2B1BB1189D74}"/>
              </a:ext>
            </a:extLst>
          </p:cNvPr>
          <p:cNvSpPr/>
          <p:nvPr/>
        </p:nvSpPr>
        <p:spPr>
          <a:xfrm>
            <a:off x="2396712" y="245195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dirty="0">
                <a:solidFill>
                  <a:srgbClr val="555555"/>
                </a:solidFill>
                <a:latin typeface="Noto Sans KR"/>
              </a:rPr>
              <a:t>2022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년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월 최근 경제동향</a:t>
            </a:r>
            <a:endParaRPr lang="ko-KR" altLang="en-US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F74ECD-B690-47D8-976F-7CAE1D5A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15" y="2261670"/>
            <a:ext cx="2048161" cy="695422"/>
          </a:xfrm>
          <a:prstGeom prst="rect">
            <a:avLst/>
          </a:prstGeom>
        </p:spPr>
      </p:pic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FB8FC23-3E52-4965-8E38-2D0A901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B2B59E-07C4-432D-ADB3-B76F724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256C0-76B9-4B36-8510-5E42F74B95B6}"/>
              </a:ext>
            </a:extLst>
          </p:cNvPr>
          <p:cNvSpPr txBox="1"/>
          <p:nvPr/>
        </p:nvSpPr>
        <p:spPr>
          <a:xfrm>
            <a:off x="165878" y="320273"/>
            <a:ext cx="476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경제변화와 주가</a:t>
            </a:r>
            <a:r>
              <a:rPr lang="en-US" altLang="ko-KR" dirty="0"/>
              <a:t>.</a:t>
            </a:r>
            <a:r>
              <a:rPr lang="ko-KR" altLang="en-US" dirty="0"/>
              <a:t> 금리 </a:t>
            </a:r>
            <a:r>
              <a:rPr lang="en-US" altLang="ko-KR" dirty="0"/>
              <a:t>: </a:t>
            </a:r>
            <a:r>
              <a:rPr lang="ko-KR" altLang="en-US" dirty="0"/>
              <a:t>주기적 점검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D42AA3-3FF3-4A11-B23B-2ADDA4C1F2AD}"/>
              </a:ext>
            </a:extLst>
          </p:cNvPr>
          <p:cNvSpPr/>
          <p:nvPr/>
        </p:nvSpPr>
        <p:spPr>
          <a:xfrm>
            <a:off x="658764" y="2972237"/>
            <a:ext cx="8093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https://www.moef.go.kr/pl/policydta/pblictn/detailPblictnbbsView.do?searchBbsId1=MOSFBBS_000000000044&amp;searchNttId1=MOSF_000000000058185&amp;menuNo=5020300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40013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FB8FC23-3E52-4965-8E38-2D0A901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B2B59E-07C4-432D-ADB3-B76F724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256C0-76B9-4B36-8510-5E42F74B95B6}"/>
              </a:ext>
            </a:extLst>
          </p:cNvPr>
          <p:cNvSpPr txBox="1"/>
          <p:nvPr/>
        </p:nvSpPr>
        <p:spPr>
          <a:xfrm>
            <a:off x="165878" y="320273"/>
            <a:ext cx="476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경제변화와 주가</a:t>
            </a:r>
            <a:r>
              <a:rPr lang="en-US" altLang="ko-KR" dirty="0"/>
              <a:t>.</a:t>
            </a:r>
            <a:r>
              <a:rPr lang="ko-KR" altLang="en-US" dirty="0"/>
              <a:t> 금리 </a:t>
            </a:r>
            <a:r>
              <a:rPr lang="en-US" altLang="ko-KR" dirty="0"/>
              <a:t>: </a:t>
            </a:r>
            <a:r>
              <a:rPr lang="ko-KR" altLang="en-US" dirty="0"/>
              <a:t>주기적 점검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BC0E9C-4376-455F-965E-9F9496CE2E94}"/>
              </a:ext>
            </a:extLst>
          </p:cNvPr>
          <p:cNvSpPr/>
          <p:nvPr/>
        </p:nvSpPr>
        <p:spPr>
          <a:xfrm>
            <a:off x="578158" y="1196752"/>
            <a:ext cx="257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https://fred.stlouisfed.org/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AD3A4-C2B9-4F26-81BE-7C00135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928670"/>
            <a:ext cx="3995936" cy="25951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EA18EE-4960-4BD4-9C42-FBE0ECFD1389}"/>
              </a:ext>
            </a:extLst>
          </p:cNvPr>
          <p:cNvSpPr/>
          <p:nvPr/>
        </p:nvSpPr>
        <p:spPr>
          <a:xfrm>
            <a:off x="838200" y="4075490"/>
            <a:ext cx="6902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https://www.federalreserve.gov/monetarypolicy/fomc.htm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E8814-79FD-43C4-A8A4-C682D595F9D6}"/>
              </a:ext>
            </a:extLst>
          </p:cNvPr>
          <p:cNvSpPr/>
          <p:nvPr/>
        </p:nvSpPr>
        <p:spPr>
          <a:xfrm>
            <a:off x="843125" y="4539828"/>
            <a:ext cx="6902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https://www.federalreserve.gov/monetarypolicy/fomccalendars.htm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회의 후 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회의결과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발표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CC84A0-4AE1-4F69-8803-6CAA4EABA9A4}"/>
              </a:ext>
            </a:extLst>
          </p:cNvPr>
          <p:cNvSpPr/>
          <p:nvPr/>
        </p:nvSpPr>
        <p:spPr>
          <a:xfrm>
            <a:off x="916697" y="5410092"/>
            <a:ext cx="31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https://www.census.gov/en.html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9830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FB8FC23-3E52-4965-8E38-2D0A901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B2B59E-07C4-432D-ADB3-B76F724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256C0-76B9-4B36-8510-5E42F74B95B6}"/>
              </a:ext>
            </a:extLst>
          </p:cNvPr>
          <p:cNvSpPr txBox="1"/>
          <p:nvPr/>
        </p:nvSpPr>
        <p:spPr>
          <a:xfrm>
            <a:off x="165878" y="320273"/>
            <a:ext cx="65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퀀트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(Quant)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투자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 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통계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금융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계량경제학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B10F7C-216E-432E-9D70-013DA697FF9B}"/>
              </a:ext>
            </a:extLst>
          </p:cNvPr>
          <p:cNvSpPr/>
          <p:nvPr/>
        </p:nvSpPr>
        <p:spPr>
          <a:xfrm>
            <a:off x="539552" y="1161453"/>
            <a:ext cx="7632848" cy="241572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계량경제학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통계기법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경제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금융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다변량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선형회귀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학문적 관점에 집착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경제적 이론에 근거 해야 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금융머신러닝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머신러닝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알고리즘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고차원 공간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--&gt;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패턴 학습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이론을 대체하는 것이 아니라 안내자 역할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어떤 현상에 대한 어떤 특징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(feature)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예측 가능한지를 이해한 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이론적 설명 수립하고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새로운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data set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상대로 테스트를 해본다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848CD4-441F-4F27-B9F9-EE7EF71549DE}"/>
              </a:ext>
            </a:extLst>
          </p:cNvPr>
          <p:cNvSpPr/>
          <p:nvPr/>
        </p:nvSpPr>
        <p:spPr>
          <a:xfrm>
            <a:off x="683568" y="4287620"/>
            <a:ext cx="7488832" cy="171861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머신러닝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미국 국립연구소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구글</a:t>
            </a:r>
            <a:r>
              <a:rPr lang="en-US" altLang="ko-KR" sz="1200" dirty="0"/>
              <a:t>DeepMind Technologies Limited)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메타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아마존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, IBM,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넷플릭스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테슬라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등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금융머신러닝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 Marcos Lopez de Prado( Cornell University )</a:t>
            </a:r>
            <a:endParaRPr lang="ko-KR" altLang="en-US" sz="1200" kern="0" dirty="0">
              <a:solidFill>
                <a:srgbClr val="000000"/>
              </a:solidFill>
              <a:latin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https://www.quantresearch.org/</a:t>
            </a:r>
            <a:endParaRPr lang="ko-KR" altLang="en-US" sz="1200" kern="0" dirty="0">
              <a:solidFill>
                <a:srgbClr val="000000"/>
              </a:solidFill>
              <a:latin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파이썬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코드 제공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https://papers.ssrn.com/sol3/papers.cfm?abstract_id=1821643</a:t>
            </a:r>
            <a:endParaRPr lang="ko-KR" altLang="en-US" sz="1200" kern="0" dirty="0">
              <a:solidFill>
                <a:srgbClr val="000000"/>
              </a:solidFill>
              <a:latin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The Probability of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Backtest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Overfitting</a:t>
            </a:r>
            <a:endParaRPr lang="ko-KR" altLang="en-US" sz="12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3E6C2-C16A-4950-929C-A5513E64B567}"/>
              </a:ext>
            </a:extLst>
          </p:cNvPr>
          <p:cNvSpPr txBox="1"/>
          <p:nvPr/>
        </p:nvSpPr>
        <p:spPr>
          <a:xfrm>
            <a:off x="683568" y="3937502"/>
            <a:ext cx="15841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머신러닝</a:t>
            </a:r>
            <a:r>
              <a:rPr lang="ko-KR" altLang="en-US" sz="1400" dirty="0"/>
              <a:t> 발전 </a:t>
            </a:r>
          </a:p>
        </p:txBody>
      </p:sp>
    </p:spTree>
    <p:extLst>
      <p:ext uri="{BB962C8B-B14F-4D97-AF65-F5344CB8AC3E}">
        <p14:creationId xmlns:p14="http://schemas.microsoft.com/office/powerpoint/2010/main" val="23740564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73DA70-787E-4849-83D9-BE3CE60E37BC}"/>
              </a:ext>
            </a:extLst>
          </p:cNvPr>
          <p:cNvSpPr/>
          <p:nvPr/>
        </p:nvSpPr>
        <p:spPr>
          <a:xfrm>
            <a:off x="251520" y="836712"/>
            <a:ext cx="71287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Quantitative +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Analyst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투자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수치와 데이터를 바탕으로 만들어진 </a:t>
            </a:r>
            <a:r>
              <a: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rule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에만 근거하여 매매하는 </a:t>
            </a:r>
            <a:r>
              <a:rPr lang="ko-KR" altLang="en-US" sz="12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투자법</a:t>
            </a:r>
            <a:r>
              <a:rPr lang="ko-KR" altLang="en-US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PER, 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</a:t>
            </a:r>
            <a:r>
              <a:rPr lang="en-US" altLang="ko-KR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PBR</a:t>
            </a:r>
            <a:r>
              <a:rPr lang="ko-KR" altLang="en-US" sz="1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ACFA42-A4B1-4EAF-BA8B-5D9A750C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8" y="1557846"/>
            <a:ext cx="4392488" cy="13328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F7CFD2-241A-4CEB-95CB-A75507A309E7}"/>
              </a:ext>
            </a:extLst>
          </p:cNvPr>
          <p:cNvSpPr/>
          <p:nvPr/>
        </p:nvSpPr>
        <p:spPr>
          <a:xfrm>
            <a:off x="2406386" y="2890647"/>
            <a:ext cx="63420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해들리</a:t>
            </a:r>
            <a:r>
              <a:rPr lang="ko-KR" altLang="en-US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위컴</a:t>
            </a:r>
            <a:r>
              <a:rPr lang="ko-KR" altLang="en-US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(Hadley Wickham)(</a:t>
            </a:r>
            <a:r>
              <a:rPr lang="en-US" altLang="ko-KR" sz="1000" dirty="0" err="1">
                <a:solidFill>
                  <a:srgbClr val="4183C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Grolemund</a:t>
            </a:r>
            <a:r>
              <a:rPr lang="en-US" altLang="ko-KR" sz="1000" dirty="0">
                <a:solidFill>
                  <a:srgbClr val="4183C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 and Wickham 2018</a:t>
            </a:r>
            <a:r>
              <a:rPr lang="en-US" altLang="ko-KR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따르면 데이터 과학의 업무 과정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635FE-7420-42E7-80A0-628634827A6E}"/>
              </a:ext>
            </a:extLst>
          </p:cNvPr>
          <p:cNvSpPr/>
          <p:nvPr/>
        </p:nvSpPr>
        <p:spPr>
          <a:xfrm>
            <a:off x="611560" y="4205918"/>
            <a:ext cx="7272808" cy="161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수집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정리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solidFill>
                  <a:srgbClr val="24292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재무비율 데이터</a:t>
            </a:r>
            <a:r>
              <a:rPr lang="en-US" altLang="ko-KR" sz="1400" b="1" dirty="0">
                <a:solidFill>
                  <a:srgbClr val="24292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24292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재무제표 데이터</a:t>
            </a:r>
            <a:r>
              <a:rPr lang="en-US" altLang="ko-KR" sz="1400" b="1" dirty="0">
                <a:solidFill>
                  <a:srgbClr val="24292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b="1" dirty="0">
                <a:solidFill>
                  <a:srgbClr val="24292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투자지표 데이터</a:t>
            </a:r>
            <a:endParaRPr lang="en-US" altLang="ko-KR" sz="1400" b="1" dirty="0">
              <a:solidFill>
                <a:srgbClr val="24292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가공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모형 이용 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종목선정</a:t>
            </a: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백테스트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backtesting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333333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투자실행</a:t>
            </a:r>
            <a:endParaRPr lang="en-US" altLang="ko-KR" sz="14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성과 평가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2020B1-F09A-427A-83F6-8CF11BD39722}"/>
              </a:ext>
            </a:extLst>
          </p:cNvPr>
          <p:cNvSpPr/>
          <p:nvPr/>
        </p:nvSpPr>
        <p:spPr>
          <a:xfrm>
            <a:off x="2406386" y="3717032"/>
            <a:ext cx="2439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4950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en-US" altLang="ko-KR" sz="1400" dirty="0">
                <a:solidFill>
                  <a:srgbClr val="4950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(Python)</a:t>
            </a:r>
            <a:r>
              <a:rPr lang="ko-KR" altLang="en-US" sz="1400" dirty="0">
                <a:solidFill>
                  <a:srgbClr val="4950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4950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1400" dirty="0">
                <a:solidFill>
                  <a:srgbClr val="49505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F07A1-8BF3-4486-BA74-1D7D5216FA1D}"/>
              </a:ext>
            </a:extLst>
          </p:cNvPr>
          <p:cNvSpPr txBox="1"/>
          <p:nvPr/>
        </p:nvSpPr>
        <p:spPr>
          <a:xfrm>
            <a:off x="467544" y="3683556"/>
            <a:ext cx="184305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투자 프로세스</a:t>
            </a:r>
          </a:p>
        </p:txBody>
      </p:sp>
      <p:sp>
        <p:nvSpPr>
          <p:cNvPr id="17" name="Google Shape;228;p24">
            <a:extLst>
              <a:ext uri="{FF2B5EF4-FFF2-40B4-BE49-F238E27FC236}">
                <a16:creationId xmlns:a16="http://schemas.microsoft.com/office/drawing/2014/main" id="{313047FF-53E2-4A32-8D1C-B0B38B117742}"/>
              </a:ext>
            </a:extLst>
          </p:cNvPr>
          <p:cNvSpPr txBox="1">
            <a:spLocks/>
          </p:cNvSpPr>
          <p:nvPr/>
        </p:nvSpPr>
        <p:spPr>
          <a:xfrm>
            <a:off x="724578" y="18941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</p:spTree>
    <p:extLst>
      <p:ext uri="{BB962C8B-B14F-4D97-AF65-F5344CB8AC3E}">
        <p14:creationId xmlns:p14="http://schemas.microsoft.com/office/powerpoint/2010/main" val="4049967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228;p24">
            <a:extLst>
              <a:ext uri="{FF2B5EF4-FFF2-40B4-BE49-F238E27FC236}">
                <a16:creationId xmlns:a16="http://schemas.microsoft.com/office/drawing/2014/main" id="{26241705-15B8-4BA1-B94C-286769E4F4F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chemeClr val="accent1"/>
                </a:solidFill>
                <a:latin typeface="+mj-ea"/>
                <a:ea typeface="+mj-ea"/>
              </a:rPr>
              <a:t>활용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67543" y="1052736"/>
            <a:ext cx="7844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F8AA66-B405-4B7D-B13A-C29E9EE65D26}"/>
              </a:ext>
            </a:extLst>
          </p:cNvPr>
          <p:cNvSpPr/>
          <p:nvPr/>
        </p:nvSpPr>
        <p:spPr>
          <a:xfrm>
            <a:off x="808973" y="1241585"/>
            <a:ext cx="7844786" cy="13498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 err="1"/>
              <a:t>고</a:t>
            </a:r>
            <a:r>
              <a:rPr lang="ko-KR" altLang="en-US" sz="1400" b="1" dirty="0" err="1"/>
              <a:t>빈도</a:t>
            </a:r>
            <a:r>
              <a:rPr lang="ko-KR" altLang="en-US" sz="1400" b="1" dirty="0"/>
              <a:t> 매매</a:t>
            </a:r>
            <a:r>
              <a:rPr lang="en-US" altLang="ko-KR" sz="1400" dirty="0"/>
              <a:t>(</a:t>
            </a:r>
            <a:r>
              <a:rPr lang="en-US" altLang="ko-KR" sz="1400" b="1" dirty="0"/>
              <a:t>HFT</a:t>
            </a:r>
            <a:r>
              <a:rPr lang="en-US" altLang="ko-KR" sz="1400" dirty="0"/>
              <a:t> : </a:t>
            </a:r>
            <a:r>
              <a:rPr lang="en-US" altLang="ko-KR" sz="1400" b="1" dirty="0"/>
              <a:t>High Frequency Trading</a:t>
            </a:r>
            <a:r>
              <a:rPr lang="en-US" altLang="ko-KR" sz="1400" dirty="0"/>
              <a:t>),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초고빈도 매매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(Ultra HFT) </a:t>
            </a:r>
            <a:endParaRPr lang="ko-KR" altLang="en-US" sz="1400" dirty="0">
              <a:solidFill>
                <a:srgbClr val="000000"/>
              </a:solidFill>
              <a:latin typeface="se-nanumgothic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알고리즘 트레이딩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(Algorithmic Trading) : MACD, R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냐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엔빌로프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등 기술적 지표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, Rule-based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통계적 차익거래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(Statistical Arbitrage) :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페어 트레이딩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통계적 모델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기법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팩터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인베스팅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(Factor Investing) :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모멘텀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팩터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가치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팩터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 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0C35C8-9E1F-4AC1-9B53-361F1E9BC881}"/>
              </a:ext>
            </a:extLst>
          </p:cNvPr>
          <p:cNvSpPr/>
          <p:nvPr/>
        </p:nvSpPr>
        <p:spPr>
          <a:xfrm>
            <a:off x="899592" y="3118840"/>
            <a:ext cx="7200800" cy="5232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 err="1">
                <a:solidFill>
                  <a:srgbClr val="000000"/>
                </a:solidFill>
                <a:latin typeface="se-nanumgothic"/>
              </a:rPr>
              <a:t>퀀터멘탈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se-nanumgothic"/>
              </a:rPr>
              <a:t>Quantamental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)</a:t>
            </a:r>
            <a:endParaRPr lang="ko-KR" altLang="en-US" sz="1400" dirty="0">
              <a:solidFill>
                <a:srgbClr val="000000"/>
              </a:solidFill>
              <a:latin typeface="se-nanumgothic"/>
            </a:endParaRP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데이터 과학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기계학습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(Data Science/Machine </a:t>
            </a:r>
            <a:r>
              <a:rPr lang="en-US" altLang="ko-KR" sz="1400" dirty="0" err="1">
                <a:solidFill>
                  <a:srgbClr val="000000"/>
                </a:solidFill>
                <a:latin typeface="se-nanumgothic"/>
              </a:rPr>
              <a:t>Learing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)/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빅데이터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/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대안데이터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(AD)</a:t>
            </a:r>
            <a:endParaRPr lang="ko-KR" altLang="en-US" sz="1400" dirty="0">
              <a:solidFill>
                <a:srgbClr val="000000"/>
              </a:solidFill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27130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02616E-A406-4377-928A-D1DDCF4CAF4C}"/>
              </a:ext>
            </a:extLst>
          </p:cNvPr>
          <p:cNvSpPr/>
          <p:nvPr/>
        </p:nvSpPr>
        <p:spPr>
          <a:xfrm>
            <a:off x="539552" y="1096775"/>
            <a:ext cx="4572000" cy="10156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33333"/>
                </a:solidFill>
                <a:latin typeface="Lato"/>
              </a:rPr>
              <a:t>야후 </a:t>
            </a:r>
            <a:r>
              <a:rPr lang="ko-KR" altLang="en-US" sz="1200" dirty="0" err="1">
                <a:solidFill>
                  <a:srgbClr val="333333"/>
                </a:solidFill>
                <a:latin typeface="Lato"/>
              </a:rPr>
              <a:t>파이낸스</a:t>
            </a:r>
            <a:r>
              <a:rPr lang="en-US" altLang="ko-KR" sz="1200" dirty="0">
                <a:solidFill>
                  <a:srgbClr val="333333"/>
                </a:solidFill>
                <a:latin typeface="Lato"/>
              </a:rPr>
              <a:t>: https://finance.yahoo.com/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33333"/>
                </a:solidFill>
                <a:latin typeface="Lato"/>
              </a:rPr>
              <a:t>네이버 금융</a:t>
            </a:r>
            <a:r>
              <a:rPr lang="en-US" altLang="ko-KR" sz="1200" dirty="0">
                <a:solidFill>
                  <a:srgbClr val="333333"/>
                </a:solidFill>
                <a:latin typeface="Lato"/>
              </a:rPr>
              <a:t>: </a:t>
            </a:r>
            <a:r>
              <a:rPr lang="en-US" altLang="ko-KR" sz="1200" dirty="0">
                <a:solidFill>
                  <a:srgbClr val="333333"/>
                </a:solidFill>
                <a:latin typeface="Lato"/>
                <a:hlinkClick r:id="rId2"/>
              </a:rPr>
              <a:t>https://finance.naver.com/</a:t>
            </a:r>
            <a:endParaRPr lang="en-US" altLang="ko-KR" sz="1200" dirty="0">
              <a:solidFill>
                <a:srgbClr val="333333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333333"/>
                </a:solidFill>
                <a:latin typeface="Lato"/>
              </a:rPr>
              <a:t>Quandl</a:t>
            </a:r>
            <a:r>
              <a:rPr lang="en-US" altLang="ko-KR" sz="1200" dirty="0">
                <a:solidFill>
                  <a:srgbClr val="333333"/>
                </a:solidFill>
                <a:latin typeface="Lato"/>
              </a:rPr>
              <a:t>: https://www.quandl.com/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333333"/>
                </a:solidFill>
                <a:latin typeface="Lato"/>
              </a:rPr>
              <a:t>tiingo</a:t>
            </a:r>
            <a:r>
              <a:rPr lang="en-US" altLang="ko-KR" sz="1200" dirty="0">
                <a:solidFill>
                  <a:srgbClr val="333333"/>
                </a:solidFill>
                <a:latin typeface="Lato"/>
              </a:rPr>
              <a:t>: https://www.tiingo.com/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C8A6D7-33D4-4346-91A2-42E938ECDDFE}"/>
              </a:ext>
            </a:extLst>
          </p:cNvPr>
          <p:cNvSpPr/>
          <p:nvPr/>
        </p:nvSpPr>
        <p:spPr>
          <a:xfrm>
            <a:off x="3655865" y="321606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Lato"/>
              </a:rPr>
              <a:t>필요 데이터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827C99-0714-45F2-9B61-328F8FEBBA8A}"/>
              </a:ext>
            </a:extLst>
          </p:cNvPr>
          <p:cNvSpPr/>
          <p:nvPr/>
        </p:nvSpPr>
        <p:spPr>
          <a:xfrm>
            <a:off x="677638" y="2297995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API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를 이용한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Quandl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다운로드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¶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데이터 제공업체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Quandl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은 일부 데이터를 무료로 제공하며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API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를 통해서 다운로드 가능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DDC63C-98CB-42BE-9003-4B36B936D663}"/>
              </a:ext>
            </a:extLst>
          </p:cNvPr>
          <p:cNvSpPr/>
          <p:nvPr/>
        </p:nvSpPr>
        <p:spPr>
          <a:xfrm>
            <a:off x="677638" y="2819061"/>
            <a:ext cx="792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https://www.quandl.com/api/v3/datasets/WIKI/AAPL/data.csv?api_key=xw3NU3xLUZ7vZgrz5QnG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41D4FF-4732-45C2-801E-4C644617FEA2}"/>
              </a:ext>
            </a:extLst>
          </p:cNvPr>
          <p:cNvSpPr/>
          <p:nvPr/>
        </p:nvSpPr>
        <p:spPr>
          <a:xfrm>
            <a:off x="677637" y="3155461"/>
            <a:ext cx="7706701" cy="3156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DataReader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()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함수를 데이터 다운로드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¶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Quandl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의 경우 무료로 얻을 수 있는 정보에 제한이 있으며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다운로드 양에도 제한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이 방법으로 한두 종목의 데이터를 수집할 수 있지만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전 종목의 데이터를 구하기는 사실상 불가능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야후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파이낸스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역시 주가 데이터를 무료로 제공하며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pandas_datareader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패키지의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DataReader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()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함수는 해당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API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에 접속해 데이터를 다운로드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à"/>
            </a:pP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 err="1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Pykrx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모듈 이용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ea typeface="함초롬바탕" panose="02030504000101010101" pitchFamily="18" charset="-127"/>
            </a:endParaRPr>
          </a:p>
          <a:p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: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파이썬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 소개</a:t>
            </a:r>
            <a:endParaRPr lang="en-US" altLang="ko-KR" sz="1200" dirty="0">
              <a:solidFill>
                <a:srgbClr val="000000"/>
              </a:solidFill>
              <a:highlight>
                <a:srgbClr val="FFFF00"/>
              </a:highlight>
              <a:latin typeface="-apple-system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-apple-system"/>
              </a:rPr>
              <a:t>Naver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</a:rPr>
              <a:t>(http://www.naver.com)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와 한국 거래소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</a:rPr>
              <a:t>(http://www.krx.co.kr)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에서 유가 증권 데이터를 </a:t>
            </a:r>
            <a:r>
              <a:rPr lang="ko-KR" altLang="en-US" sz="1200" dirty="0" err="1">
                <a:solidFill>
                  <a:srgbClr val="000000"/>
                </a:solidFill>
                <a:latin typeface="-apple-system"/>
              </a:rPr>
              <a:t>스크래핑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 후 데이터 프레임으로 값을 반환합니다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해당 모듈은 오픈 소스</a:t>
            </a:r>
            <a:endParaRPr lang="en-US" altLang="ko-KR" sz="1200" dirty="0">
              <a:solidFill>
                <a:srgbClr val="000000"/>
              </a:solidFill>
              <a:latin typeface="-apple-system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-apple-system"/>
              </a:rPr>
              <a:t>github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  <a:hlinkClick r:id="rId3"/>
              </a:rPr>
              <a:t>https://github.com/sharebook-kr/pykrx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를 통해 유지</a:t>
            </a:r>
            <a:r>
              <a:rPr lang="en-US" altLang="ko-KR" sz="1200" dirty="0">
                <a:solidFill>
                  <a:srgbClr val="000000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-apple-system"/>
              </a:rPr>
              <a:t>개발</a:t>
            </a:r>
            <a:endParaRPr lang="ko-KR" altLang="en-US" sz="1200" dirty="0"/>
          </a:p>
          <a:p>
            <a:pPr algn="just" fontAlgn="base">
              <a:lnSpc>
                <a:spcPct val="160000"/>
              </a:lnSpc>
            </a:pP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Google Shape;228;p24">
            <a:extLst>
              <a:ext uri="{FF2B5EF4-FFF2-40B4-BE49-F238E27FC236}">
                <a16:creationId xmlns:a16="http://schemas.microsoft.com/office/drawing/2014/main" id="{E71F3A39-DC81-4A16-A983-3298A915A87A}"/>
              </a:ext>
            </a:extLst>
          </p:cNvPr>
          <p:cNvSpPr txBox="1">
            <a:spLocks/>
          </p:cNvSpPr>
          <p:nvPr/>
        </p:nvSpPr>
        <p:spPr>
          <a:xfrm>
            <a:off x="539552" y="323327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E97256-56F1-4695-8A3C-54AAC0E3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3CE83F-94AD-4B73-8D27-D0BC5445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617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FAF048-9873-4485-9FEB-8EBD357CA2A2}"/>
              </a:ext>
            </a:extLst>
          </p:cNvPr>
          <p:cNvSpPr/>
          <p:nvPr/>
        </p:nvSpPr>
        <p:spPr>
          <a:xfrm>
            <a:off x="251520" y="1340768"/>
            <a:ext cx="777686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벤자민</a:t>
            </a:r>
            <a:r>
              <a:rPr lang="ko-KR" altLang="en-US" sz="1400" b="1" kern="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그레이엄 </a:t>
            </a:r>
            <a:r>
              <a:rPr lang="en-US" altLang="ko-KR" sz="1400" b="1" kern="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kern="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NCAV</a:t>
            </a:r>
            <a:r>
              <a:rPr lang="en-US" altLang="ko-KR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(Net Current Asset Value)</a:t>
            </a:r>
            <a:r>
              <a:rPr lang="ko-KR" alt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  </a:t>
            </a:r>
            <a:r>
              <a:rPr lang="ko-KR" altLang="en-US" sz="14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가치주</a:t>
            </a:r>
            <a:endParaRPr lang="ko-KR" altLang="en-US" sz="14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NCAV(Net Current Asset Value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순유동자산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유동자산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총부채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순유동자산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산출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순유동자산과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시가총액을 비교하여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순유동자산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시가총액의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이상 높은 경우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그리고 흑자기업인 경우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구성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endParaRPr lang="en-US" altLang="ko-KR" sz="1200" b="1" i="1" kern="0" dirty="0">
              <a:solidFill>
                <a:srgbClr val="00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200" b="1" i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sv-SE" altLang="ko-KR" sz="1200" b="1" dirty="0">
                <a:highlight>
                  <a:srgbClr val="FFFF00"/>
                </a:highlight>
              </a:rPr>
              <a:t> The Intelligent Investor REV Ed.</a:t>
            </a:r>
            <a:r>
              <a:rPr lang="ko-KR" altLang="en-US" sz="1200" dirty="0">
                <a:highlight>
                  <a:srgbClr val="FFFF00"/>
                </a:highlight>
              </a:rPr>
              <a:t>  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안전마진</a:t>
            </a:r>
            <a:r>
              <a:rPr lang="en-US" altLang="ko-KR" sz="1200" dirty="0">
                <a:highlight>
                  <a:srgbClr val="FFFF00"/>
                </a:highlight>
              </a:rPr>
              <a:t>margin of safety’ </a:t>
            </a:r>
            <a:r>
              <a:rPr lang="ko-KR" altLang="en-US" sz="1200" dirty="0">
                <a:highlight>
                  <a:srgbClr val="FFFF00"/>
                </a:highlight>
              </a:rPr>
              <a:t>개념</a:t>
            </a:r>
            <a:endParaRPr lang="en-US" altLang="ko-KR" sz="1200" b="1" i="1" kern="0" dirty="0">
              <a:solidFill>
                <a:srgbClr val="00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sv-SE" altLang="ko-KR" sz="1200" b="1" dirty="0">
                <a:highlight>
                  <a:srgbClr val="FFFF00"/>
                </a:highlight>
              </a:rPr>
              <a:t>(</a:t>
            </a:r>
            <a:r>
              <a:rPr lang="ko-KR" altLang="en-US" sz="1200" b="1" dirty="0">
                <a:highlight>
                  <a:srgbClr val="FFFF00"/>
                </a:highlight>
              </a:rPr>
              <a:t>책 내용</a:t>
            </a:r>
            <a:r>
              <a:rPr lang="en-US" altLang="ko-KR" sz="1200" b="1" dirty="0">
                <a:highlight>
                  <a:srgbClr val="FFFF00"/>
                </a:highlight>
              </a:rPr>
              <a:t>)</a:t>
            </a:r>
            <a:endParaRPr lang="sv-SE" altLang="ko-KR" sz="1200" b="1" dirty="0">
              <a:highlight>
                <a:srgbClr val="FFFF00"/>
              </a:highlight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dirty="0">
                <a:highlight>
                  <a:srgbClr val="FFFF00"/>
                </a:highlight>
              </a:rPr>
              <a:t> </a:t>
            </a:r>
            <a:r>
              <a:rPr lang="ko-KR" altLang="en-US" sz="1200" i="1" dirty="0">
                <a:highlight>
                  <a:srgbClr val="FFFF00"/>
                </a:highlight>
              </a:rPr>
              <a:t>투자에서 안전마진도 마찬가지다</a:t>
            </a:r>
            <a:r>
              <a:rPr lang="en-US" altLang="ko-KR" sz="1200" i="1" dirty="0">
                <a:highlight>
                  <a:srgbClr val="FFFF00"/>
                </a:highlight>
              </a:rPr>
              <a:t>. </a:t>
            </a:r>
            <a:r>
              <a:rPr lang="en-US" altLang="ko-KR" sz="1200" i="1" dirty="0">
                <a:highlight>
                  <a:srgbClr val="00FFFF"/>
                </a:highlight>
              </a:rPr>
              <a:t>1</a:t>
            </a:r>
            <a:r>
              <a:rPr lang="ko-KR" altLang="en-US" sz="1200" i="1" dirty="0">
                <a:highlight>
                  <a:srgbClr val="00FFFF"/>
                </a:highlight>
              </a:rPr>
              <a:t>달러의 가치가 </a:t>
            </a:r>
            <a:r>
              <a:rPr lang="ko-KR" altLang="en-US" sz="1200" i="1" dirty="0">
                <a:highlight>
                  <a:srgbClr val="FFFF00"/>
                </a:highlight>
              </a:rPr>
              <a:t>있는 투자 대상을 </a:t>
            </a:r>
            <a:r>
              <a:rPr lang="en-US" altLang="ko-KR" sz="1200" i="1" dirty="0">
                <a:highlight>
                  <a:srgbClr val="00FFFF"/>
                </a:highlight>
              </a:rPr>
              <a:t>60</a:t>
            </a:r>
            <a:r>
              <a:rPr lang="ko-KR" altLang="en-US" sz="1200" i="1" dirty="0">
                <a:highlight>
                  <a:srgbClr val="00FFFF"/>
                </a:highlight>
              </a:rPr>
              <a:t>센트에 </a:t>
            </a:r>
            <a:r>
              <a:rPr lang="ko-KR" altLang="en-US" sz="1200" i="1" dirty="0">
                <a:highlight>
                  <a:srgbClr val="FFFF00"/>
                </a:highlight>
              </a:rPr>
              <a:t>사는 것은 </a:t>
            </a:r>
            <a:r>
              <a:rPr lang="en-US" altLang="ko-KR" sz="1200" i="1" dirty="0">
                <a:highlight>
                  <a:srgbClr val="FFFF00"/>
                </a:highlight>
              </a:rPr>
              <a:t>40</a:t>
            </a:r>
            <a:r>
              <a:rPr lang="ko-KR" altLang="en-US" sz="1200" i="1" dirty="0">
                <a:highlight>
                  <a:srgbClr val="FFFF00"/>
                </a:highlight>
              </a:rPr>
              <a:t>센트로 사는 것보다는 더 위험하다</a:t>
            </a:r>
            <a:r>
              <a:rPr lang="en-US" altLang="ko-KR" sz="1200" i="1" dirty="0">
                <a:highlight>
                  <a:srgbClr val="FFFF00"/>
                </a:highlight>
              </a:rPr>
              <a:t>. </a:t>
            </a:r>
            <a:r>
              <a:rPr lang="ko-KR" altLang="en-US" sz="1200" i="1" dirty="0">
                <a:highlight>
                  <a:srgbClr val="FFFF00"/>
                </a:highlight>
              </a:rPr>
              <a:t>보상의 기대는 </a:t>
            </a:r>
            <a:r>
              <a:rPr lang="en-US" altLang="ko-KR" sz="1200" i="1" dirty="0">
                <a:highlight>
                  <a:srgbClr val="FFFF00"/>
                </a:highlight>
              </a:rPr>
              <a:t>40</a:t>
            </a:r>
            <a:r>
              <a:rPr lang="ko-KR" altLang="en-US" sz="1200" i="1" dirty="0">
                <a:highlight>
                  <a:srgbClr val="FFFF00"/>
                </a:highlight>
              </a:rPr>
              <a:t>센트로 산 경우에 더 많이 할 수 있다</a:t>
            </a:r>
            <a:r>
              <a:rPr lang="en-US" altLang="ko-KR" sz="1200" i="1" dirty="0">
                <a:highlight>
                  <a:srgbClr val="FFFF00"/>
                </a:highlight>
              </a:rPr>
              <a:t>. </a:t>
            </a:r>
            <a:r>
              <a:rPr lang="ko-KR" altLang="en-US" sz="1200" i="1" dirty="0">
                <a:highlight>
                  <a:srgbClr val="FFFF00"/>
                </a:highlight>
              </a:rPr>
              <a:t>즉</a:t>
            </a:r>
            <a:r>
              <a:rPr lang="en-US" altLang="ko-KR" sz="1200" i="1" dirty="0">
                <a:highlight>
                  <a:srgbClr val="FFFF00"/>
                </a:highlight>
              </a:rPr>
              <a:t>, </a:t>
            </a:r>
            <a:r>
              <a:rPr lang="ko-KR" altLang="en-US" sz="1200" i="1" dirty="0">
                <a:highlight>
                  <a:srgbClr val="FFFF00"/>
                </a:highlight>
              </a:rPr>
              <a:t>가치 포트폴리오에서 보상에 대한 잠재 가능성이 클수록 위험은 더 작아진다</a:t>
            </a:r>
            <a:r>
              <a:rPr lang="en-US" altLang="ko-KR" sz="1200" i="1" dirty="0">
                <a:highlight>
                  <a:srgbClr val="FFFF00"/>
                </a:highlight>
              </a:rPr>
              <a:t>. 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i="1" dirty="0">
                <a:highlight>
                  <a:srgbClr val="FFFF00"/>
                </a:highlight>
              </a:rPr>
              <a:t>따라서 현명한 투자자는 기업의 </a:t>
            </a:r>
            <a:r>
              <a:rPr lang="ko-KR" altLang="en-US" sz="1200" i="1" dirty="0">
                <a:highlight>
                  <a:srgbClr val="00FFFF"/>
                </a:highlight>
              </a:rPr>
              <a:t>기본적인 가치를 추정할 </a:t>
            </a:r>
            <a:r>
              <a:rPr lang="ko-KR" altLang="en-US" sz="1200" i="1" dirty="0">
                <a:highlight>
                  <a:srgbClr val="FFFF00"/>
                </a:highlight>
              </a:rPr>
              <a:t>수 있는 지식도 갖추어야 한다</a:t>
            </a:r>
            <a:r>
              <a:rPr lang="en-US" altLang="ko-KR" sz="1200" i="1" dirty="0">
                <a:highlight>
                  <a:srgbClr val="FFFF00"/>
                </a:highlight>
              </a:rPr>
              <a:t>.</a:t>
            </a:r>
            <a:endParaRPr lang="sv-SE" altLang="ko-KR" sz="1200" b="1" i="1" kern="0" dirty="0">
              <a:solidFill>
                <a:srgbClr val="00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endParaRPr lang="en-US" altLang="ko-KR" sz="14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피터린치</a:t>
            </a:r>
            <a:r>
              <a:rPr lang="ko-KR" altLang="en-US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PEG(Price </a:t>
            </a:r>
            <a:r>
              <a:rPr lang="en-US" altLang="ko-KR" sz="14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Earnings to Growth rate)</a:t>
            </a:r>
            <a:r>
              <a:rPr lang="ko-KR" altLang="en-US" sz="14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PEG=PER/(3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평균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EPS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수치가 낮을수록 주가가 저평가돼 있거나 성장률이 높다는 것을 의미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endParaRPr lang="ko-KR" altLang="en-US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존 </a:t>
            </a:r>
            <a:r>
              <a:rPr lang="ko-KR" altLang="en-US" sz="14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네프의</a:t>
            </a:r>
            <a:r>
              <a:rPr lang="ko-KR" altLang="en-US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GYP</a:t>
            </a:r>
            <a:r>
              <a:rPr lang="ko-KR" altLang="en-US" sz="14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비율 전략</a:t>
            </a:r>
            <a:endParaRPr lang="en-US" altLang="ko-KR" sz="1400" b="1" kern="0" dirty="0">
              <a:solidFill>
                <a:srgbClr val="000000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:GYP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(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당기순이익 증가율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배당수익률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)/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주가수익비율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(PER)</a:t>
            </a:r>
            <a:endParaRPr lang="ko-KR" altLang="en-US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B317A8F7-21E8-4509-A0A6-FB236827427C}"/>
              </a:ext>
            </a:extLst>
          </p:cNvPr>
          <p:cNvSpPr txBox="1">
            <a:spLocks/>
          </p:cNvSpPr>
          <p:nvPr/>
        </p:nvSpPr>
        <p:spPr>
          <a:xfrm>
            <a:off x="649606" y="168085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424F7-C1A3-4DAF-A941-275C946D7A46}"/>
              </a:ext>
            </a:extLst>
          </p:cNvPr>
          <p:cNvSpPr txBox="1"/>
          <p:nvPr/>
        </p:nvSpPr>
        <p:spPr>
          <a:xfrm>
            <a:off x="323850" y="908050"/>
            <a:ext cx="206768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1400" b="1">
                <a:latin typeface="맑은 고딕" panose="020B0503020000020004" pitchFamily="50" charset="-127"/>
              </a:rPr>
              <a:t>퀀트투자 사례</a:t>
            </a:r>
          </a:p>
        </p:txBody>
      </p:sp>
    </p:spTree>
    <p:extLst>
      <p:ext uri="{BB962C8B-B14F-4D97-AF65-F5344CB8AC3E}">
        <p14:creationId xmlns:p14="http://schemas.microsoft.com/office/powerpoint/2010/main" val="26851476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7BC6A-A7E2-46D0-82D9-3E0AB6BF5A7A}"/>
              </a:ext>
            </a:extLst>
          </p:cNvPr>
          <p:cNvSpPr/>
          <p:nvPr/>
        </p:nvSpPr>
        <p:spPr>
          <a:xfrm>
            <a:off x="359532" y="1305083"/>
            <a:ext cx="8424936" cy="43396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월리암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오닐  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CAN SLIM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법칙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endParaRPr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(Current Earnings):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주당 분기 순이익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 순이익 증가율이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이상인 기업에 투자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endParaRPr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(Annual Earnings)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연간 순이익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연간 순이익 증가율이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순이익 증가율이 안정적인 기업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자기자본이익률이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17%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이상인 기업에 투자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endParaRPr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 (New)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신제품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경영혁신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신고가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신제품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신경영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신고가를 형성하는 기업에 투자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 (Supply and Demand)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수요와 공급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유동주식수가 적은 종목을 공략</a:t>
            </a: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 (Leader or Laggard)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주도주와 </a:t>
            </a:r>
            <a:r>
              <a:rPr lang="ko-KR" altLang="en-US" sz="12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소외주</a:t>
            </a:r>
            <a:endParaRPr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주도주를 사고 소외주를 피한다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 (Institutional Sponsorship)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 </a:t>
            </a:r>
            <a:r>
              <a:rPr lang="ko-KR" altLang="en-US" sz="12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관심주</a:t>
            </a:r>
            <a:endParaRPr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기관이 관심을 맞는 종목에 투자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(Market Direction) : </a:t>
            </a:r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시장의 방향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보조지표나 시장속보 등 전문가의 견해를 의지하는 것 보다는 매일 주가지수의 움직임을 체크하며 자신만의 노하우로 </a:t>
            </a:r>
            <a:endParaRPr lang="en-US" altLang="ko-KR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움직임을 파악하는 것이 중요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E771C-75A5-4260-A5A5-F7904F2F91D8}"/>
              </a:ext>
            </a:extLst>
          </p:cNvPr>
          <p:cNvSpPr txBox="1"/>
          <p:nvPr/>
        </p:nvSpPr>
        <p:spPr>
          <a:xfrm>
            <a:off x="323850" y="908050"/>
            <a:ext cx="206768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1400" b="1">
                <a:latin typeface="맑은 고딕" panose="020B0503020000020004" pitchFamily="50" charset="-127"/>
              </a:rPr>
              <a:t>퀀트투자 사례</a:t>
            </a:r>
          </a:p>
        </p:txBody>
      </p:sp>
      <p:sp>
        <p:nvSpPr>
          <p:cNvPr id="7" name="Google Shape;228;p24">
            <a:extLst>
              <a:ext uri="{FF2B5EF4-FFF2-40B4-BE49-F238E27FC236}">
                <a16:creationId xmlns:a16="http://schemas.microsoft.com/office/drawing/2014/main" id="{2570C139-AD22-4D80-A659-DF7DC38EDA33}"/>
              </a:ext>
            </a:extLst>
          </p:cNvPr>
          <p:cNvSpPr txBox="1">
            <a:spLocks/>
          </p:cNvSpPr>
          <p:nvPr/>
        </p:nvSpPr>
        <p:spPr>
          <a:xfrm>
            <a:off x="785771" y="210753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</p:spTree>
    <p:extLst>
      <p:ext uri="{BB962C8B-B14F-4D97-AF65-F5344CB8AC3E}">
        <p14:creationId xmlns:p14="http://schemas.microsoft.com/office/powerpoint/2010/main" val="7200950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C9C662-5EE1-4A0E-8F23-B8EA51817D30}"/>
              </a:ext>
            </a:extLst>
          </p:cNvPr>
          <p:cNvSpPr/>
          <p:nvPr/>
        </p:nvSpPr>
        <p:spPr>
          <a:xfrm>
            <a:off x="323528" y="1219100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source serif pro"/>
              </a:rPr>
              <a:t>2000 "Value Investing: The Use of Historical Financial Statement Information to Separate Winners from Losers" 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3609B-936B-4ED4-A56B-A94380D9DE97}"/>
              </a:ext>
            </a:extLst>
          </p:cNvPr>
          <p:cNvSpPr txBox="1"/>
          <p:nvPr/>
        </p:nvSpPr>
        <p:spPr>
          <a:xfrm>
            <a:off x="323527" y="911511"/>
            <a:ext cx="43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*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source serif pro"/>
              </a:rPr>
              <a:t> F-Score : </a:t>
            </a:r>
            <a:r>
              <a:rPr lang="en-US" altLang="ko-KR" sz="1400" dirty="0">
                <a:highlight>
                  <a:srgbClr val="FFFF00"/>
                </a:highlight>
              </a:rPr>
              <a:t>JOSEPH D. PIOTROSKI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89F58-DFE8-49A2-823D-7A82EA1B1E58}"/>
              </a:ext>
            </a:extLst>
          </p:cNvPr>
          <p:cNvSpPr txBox="1"/>
          <p:nvPr/>
        </p:nvSpPr>
        <p:spPr>
          <a:xfrm>
            <a:off x="2906681" y="5385441"/>
            <a:ext cx="1152128" cy="7386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CAGR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MDD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Sharpe</a:t>
            </a:r>
            <a:endParaRPr lang="ko-KR" altLang="en-US" sz="1400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F80A46A-4BF5-4186-BFA0-54E99705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34545"/>
              </p:ext>
            </p:extLst>
          </p:nvPr>
        </p:nvGraphicFramePr>
        <p:xfrm>
          <a:off x="449797" y="1594357"/>
          <a:ext cx="815465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533">
                  <a:extLst>
                    <a:ext uri="{9D8B030D-6E8A-4147-A177-3AD203B41FA5}">
                      <a16:colId xmlns:a16="http://schemas.microsoft.com/office/drawing/2014/main" val="4111769420"/>
                    </a:ext>
                  </a:extLst>
                </a:gridCol>
                <a:gridCol w="5094977">
                  <a:extLst>
                    <a:ext uri="{9D8B030D-6E8A-4147-A177-3AD203B41FA5}">
                      <a16:colId xmlns:a16="http://schemas.microsoft.com/office/drawing/2014/main" val="3719551872"/>
                    </a:ext>
                  </a:extLst>
                </a:gridCol>
                <a:gridCol w="1422141">
                  <a:extLst>
                    <a:ext uri="{9D8B030D-6E8A-4147-A177-3AD203B41FA5}">
                      <a16:colId xmlns:a16="http://schemas.microsoft.com/office/drawing/2014/main" val="250815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58485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rgbClr val="333333"/>
                        </a:solidFill>
                        <a:latin typeface="source serif pro"/>
                      </a:endParaRPr>
                    </a:p>
                    <a:p>
                      <a:pPr algn="ctr" latinLnBrk="1"/>
                      <a:endParaRPr lang="en-US" altLang="ko-KR" sz="1200" b="1" dirty="0">
                        <a:solidFill>
                          <a:srgbClr val="333333"/>
                        </a:solidFill>
                        <a:latin typeface="source serif pro"/>
                      </a:endParaRPr>
                    </a:p>
                    <a:p>
                      <a:pPr algn="ctr" latinLnBrk="1"/>
                      <a:endParaRPr lang="en-US" altLang="ko-KR" sz="1200" b="1" dirty="0">
                        <a:solidFill>
                          <a:srgbClr val="333333"/>
                        </a:solidFill>
                        <a:latin typeface="source serif pro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highlight>
                            <a:srgbClr val="00FFFF"/>
                          </a:highlight>
                          <a:latin typeface="source serif pro"/>
                        </a:rPr>
                        <a:t>수익성 분석</a:t>
                      </a:r>
                      <a:endParaRPr lang="en-US" altLang="ko-KR" sz="1200" b="1" dirty="0">
                        <a:solidFill>
                          <a:srgbClr val="333333"/>
                        </a:solidFill>
                        <a:highlight>
                          <a:srgbClr val="00FFFF"/>
                        </a:highlight>
                        <a:latin typeface="source serif pro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(4)</a:t>
                      </a:r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전년 당기순이익이 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0 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이상 인가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  <a:sym typeface="Wingdings" panose="05000000000000000000" pitchFamily="2" charset="2"/>
                        </a:rPr>
                        <a:t>회계상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9460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전년 영업현금흐름이 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0 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이상 인가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dirty="0" err="1">
                          <a:solidFill>
                            <a:srgbClr val="333333"/>
                          </a:solidFill>
                          <a:latin typeface="source serif pro"/>
                          <a:sym typeface="Wingdings" panose="05000000000000000000" pitchFamily="2" charset="2"/>
                        </a:rPr>
                        <a:t>cf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301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ROA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가 전년대비 증가 했는가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(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추세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90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영업현금흐름이 순이익보다 높은가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9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성장성분석</a:t>
                      </a:r>
                      <a:r>
                        <a:rPr lang="en-US" altLang="ko-KR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(1)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rgbClr val="333333"/>
                          </a:solidFill>
                          <a:latin typeface="source serif pro"/>
                        </a:rPr>
                        <a:t>매출총이익률이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 전년대비 증가했는가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991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rgbClr val="333333"/>
                        </a:solidFill>
                        <a:latin typeface="source serif pro"/>
                      </a:endParaRPr>
                    </a:p>
                    <a:p>
                      <a:pPr algn="ctr" latinLnBrk="1"/>
                      <a:endParaRPr lang="en-US" altLang="ko-KR" sz="1200" b="1" dirty="0">
                        <a:solidFill>
                          <a:srgbClr val="333333"/>
                        </a:solidFill>
                        <a:latin typeface="source serif pro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안정성분석</a:t>
                      </a:r>
                      <a:r>
                        <a:rPr lang="en-US" altLang="ko-KR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(3)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부채비율이 전년대비 감소했는가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476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유동비율이 전년대비 증가했는가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440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금년 </a:t>
                      </a:r>
                      <a:r>
                        <a:rPr lang="ko-KR" altLang="en-US" sz="1200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source serif pro"/>
                        </a:rPr>
                        <a:t>신주 발행을 하지 않았다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highlight>
                            <a:srgbClr val="FFFF00"/>
                          </a:highlight>
                          <a:latin typeface="source serif pro"/>
                        </a:rPr>
                        <a:t>? </a:t>
                      </a:r>
                      <a:endParaRPr lang="ko-KR" alt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26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활동성 분석</a:t>
                      </a:r>
                      <a:r>
                        <a:rPr lang="en-US" altLang="ko-KR" sz="1200" b="1" dirty="0">
                          <a:solidFill>
                            <a:srgbClr val="333333"/>
                          </a:solidFill>
                          <a:latin typeface="source serif pro"/>
                        </a:rPr>
                        <a:t>(1)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자산회전율이 전년대비 증가했는가</a:t>
                      </a:r>
                      <a:r>
                        <a:rPr lang="en-US" altLang="ko-KR" sz="1200" dirty="0">
                          <a:solidFill>
                            <a:srgbClr val="333333"/>
                          </a:solidFill>
                          <a:latin typeface="source serif pro"/>
                        </a:rPr>
                        <a:t>?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+1</a:t>
                      </a:r>
                      <a:r>
                        <a:rPr lang="ko-KR" altLang="en-US" sz="1200" dirty="0"/>
                        <a:t>점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057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E113FF4-30F9-451C-B04C-F9EFFCBA8EF3}"/>
              </a:ext>
            </a:extLst>
          </p:cNvPr>
          <p:cNvSpPr txBox="1"/>
          <p:nvPr/>
        </p:nvSpPr>
        <p:spPr>
          <a:xfrm>
            <a:off x="539552" y="5517232"/>
            <a:ext cx="158417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Backtesting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24485A0-A6FC-4ED7-B934-011E97723B74}"/>
              </a:ext>
            </a:extLst>
          </p:cNvPr>
          <p:cNvSpPr/>
          <p:nvPr/>
        </p:nvSpPr>
        <p:spPr>
          <a:xfrm>
            <a:off x="2339752" y="5589240"/>
            <a:ext cx="360040" cy="297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78C33-4ED7-4C9A-A5AB-C8EF4945CF3B}"/>
              </a:ext>
            </a:extLst>
          </p:cNvPr>
          <p:cNvSpPr txBox="1"/>
          <p:nvPr/>
        </p:nvSpPr>
        <p:spPr>
          <a:xfrm>
            <a:off x="7092280" y="5331001"/>
            <a:ext cx="1854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총점 </a:t>
            </a:r>
            <a:r>
              <a:rPr lang="en-US" altLang="ko-KR" sz="1200" dirty="0"/>
              <a:t>0</a:t>
            </a:r>
            <a:r>
              <a:rPr lang="ko-KR" altLang="en-US" sz="1200" dirty="0"/>
              <a:t>점</a:t>
            </a:r>
            <a:r>
              <a:rPr lang="en-US" altLang="ko-KR" sz="1200" dirty="0"/>
              <a:t>~9</a:t>
            </a:r>
            <a:r>
              <a:rPr lang="ko-KR" altLang="en-US" sz="1200" dirty="0"/>
              <a:t>점</a:t>
            </a:r>
            <a:endParaRPr lang="en-US" altLang="ko-KR" sz="1200" dirty="0"/>
          </a:p>
          <a:p>
            <a:r>
              <a:rPr lang="ko-KR" altLang="en-US" sz="1200" dirty="0">
                <a:highlight>
                  <a:srgbClr val="FFFF00"/>
                </a:highlight>
              </a:rPr>
              <a:t>일정점수 이상 </a:t>
            </a:r>
            <a:r>
              <a:rPr lang="en-US" altLang="ko-KR" sz="1200" dirty="0">
                <a:highlight>
                  <a:srgbClr val="FFFF00"/>
                </a:highlight>
              </a:rPr>
              <a:t>Long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EBAE26-5D84-4721-BC79-74478CB89A35}"/>
              </a:ext>
            </a:extLst>
          </p:cNvPr>
          <p:cNvSpPr/>
          <p:nvPr/>
        </p:nvSpPr>
        <p:spPr>
          <a:xfrm>
            <a:off x="4728841" y="5852294"/>
            <a:ext cx="4415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generates a 23% annual return between 1976 and 1996, 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17" name="Google Shape;228;p24">
            <a:extLst>
              <a:ext uri="{FF2B5EF4-FFF2-40B4-BE49-F238E27FC236}">
                <a16:creationId xmlns:a16="http://schemas.microsoft.com/office/drawing/2014/main" id="{277BEA36-6073-4E05-970D-B1A652CF2051}"/>
              </a:ext>
            </a:extLst>
          </p:cNvPr>
          <p:cNvSpPr txBox="1">
            <a:spLocks/>
          </p:cNvSpPr>
          <p:nvPr/>
        </p:nvSpPr>
        <p:spPr>
          <a:xfrm>
            <a:off x="793622" y="292789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D3BB20-9994-4D78-9E9C-1EE60E0A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AF2CB9B-C199-4097-B237-2B9361D9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0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EC2EC2-47E1-4A2E-B13F-1F87D82F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64" y="3083705"/>
            <a:ext cx="5076056" cy="29885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2D8B4A-5F46-4BD8-B664-6F8B2C67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24" y="2510500"/>
            <a:ext cx="5436096" cy="467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FE7E87-456B-4588-8357-98B4CC232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60" y="1815229"/>
            <a:ext cx="5463720" cy="5512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DCDD9B-9DA0-4E52-A9CC-CD60B29B5F60}"/>
              </a:ext>
            </a:extLst>
          </p:cNvPr>
          <p:cNvSpPr/>
          <p:nvPr/>
        </p:nvSpPr>
        <p:spPr>
          <a:xfrm>
            <a:off x="395536" y="97484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200" dirty="0">
                <a:solidFill>
                  <a:srgbClr val="222222"/>
                </a:solidFill>
                <a:latin typeface="NanumSquare-R"/>
              </a:rPr>
              <a:t>신용평가 의사결정 지원</a:t>
            </a:r>
            <a:r>
              <a:rPr lang="en-US" altLang="ko-KR" sz="1200" dirty="0">
                <a:solidFill>
                  <a:srgbClr val="222222"/>
                </a:solidFill>
                <a:latin typeface="NanumSquare-R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NanumSquare-R"/>
              </a:rPr>
              <a:t>조기경보 의사결정 지원 등에 활용할 목적으로 </a:t>
            </a:r>
            <a:r>
              <a:rPr lang="en-US" altLang="ko-KR" sz="1200" dirty="0">
                <a:solidFill>
                  <a:srgbClr val="222222"/>
                </a:solidFill>
                <a:latin typeface="NanumSquare-R"/>
              </a:rPr>
              <a:t>KED DB </a:t>
            </a:r>
            <a:r>
              <a:rPr lang="ko-KR" altLang="en-US" sz="1200" dirty="0">
                <a:solidFill>
                  <a:srgbClr val="222222"/>
                </a:solidFill>
                <a:latin typeface="NanumSquare-R"/>
              </a:rPr>
              <a:t>등을 가공하여 신용정보주체의 위험관리에 유용한 정보를 생산</a:t>
            </a:r>
            <a:r>
              <a:rPr lang="en-US" altLang="ko-KR" sz="1200" dirty="0">
                <a:solidFill>
                  <a:srgbClr val="222222"/>
                </a:solidFill>
                <a:latin typeface="NanumSquare-R"/>
              </a:rPr>
              <a:t>·</a:t>
            </a:r>
            <a:r>
              <a:rPr lang="ko-KR" altLang="en-US" sz="1200" dirty="0">
                <a:solidFill>
                  <a:srgbClr val="222222"/>
                </a:solidFill>
                <a:latin typeface="NanumSquare-R"/>
              </a:rPr>
              <a:t>제공 및 위험관리정보의 사전 유용성</a:t>
            </a:r>
            <a:r>
              <a:rPr lang="en-US" altLang="ko-KR" sz="1200" dirty="0">
                <a:solidFill>
                  <a:srgbClr val="222222"/>
                </a:solidFill>
                <a:latin typeface="NanumSquare-R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NanumSquare-R"/>
              </a:rPr>
              <a:t>사후 모니터링 분석 등을 제공하는 서비스를 통칭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56C191-8BC5-4227-9810-EE876C126DD5}"/>
              </a:ext>
            </a:extLst>
          </p:cNvPr>
          <p:cNvSpPr/>
          <p:nvPr/>
        </p:nvSpPr>
        <p:spPr>
          <a:xfrm>
            <a:off x="599139" y="365261"/>
            <a:ext cx="5773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dirty="0">
                <a:solidFill>
                  <a:srgbClr val="444444"/>
                </a:solidFill>
                <a:latin typeface="NanumSquare-EB"/>
              </a:rPr>
              <a:t>빅데이터 분석정보 서비스</a:t>
            </a:r>
            <a:r>
              <a:rPr lang="en-US" altLang="ko-KR" dirty="0">
                <a:solidFill>
                  <a:srgbClr val="444444"/>
                </a:solidFill>
                <a:latin typeface="NanumSquare-EB"/>
              </a:rPr>
              <a:t>:</a:t>
            </a:r>
            <a:r>
              <a:rPr lang="ko-KR" altLang="en-US" dirty="0">
                <a:solidFill>
                  <a:srgbClr val="444444"/>
                </a:solidFill>
                <a:latin typeface="NanumSquare-EB"/>
              </a:rPr>
              <a:t>여신심사 사후관리 활용</a:t>
            </a:r>
            <a:endParaRPr lang="ko-KR" altLang="en-US" b="0" i="0" dirty="0">
              <a:solidFill>
                <a:srgbClr val="444444"/>
              </a:solidFill>
              <a:effectLst/>
              <a:latin typeface="NanumSquare-EB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588AE7-E3A4-4485-8729-7D5DB5774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80" y="1723577"/>
            <a:ext cx="2983888" cy="11640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2EEFF8-F1EB-40D4-80BD-2870DCDF87E7}"/>
              </a:ext>
            </a:extLst>
          </p:cNvPr>
          <p:cNvSpPr/>
          <p:nvPr/>
        </p:nvSpPr>
        <p:spPr>
          <a:xfrm>
            <a:off x="328470" y="2990035"/>
            <a:ext cx="2883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http://www.kedkorea.com/si/SISIN05R0.do</a:t>
            </a:r>
            <a:endParaRPr lang="ko-KR" altLang="en-US" sz="12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F47D4D7-0CFA-4EF6-9734-1E7B319E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F678213-E323-4247-AC84-4A08C7CD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8404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120B68-208D-4028-8864-788DECB7D2BC}"/>
              </a:ext>
            </a:extLst>
          </p:cNvPr>
          <p:cNvSpPr/>
          <p:nvPr/>
        </p:nvSpPr>
        <p:spPr>
          <a:xfrm>
            <a:off x="230671" y="1000410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Joel Greenblatt    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77374-A672-4053-86C7-EEFFF4225F36}"/>
              </a:ext>
            </a:extLst>
          </p:cNvPr>
          <p:cNvSpPr txBox="1"/>
          <p:nvPr/>
        </p:nvSpPr>
        <p:spPr>
          <a:xfrm>
            <a:off x="4626619" y="995315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Python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코드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별도 공유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705810-1914-4E12-AA44-A71B7B87AC76}"/>
              </a:ext>
            </a:extLst>
          </p:cNvPr>
          <p:cNvSpPr/>
          <p:nvPr/>
        </p:nvSpPr>
        <p:spPr>
          <a:xfrm>
            <a:off x="230671" y="1391958"/>
            <a:ext cx="6480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Greenblatt</a:t>
            </a:r>
            <a:r>
              <a:rPr lang="ko-KR" altLang="en-US" sz="1200" dirty="0">
                <a:latin typeface="-apple-system"/>
              </a:rPr>
              <a:t> </a:t>
            </a:r>
            <a:r>
              <a:rPr lang="ko-KR" altLang="en-US" sz="1200" dirty="0" err="1">
                <a:latin typeface="-apple-system"/>
              </a:rPr>
              <a:t>헤지펀드</a:t>
            </a:r>
            <a:r>
              <a:rPr lang="ko-KR" altLang="en-US" sz="1200" dirty="0">
                <a:latin typeface="-apple-system"/>
              </a:rPr>
              <a:t> </a:t>
            </a:r>
            <a:r>
              <a:rPr lang="en-US" altLang="ko-KR" sz="1200" b="1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Gotham Capital</a:t>
            </a:r>
            <a:r>
              <a:rPr lang="ko-KR" altLang="en-US" sz="1200" dirty="0">
                <a:latin typeface="-apple-system"/>
              </a:rPr>
              <a:t> 설립한 펀드매니저</a:t>
            </a:r>
            <a:br>
              <a:rPr lang="ko-KR" altLang="en-US" sz="1200" dirty="0"/>
            </a:br>
            <a:r>
              <a:rPr lang="ko-KR" altLang="en-US" sz="1200" dirty="0">
                <a:latin typeface="-apple-system"/>
              </a:rPr>
              <a:t> </a:t>
            </a:r>
            <a:r>
              <a:rPr lang="en-US" altLang="ko-KR" sz="1200" dirty="0">
                <a:latin typeface="-apple-system"/>
              </a:rPr>
              <a:t>1985</a:t>
            </a:r>
            <a:r>
              <a:rPr lang="ko-KR" altLang="en-US" sz="1200" dirty="0">
                <a:latin typeface="-apple-system"/>
              </a:rPr>
              <a:t>년 이후  </a:t>
            </a:r>
            <a:r>
              <a:rPr lang="en-US" altLang="ko-KR" sz="1200" dirty="0">
                <a:latin typeface="-apple-system"/>
              </a:rPr>
              <a:t>2005</a:t>
            </a:r>
            <a:r>
              <a:rPr lang="ko-KR" altLang="en-US" sz="1200" dirty="0">
                <a:latin typeface="-apple-system"/>
              </a:rPr>
              <a:t>년까지 </a:t>
            </a:r>
            <a:r>
              <a:rPr lang="en-US" altLang="ko-KR" sz="1200" dirty="0">
                <a:latin typeface="-apple-system"/>
              </a:rPr>
              <a:t>20</a:t>
            </a:r>
            <a:r>
              <a:rPr lang="ko-KR" altLang="en-US" sz="1200" dirty="0">
                <a:latin typeface="-apple-system"/>
              </a:rPr>
              <a:t>년 동안 연평균 수익률 </a:t>
            </a:r>
            <a:r>
              <a:rPr lang="en-US" altLang="ko-KR" sz="1200" dirty="0">
                <a:latin typeface="-apple-system"/>
              </a:rPr>
              <a:t>40% </a:t>
            </a:r>
            <a:r>
              <a:rPr lang="ko-KR" altLang="en-US" sz="1200" dirty="0">
                <a:latin typeface="-apple-system"/>
              </a:rPr>
              <a:t> 성과</a:t>
            </a:r>
            <a:endParaRPr lang="en-US" altLang="ko-KR" sz="1200" dirty="0"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가치투자로  </a:t>
            </a:r>
            <a:r>
              <a:rPr lang="en-US" altLang="ko-KR" sz="1200" dirty="0"/>
              <a:t>‘</a:t>
            </a:r>
            <a:r>
              <a:rPr lang="en-US" altLang="ko-KR" sz="1200" b="1" dirty="0">
                <a:latin typeface="-apple-system"/>
              </a:rPr>
              <a:t>Magic Formula’</a:t>
            </a:r>
            <a:r>
              <a:rPr lang="ko-KR" altLang="en-US" sz="1200" dirty="0"/>
              <a:t>  </a:t>
            </a:r>
            <a:r>
              <a:rPr lang="ko-KR" altLang="en-US" sz="1200" dirty="0">
                <a:highlight>
                  <a:srgbClr val="FFFF00"/>
                </a:highlight>
              </a:rPr>
              <a:t>주목  </a:t>
            </a:r>
            <a:r>
              <a:rPr lang="en-US" altLang="ko-KR" sz="1200" dirty="0">
                <a:highlight>
                  <a:srgbClr val="FFFF00"/>
                </a:highlight>
              </a:rPr>
              <a:t>“The Little Book that Beats the Market”(2005)</a:t>
            </a:r>
            <a:br>
              <a:rPr lang="ko-KR" altLang="en-US" sz="1200" dirty="0">
                <a:highlight>
                  <a:srgbClr val="FFFF00"/>
                </a:highlight>
              </a:rPr>
            </a:br>
            <a:r>
              <a:rPr lang="ko-KR" altLang="en-US" sz="1200" dirty="0"/>
              <a:t>마법공식을 사용 결과 시장평균</a:t>
            </a:r>
            <a:r>
              <a:rPr lang="en-US" altLang="ko-KR" sz="1200" dirty="0"/>
              <a:t>(12.3%)</a:t>
            </a:r>
            <a:r>
              <a:rPr lang="ko-KR" altLang="en-US" sz="1200" dirty="0"/>
              <a:t>과 </a:t>
            </a:r>
            <a:r>
              <a:rPr lang="en-US" altLang="ko-KR" sz="1200" dirty="0"/>
              <a:t>S&amp;P500(12.4%)</a:t>
            </a:r>
            <a:r>
              <a:rPr lang="ko-KR" altLang="en-US" sz="1200" dirty="0"/>
              <a:t> 대비  </a:t>
            </a:r>
            <a:r>
              <a:rPr lang="en-US" altLang="ko-KR" sz="1200" b="1" dirty="0"/>
              <a:t>30.8%</a:t>
            </a:r>
            <a:r>
              <a:rPr lang="ko-KR" altLang="en-US" sz="1200" dirty="0"/>
              <a:t>의 복리수익률 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E250B5-E61F-4413-8663-0EB95538A543}"/>
              </a:ext>
            </a:extLst>
          </p:cNvPr>
          <p:cNvSpPr/>
          <p:nvPr/>
        </p:nvSpPr>
        <p:spPr>
          <a:xfrm>
            <a:off x="2617266" y="943693"/>
            <a:ext cx="168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b="1" dirty="0">
                <a:highlight>
                  <a:srgbClr val="FFFF00"/>
                </a:highlight>
                <a:latin typeface="-apple-system"/>
              </a:rPr>
              <a:t>Magic Formula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5B965F-4682-4967-89EA-E2A46BF8CF2E}"/>
              </a:ext>
            </a:extLst>
          </p:cNvPr>
          <p:cNvSpPr/>
          <p:nvPr/>
        </p:nvSpPr>
        <p:spPr>
          <a:xfrm>
            <a:off x="843939" y="2645651"/>
            <a:ext cx="7398568" cy="175432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이익수익률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(Earnings yield)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지불한 가격에 대해서 더 많이 높은 이익수익률을 가진 기업을 선택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자본수익률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(Return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On Capital, ROC)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자본수익률은 회사의 자체의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성장성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과 관련된 지표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비용에 대해서 더 많은 자본수익률을 가진 기업을 선택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종목 선정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이익수익률과 자본수익률에 따라 각 종목들의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순위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(rank)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를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매기고 두 값을 더하여 얻은 순위대로 종목을 선정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Joel Greenblatt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는 실험에서 상위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개 종목 선정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10C494-248B-4909-A86A-82AAA20361E1}"/>
              </a:ext>
            </a:extLst>
          </p:cNvPr>
          <p:cNvSpPr/>
          <p:nvPr/>
        </p:nvSpPr>
        <p:spPr>
          <a:xfrm>
            <a:off x="532681" y="2293441"/>
            <a:ext cx="1751370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투자기준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31617F-7B88-47B9-8A3A-B40A190B3BC5}"/>
              </a:ext>
            </a:extLst>
          </p:cNvPr>
          <p:cNvSpPr/>
          <p:nvPr/>
        </p:nvSpPr>
        <p:spPr>
          <a:xfrm>
            <a:off x="888371" y="5206694"/>
            <a:ext cx="7398567" cy="120032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주식 보유 기간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마법공식은 종목 선정하는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방법뿐만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아니라 선정된 종목을 매매하는 시점까지 중요하게 다루고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매달 특정한 매도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매수일을 정한다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동일한 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선택된 자산은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(or 3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 등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기간 동안 보유한다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주식선택범위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마법공식 리스크</a:t>
            </a:r>
            <a:endParaRPr lang="ko-KR" altLang="en-US" sz="1200" dirty="0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408AD6-0F0E-43B0-8CFF-A59539BE1331}"/>
              </a:ext>
            </a:extLst>
          </p:cNvPr>
          <p:cNvSpPr/>
          <p:nvPr/>
        </p:nvSpPr>
        <p:spPr>
          <a:xfrm>
            <a:off x="887507" y="4796620"/>
            <a:ext cx="2485134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Magic Formula</a:t>
            </a:r>
            <a:r>
              <a:rPr lang="ko-KR" altLang="en-US" sz="1400" kern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 적용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ED9A87-BA5A-4A6D-BF9F-85EE9FBA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294" y="1028961"/>
            <a:ext cx="1367644" cy="1468872"/>
          </a:xfrm>
          <a:prstGeom prst="rect">
            <a:avLst/>
          </a:prstGeom>
        </p:spPr>
      </p:pic>
      <p:sp>
        <p:nvSpPr>
          <p:cNvPr id="19" name="Google Shape;228;p24">
            <a:extLst>
              <a:ext uri="{FF2B5EF4-FFF2-40B4-BE49-F238E27FC236}">
                <a16:creationId xmlns:a16="http://schemas.microsoft.com/office/drawing/2014/main" id="{64E9E9CD-CFA0-4231-9265-9E75DE32F415}"/>
              </a:ext>
            </a:extLst>
          </p:cNvPr>
          <p:cNvSpPr txBox="1">
            <a:spLocks/>
          </p:cNvSpPr>
          <p:nvPr/>
        </p:nvSpPr>
        <p:spPr>
          <a:xfrm>
            <a:off x="502091" y="272630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62009F9-4572-4ADF-B826-623C45F9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55F35E3-F8E5-48D6-946E-ACB4AAEB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375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461764-93CF-4E54-9BA3-E6BA7C07D28C}"/>
              </a:ext>
            </a:extLst>
          </p:cNvPr>
          <p:cNvSpPr/>
          <p:nvPr/>
        </p:nvSpPr>
        <p:spPr>
          <a:xfrm>
            <a:off x="6756009" y="363203"/>
            <a:ext cx="168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b="1" dirty="0">
                <a:highlight>
                  <a:srgbClr val="FFFF00"/>
                </a:highlight>
                <a:latin typeface="-apple-system"/>
              </a:rPr>
              <a:t>Magic Formula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A04F33-BAB5-4A99-8E53-FCE2E65BB429}"/>
              </a:ext>
            </a:extLst>
          </p:cNvPr>
          <p:cNvSpPr/>
          <p:nvPr/>
        </p:nvSpPr>
        <p:spPr>
          <a:xfrm>
            <a:off x="328280" y="951045"/>
            <a:ext cx="8346282" cy="24929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결과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highlight>
                <a:srgbClr val="00FFFF"/>
              </a:highlight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1.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투자 보유기간에 대한 실증 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보유기간에 차이 실험 결과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17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(1988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~ 2004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 기간으로 했을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때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년에 한 번씩 시장 평균보다 좋지 못한 실적이 나타났지만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기간으로 했을 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번 중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번 정도 시장 평균보다 실적이 좋지 못했고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기간으로 했을 땐 총 차수의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5%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이하만이 시장 평균을 하회 하는 성과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 기간동안 보유 후 매매한 경우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17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동안 손실을 보지 않았다는 결과를 보여주고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71450" indent="-171450" algn="just" fontAlgn="base">
              <a:buFont typeface="Wingdings" panose="05000000000000000000" pitchFamily="2" charset="2"/>
              <a:buChar char="à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 평균 수익률이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-(-46%)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인 경우에도 마법공식의 최악의 수익률은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+(+11%)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였다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한편 어떤 투자 전략이 정말 이치에 맞을 경우 장기간 투자할수록 궁극적인 성공의 가능성이 높아지기 때문에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투자 기간은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 또는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20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년으로 하는 것이 이상적이라고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판단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0B1691-DA21-4282-AD5C-043D9BE5D8B6}"/>
              </a:ext>
            </a:extLst>
          </p:cNvPr>
          <p:cNvSpPr/>
          <p:nvPr/>
        </p:nvSpPr>
        <p:spPr>
          <a:xfrm>
            <a:off x="330172" y="3541439"/>
            <a:ext cx="8346283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주식 선택 범위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모두 시장 가치 기준 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1,000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기업의 주식 중에서 선택했을 때의 결과로 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3,500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기업에서 선택한다면 결과는 더욱 좋은 결과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년 기간동안 보유 했을 시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모든 포트폴리오들이 시장 평균 초과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최악의 수익률도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+35%.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430FA2-4ECC-4D1B-9F1C-9EA5F5D4DCF5}"/>
              </a:ext>
            </a:extLst>
          </p:cNvPr>
          <p:cNvSpPr/>
          <p:nvPr/>
        </p:nvSpPr>
        <p:spPr>
          <a:xfrm>
            <a:off x="251518" y="4478955"/>
            <a:ext cx="8423043" cy="19697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3)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마법공식의 리스크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위험에 대하여 장기적으로 훌륭한 성과를 내는 것으로 인정받은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index fund(ETF)(Index fund vs Active fund)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와 마법공식을 비교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 평균을 따라가는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index fund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는 모든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기간들 중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12%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에서 돈을 잃었지만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마법공식은 모든 기간에서 손실을 보지 않았다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 전략의 수익률은 시장 평균 수익률을 월등히 뛰어넘었다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 전략은 시장 평균보다 더 작은 리스크로 더 나은 결과를 달성했다고 할 수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이것은 지난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17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년의 실험기간에 한한 리스크를 평가한 것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b="1" dirty="0"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Greenblatt</a:t>
            </a:r>
            <a:r>
              <a:rPr lang="ko-KR" altLang="en-US" sz="1200" dirty="0">
                <a:latin typeface="-apple-system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역시 ‘미래에는 마이너스 성과를 낼 수도 있음이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거의 확실하다’ 라고 했을 정도로 앞으로의 일을 보장 없다고 함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Google Shape;228;p24">
            <a:extLst>
              <a:ext uri="{FF2B5EF4-FFF2-40B4-BE49-F238E27FC236}">
                <a16:creationId xmlns:a16="http://schemas.microsoft.com/office/drawing/2014/main" id="{C1EBB7A6-F7D8-4810-893F-55482467E355}"/>
              </a:ext>
            </a:extLst>
          </p:cNvPr>
          <p:cNvSpPr txBox="1">
            <a:spLocks/>
          </p:cNvSpPr>
          <p:nvPr/>
        </p:nvSpPr>
        <p:spPr>
          <a:xfrm>
            <a:off x="793622" y="292789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1C3E0-4C7E-4CDD-943D-71C50B22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712765C-0B07-40FA-80B5-0259878D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39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461764-93CF-4E54-9BA3-E6BA7C07D28C}"/>
              </a:ext>
            </a:extLst>
          </p:cNvPr>
          <p:cNvSpPr/>
          <p:nvPr/>
        </p:nvSpPr>
        <p:spPr>
          <a:xfrm>
            <a:off x="3975441" y="275842"/>
            <a:ext cx="1680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b="1" dirty="0">
                <a:highlight>
                  <a:srgbClr val="FFFF00"/>
                </a:highlight>
                <a:latin typeface="-apple-system"/>
              </a:rPr>
              <a:t>Magic Formula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F2EA3E-1B80-4FD9-8DAD-783A7B33DFC3}"/>
              </a:ext>
            </a:extLst>
          </p:cNvPr>
          <p:cNvSpPr/>
          <p:nvPr/>
        </p:nvSpPr>
        <p:spPr>
          <a:xfrm>
            <a:off x="5724128" y="145130"/>
            <a:ext cx="2770310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Joel Greenblatt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자기문답</a:t>
            </a:r>
            <a:endParaRPr lang="en-US" altLang="ko-KR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5E2805-704D-49BB-A8AD-62B26338D5F5}"/>
              </a:ext>
            </a:extLst>
          </p:cNvPr>
          <p:cNvSpPr/>
          <p:nvPr/>
        </p:nvSpPr>
        <p:spPr>
          <a:xfrm>
            <a:off x="251519" y="993893"/>
            <a:ext cx="85689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마법공식은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특정기업에만 적용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되는 것인가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?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마법공식의 성과를 실험하기 위해 선택된 종목들은 모두 미국 주요 증권거래소에서 거래되는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3,500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개 대기업 중에서 양호한 주식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최소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5,000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만 달러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(500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억 원 이상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이상의 시장가치 기업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30.8%(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시장평균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12.3%)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연간 수익률 달성</a:t>
            </a: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2,500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종목에 대해서도 마법공식을 적용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시장가치는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억 달러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(2,000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억 원 이상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이상 기업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마법공식 적용 선택한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기업 포트폴리오를 구성하여 연간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23.7%(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시장평균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12.4%)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수익률 달성</a:t>
            </a: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1,000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종목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시장가치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억 달러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조 원 이상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이상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대해서도 실험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결과 연 평균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22.9%(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시장평균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11.7%)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수익률</a:t>
            </a: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우연히 발생한 염가 주식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개를 발견했던 것이라면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?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이전까진 믿을 수 없이 싼 소수의 주식들을 발견할 수 있어 마법공식이 작동할 수 있었지만 미래에는 그렇지 못하다면 마법공식은 무용지물이 될 것이다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이를 반박하기 위해 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2,500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종목에 대한 실험을 재구성 실험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먼저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2,500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기업을 등수에 따라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(250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종목으로 구성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으로 나누고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각각의 그룹을 하나의 포트폴리오로 구성하여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동안 보유하고 그 결과를 계산 후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 결과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마법공식은 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기업 주식에만 적용되는 것이 아님을 보여주었다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마법공식은 순서에 따라 적용되는 것처럼 보였다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공식이 매긴 등수 순서대로 좋은 성과를 내기 때문에 투자는 최상위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 기업의 주식에만 한정되지 않는다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최고 등수를 받은 그룹의 주식들이 모두 좋은 성과를 내기 때문에 높은 성과를 내는 주식에 대한 선택의 폭도 넓다는 장점 또한 가지고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시장평균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 12.4% 30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개 선택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 23.7%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1: 17.9%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2: 15.6% 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3: 14.8%,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4: 14.2%,,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5: 14.1%</a:t>
            </a: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6: 12.7% 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7: 11.3%  ,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8: 10.1%  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9: 5.2% ,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그룹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10: 2.5%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71CAF1CC-B148-485E-B616-CFB861A58359}"/>
              </a:ext>
            </a:extLst>
          </p:cNvPr>
          <p:cNvSpPr txBox="1">
            <a:spLocks/>
          </p:cNvSpPr>
          <p:nvPr/>
        </p:nvSpPr>
        <p:spPr>
          <a:xfrm>
            <a:off x="793623" y="292789"/>
            <a:ext cx="2842274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C1AA5A-DAF8-4CAB-BC54-6B7B3D6D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255CC3-6AE5-472B-B5D7-E2545884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02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2C3DE8-8D39-4BB6-892C-90067D4BA704}"/>
              </a:ext>
            </a:extLst>
          </p:cNvPr>
          <p:cNvSpPr/>
          <p:nvPr/>
        </p:nvSpPr>
        <p:spPr>
          <a:xfrm>
            <a:off x="5265021" y="65987"/>
            <a:ext cx="402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https://www.magicformulainvesting.com/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1A9DB-723A-4676-B313-BB7884C0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3" y="988044"/>
            <a:ext cx="4406350" cy="5190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A5C02-A661-4EAC-A151-6BB2FDC1F743}"/>
              </a:ext>
            </a:extLst>
          </p:cNvPr>
          <p:cNvSpPr txBox="1"/>
          <p:nvPr/>
        </p:nvSpPr>
        <p:spPr>
          <a:xfrm>
            <a:off x="4811712" y="1102302"/>
            <a:ext cx="4104456" cy="3600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투자자금 규모 설정         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ko-KR" altLang="en-US" sz="1200" dirty="0"/>
              <a:t>투자대상 기업규모 설정 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endParaRPr lang="en-US" altLang="ko-KR" sz="1200" dirty="0"/>
          </a:p>
          <a:p>
            <a:r>
              <a:rPr lang="en-US" altLang="ko-KR" sz="1200" dirty="0"/>
              <a:t>        (</a:t>
            </a:r>
            <a:r>
              <a:rPr lang="ko-KR" altLang="en-US" sz="1200" dirty="0">
                <a:highlight>
                  <a:srgbClr val="FFFF00"/>
                </a:highlight>
              </a:rPr>
              <a:t>대형주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 err="1">
                <a:highlight>
                  <a:srgbClr val="FFFF00"/>
                </a:highlight>
              </a:rPr>
              <a:t>중형주</a:t>
            </a:r>
            <a:r>
              <a:rPr lang="ko-KR" altLang="en-US" sz="1200" dirty="0">
                <a:highlight>
                  <a:srgbClr val="FFFF00"/>
                </a:highlight>
              </a:rPr>
              <a:t> 위주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sz="1200" dirty="0"/>
              <a:t>3.  </a:t>
            </a:r>
            <a:r>
              <a:rPr lang="ko-KR" altLang="en-US" sz="1200" dirty="0"/>
              <a:t>자본수익률 </a:t>
            </a:r>
            <a:r>
              <a:rPr lang="en-US" altLang="ko-KR" sz="1200" dirty="0"/>
              <a:t>rank </a:t>
            </a:r>
            <a:r>
              <a:rPr lang="ko-KR" altLang="en-US" sz="1200" dirty="0"/>
              <a:t>매기기    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endParaRPr lang="en-US" altLang="ko-KR" sz="1200" dirty="0"/>
          </a:p>
          <a:p>
            <a:r>
              <a:rPr lang="en-US" altLang="ko-KR" sz="1200" dirty="0">
                <a:sym typeface="Wingdings" panose="05000000000000000000" pitchFamily="2" charset="2"/>
              </a:rPr>
              <a:t> Proxy (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총자산수익률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ROA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이익수익률 </a:t>
            </a:r>
            <a:r>
              <a:rPr lang="en-US" altLang="ko-KR" sz="1200" dirty="0"/>
              <a:t>rank </a:t>
            </a:r>
            <a:r>
              <a:rPr lang="ko-KR" altLang="en-US" sz="1200" dirty="0"/>
              <a:t>매기기    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200" dirty="0">
                <a:sym typeface="Wingdings" panose="05000000000000000000" pitchFamily="2" charset="2"/>
              </a:rPr>
              <a:t>Proxy (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주가수익배율 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PER)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5. </a:t>
            </a:r>
            <a:r>
              <a:rPr lang="ko-KR" altLang="en-US" sz="1200" dirty="0">
                <a:highlight>
                  <a:srgbClr val="00FFFF"/>
                </a:highlight>
                <a:sym typeface="Wingdings" panose="05000000000000000000" pitchFamily="2" charset="2"/>
              </a:rPr>
              <a:t>자본수익률과 이익수익률 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rank </a:t>
            </a:r>
            <a:r>
              <a:rPr lang="ko-KR" altLang="en-US" sz="1200" dirty="0">
                <a:highlight>
                  <a:srgbClr val="00FFFF"/>
                </a:highlight>
                <a:sym typeface="Wingdings" panose="05000000000000000000" pitchFamily="2" charset="2"/>
              </a:rPr>
              <a:t>합 값이 낮은 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rank</a:t>
            </a:r>
            <a:r>
              <a:rPr lang="ko-KR" altLang="en-US" sz="1200" dirty="0">
                <a:highlight>
                  <a:srgbClr val="00FFFF"/>
                </a:highlight>
                <a:sym typeface="Wingdings" panose="05000000000000000000" pitchFamily="2" charset="2"/>
              </a:rPr>
              <a:t>을 다시 매긴다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.                     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6. Rank </a:t>
            </a:r>
            <a:r>
              <a:rPr lang="ko-KR" altLang="en-US" sz="1200" dirty="0">
                <a:sym typeface="Wingdings" panose="05000000000000000000" pitchFamily="2" charset="2"/>
              </a:rPr>
              <a:t>이 낮은 </a:t>
            </a:r>
            <a:r>
              <a:rPr lang="en-US" altLang="ko-KR" sz="1200" dirty="0">
                <a:sym typeface="Wingdings" panose="05000000000000000000" pitchFamily="2" charset="2"/>
              </a:rPr>
              <a:t>5</a:t>
            </a:r>
            <a:r>
              <a:rPr lang="ko-KR" altLang="en-US" sz="1200" dirty="0">
                <a:sym typeface="Wingdings" panose="05000000000000000000" pitchFamily="2" charset="2"/>
              </a:rPr>
              <a:t>개</a:t>
            </a:r>
            <a:r>
              <a:rPr lang="en-US" altLang="ko-KR" sz="1200" dirty="0">
                <a:sym typeface="Wingdings" panose="05000000000000000000" pitchFamily="2" charset="2"/>
              </a:rPr>
              <a:t>~7</a:t>
            </a:r>
            <a:r>
              <a:rPr lang="ko-KR" altLang="en-US" sz="1200" dirty="0">
                <a:sym typeface="Wingdings" panose="05000000000000000000" pitchFamily="2" charset="2"/>
              </a:rPr>
              <a:t>개기업을 선정하여 분할매수         </a:t>
            </a:r>
            <a:r>
              <a:rPr lang="en-US" altLang="ko-KR" sz="1200" dirty="0">
                <a:sym typeface="Wingdings" panose="05000000000000000000" pitchFamily="2" charset="2"/>
              </a:rPr>
              <a:t>(20~30% </a:t>
            </a:r>
            <a:r>
              <a:rPr lang="ko-KR" altLang="en-US" sz="1200" dirty="0">
                <a:sym typeface="Wingdings" panose="05000000000000000000" pitchFamily="2" charset="2"/>
              </a:rPr>
              <a:t>매수</a:t>
            </a:r>
            <a:r>
              <a:rPr lang="en-US" altLang="ko-KR" sz="1200" dirty="0">
                <a:sym typeface="Wingdings" panose="05000000000000000000" pitchFamily="2" charset="2"/>
              </a:rPr>
              <a:t>)                      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7. 2-3M </a:t>
            </a:r>
            <a:r>
              <a:rPr lang="ko-KR" altLang="en-US" sz="1200" dirty="0">
                <a:sym typeface="Wingdings" panose="05000000000000000000" pitchFamily="2" charset="2"/>
              </a:rPr>
              <a:t>간격 반복 매수</a:t>
            </a:r>
            <a:r>
              <a:rPr lang="en-US" altLang="ko-KR" sz="1200" dirty="0">
                <a:sym typeface="Wingdings" panose="05000000000000000000" pitchFamily="2" charset="2"/>
              </a:rPr>
              <a:t>(long)</a:t>
            </a:r>
            <a:r>
              <a:rPr lang="ko-KR" altLang="en-US" sz="1200" dirty="0">
                <a:sym typeface="Wingdings" panose="05000000000000000000" pitchFamily="2" charset="2"/>
              </a:rPr>
              <a:t>하여  총 </a:t>
            </a:r>
            <a:r>
              <a:rPr lang="en-US" altLang="ko-KR" sz="1200" dirty="0">
                <a:sym typeface="Wingdings" panose="05000000000000000000" pitchFamily="2" charset="2"/>
              </a:rPr>
              <a:t>100% </a:t>
            </a:r>
            <a:r>
              <a:rPr lang="ko-KR" altLang="en-US" sz="1200" dirty="0">
                <a:sym typeface="Wingdings" panose="05000000000000000000" pitchFamily="2" charset="2"/>
              </a:rPr>
              <a:t>매수</a:t>
            </a:r>
            <a:r>
              <a:rPr lang="en-US" altLang="ko-KR" sz="1200" dirty="0">
                <a:sym typeface="Wingdings" panose="05000000000000000000" pitchFamily="2" charset="2"/>
              </a:rPr>
              <a:t>            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8. </a:t>
            </a:r>
            <a:r>
              <a:rPr lang="ko-KR" altLang="en-US" sz="1200" dirty="0">
                <a:highlight>
                  <a:srgbClr val="00FFFF"/>
                </a:highlight>
                <a:sym typeface="Wingdings" panose="05000000000000000000" pitchFamily="2" charset="2"/>
              </a:rPr>
              <a:t>매수 후  </a:t>
            </a:r>
            <a:r>
              <a:rPr lang="en-US" altLang="ko-KR" sz="1200" dirty="0">
                <a:highlight>
                  <a:srgbClr val="00FFFF"/>
                </a:highlight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highlight>
                  <a:srgbClr val="00FFFF"/>
                </a:highlight>
                <a:sym typeface="Wingdings" panose="05000000000000000000" pitchFamily="2" charset="2"/>
              </a:rPr>
              <a:t>년간 보유 후 </a:t>
            </a:r>
            <a:r>
              <a:rPr lang="ko-KR" altLang="en-US" sz="1200" dirty="0">
                <a:sym typeface="Wingdings" panose="05000000000000000000" pitchFamily="2" charset="2"/>
              </a:rPr>
              <a:t>매도 </a:t>
            </a:r>
            <a:r>
              <a:rPr lang="en-US" altLang="ko-KR" sz="1200" dirty="0">
                <a:sym typeface="Wingdings" panose="05000000000000000000" pitchFamily="2" charset="2"/>
              </a:rPr>
              <a:t>(short)   </a:t>
            </a:r>
          </a:p>
          <a:p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>
                <a:sym typeface="Wingdings" panose="05000000000000000000" pitchFamily="2" charset="2"/>
              </a:rPr>
              <a:t>9.  </a:t>
            </a:r>
            <a:r>
              <a:rPr lang="ko-KR" altLang="en-US" sz="1200" dirty="0">
                <a:sym typeface="Wingdings" panose="05000000000000000000" pitchFamily="2" charset="2"/>
              </a:rPr>
              <a:t>매도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이후  다시 종목 선정 과정 반복 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F284A-D1B7-4259-B870-D0C66435F946}"/>
              </a:ext>
            </a:extLst>
          </p:cNvPr>
          <p:cNvSpPr txBox="1"/>
          <p:nvPr/>
        </p:nvSpPr>
        <p:spPr>
          <a:xfrm>
            <a:off x="4748443" y="521004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highlight>
                  <a:srgbClr val="00FFFF"/>
                </a:highlight>
              </a:rPr>
              <a:t>Python  </a:t>
            </a:r>
            <a:r>
              <a:rPr lang="ko-KR" altLang="en-US" sz="1400" dirty="0">
                <a:highlight>
                  <a:srgbClr val="00FFFF"/>
                </a:highlight>
              </a:rPr>
              <a:t>코드는 별도 공유 </a:t>
            </a:r>
            <a:endParaRPr lang="en-US" altLang="ko-KR" sz="1400" dirty="0"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highlight>
                  <a:srgbClr val="00FFFF"/>
                </a:highlight>
              </a:rPr>
              <a:t>(</a:t>
            </a:r>
            <a:r>
              <a:rPr lang="en-US" altLang="ko-KR" sz="1400" dirty="0" err="1">
                <a:highlight>
                  <a:srgbClr val="00FFFF"/>
                </a:highlight>
              </a:rPr>
              <a:t>ML.DLTrading</a:t>
            </a:r>
            <a:r>
              <a:rPr lang="en-US" altLang="ko-KR" sz="1400" dirty="0">
                <a:highlight>
                  <a:srgbClr val="00FFFF"/>
                </a:highlight>
              </a:rPr>
              <a:t>)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D34D105C-2A59-46F9-9889-7A77C6E22F20}"/>
              </a:ext>
            </a:extLst>
          </p:cNvPr>
          <p:cNvSpPr txBox="1">
            <a:spLocks/>
          </p:cNvSpPr>
          <p:nvPr/>
        </p:nvSpPr>
        <p:spPr>
          <a:xfrm>
            <a:off x="0" y="402361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3FA0627B-7293-441D-8279-60166346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8A66056-922C-4AFF-A293-20394300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212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228;p24">
            <a:extLst>
              <a:ext uri="{FF2B5EF4-FFF2-40B4-BE49-F238E27FC236}">
                <a16:creationId xmlns:a16="http://schemas.microsoft.com/office/drawing/2014/main" id="{26241705-15B8-4BA1-B94C-286769E4F4F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67543" y="1052736"/>
            <a:ext cx="7844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579D6-22C7-4F61-BA1B-A65CE80F93A2}"/>
              </a:ext>
            </a:extLst>
          </p:cNvPr>
          <p:cNvSpPr/>
          <p:nvPr/>
        </p:nvSpPr>
        <p:spPr>
          <a:xfrm>
            <a:off x="5718275" y="526376"/>
            <a:ext cx="288252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dirty="0"/>
              <a:t>https://github.com/quantopian/zipline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5872A0-E314-4906-A69E-9653060B3318}"/>
              </a:ext>
            </a:extLst>
          </p:cNvPr>
          <p:cNvSpPr/>
          <p:nvPr/>
        </p:nvSpPr>
        <p:spPr>
          <a:xfrm>
            <a:off x="330474" y="1518047"/>
            <a:ext cx="81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4292F"/>
                </a:solidFill>
                <a:latin typeface="-apple-system"/>
              </a:rPr>
              <a:t>Zipline is a Pythonic algorithmic trading library. It is an event-driven system for </a:t>
            </a:r>
            <a:r>
              <a:rPr lang="en-US" altLang="ko-KR" sz="1400" dirty="0" err="1">
                <a:solidFill>
                  <a:srgbClr val="24292F"/>
                </a:solidFill>
                <a:latin typeface="-apple-system"/>
              </a:rPr>
              <a:t>backtesting</a:t>
            </a:r>
            <a:r>
              <a:rPr lang="en-US" altLang="ko-KR" sz="1400" dirty="0">
                <a:solidFill>
                  <a:srgbClr val="24292F"/>
                </a:solidFill>
                <a:latin typeface="-apple-system"/>
              </a:rPr>
              <a:t>. Zipline is currently used in production as the </a:t>
            </a:r>
            <a:r>
              <a:rPr lang="en-US" altLang="ko-KR" sz="1400" dirty="0" err="1">
                <a:solidFill>
                  <a:srgbClr val="24292F"/>
                </a:solidFill>
                <a:latin typeface="-apple-system"/>
              </a:rPr>
              <a:t>backtesting</a:t>
            </a:r>
            <a:r>
              <a:rPr lang="en-US" altLang="ko-KR" sz="1400" dirty="0">
                <a:solidFill>
                  <a:srgbClr val="24292F"/>
                </a:solidFill>
                <a:latin typeface="-apple-system"/>
              </a:rPr>
              <a:t> and live-trading engine powering </a:t>
            </a:r>
            <a:r>
              <a:rPr lang="en-US" altLang="ko-KR" sz="1400" u="sng" dirty="0" err="1">
                <a:latin typeface="-apple-system"/>
                <a:hlinkClick r:id="rId2"/>
              </a:rPr>
              <a:t>Quantopian</a:t>
            </a:r>
            <a:r>
              <a:rPr lang="en-US" altLang="ko-KR" sz="1400" u="sng" dirty="0">
                <a:latin typeface="-apple-system"/>
              </a:rPr>
              <a:t> </a:t>
            </a:r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0995D1-805A-4A24-9D88-1E9BDBB6D5E7}"/>
              </a:ext>
            </a:extLst>
          </p:cNvPr>
          <p:cNvSpPr/>
          <p:nvPr/>
        </p:nvSpPr>
        <p:spPr>
          <a:xfrm>
            <a:off x="254265" y="2361677"/>
            <a:ext cx="7992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latin typeface="AppleSDGothicNeo-Regular"/>
              </a:rPr>
              <a:t>Microsoft </a:t>
            </a:r>
            <a:r>
              <a:rPr lang="ko-KR" altLang="en-US" sz="1400" dirty="0">
                <a:solidFill>
                  <a:srgbClr val="222222"/>
                </a:solidFill>
                <a:latin typeface="AppleSDGothicNeo-Regular"/>
              </a:rPr>
              <a:t> 중국 연구소</a:t>
            </a:r>
            <a:r>
              <a:rPr lang="en-US" altLang="ko-KR" sz="1400" dirty="0">
                <a:solidFill>
                  <a:srgbClr val="222222"/>
                </a:solidFill>
                <a:latin typeface="AppleSDGothicNeo-Regular"/>
              </a:rPr>
              <a:t>. </a:t>
            </a:r>
            <a:r>
              <a:rPr lang="ko-KR" altLang="en-US" sz="1400" dirty="0">
                <a:solidFill>
                  <a:srgbClr val="222222"/>
                </a:solidFill>
                <a:latin typeface="AppleSDGothicNeo-Regular"/>
              </a:rPr>
              <a:t>오픈소스 </a:t>
            </a:r>
            <a:r>
              <a:rPr lang="ko-KR" altLang="en-US" sz="1400" dirty="0" err="1">
                <a:solidFill>
                  <a:srgbClr val="222222"/>
                </a:solidFill>
                <a:latin typeface="AppleSDGothicNeo-Regular"/>
              </a:rPr>
              <a:t>퀀트</a:t>
            </a:r>
            <a:r>
              <a:rPr lang="ko-KR" altLang="en-US" sz="1400" dirty="0">
                <a:solidFill>
                  <a:srgbClr val="222222"/>
                </a:solidFill>
                <a:latin typeface="AppleSDGothicNeo-Regular"/>
              </a:rPr>
              <a:t> 플랫폼인 </a:t>
            </a:r>
            <a:r>
              <a:rPr lang="en-US" altLang="ko-KR" sz="1400" dirty="0" err="1">
                <a:solidFill>
                  <a:srgbClr val="222222"/>
                </a:solidFill>
                <a:highlight>
                  <a:srgbClr val="FFFF00"/>
                </a:highlight>
                <a:latin typeface="AppleSDGothicNeo-Regular"/>
              </a:rPr>
              <a:t>Qlib</a:t>
            </a:r>
            <a:endParaRPr lang="en-US" altLang="ko-KR" sz="1400" dirty="0">
              <a:solidFill>
                <a:srgbClr val="222222"/>
              </a:solidFill>
              <a:highlight>
                <a:srgbClr val="FFFF00"/>
              </a:highlight>
              <a:latin typeface="AppleSDGothicNeo-Regular"/>
            </a:endParaRPr>
          </a:p>
          <a:p>
            <a:r>
              <a:rPr lang="en-US" altLang="ko-KR" sz="1400" dirty="0">
                <a:solidFill>
                  <a:srgbClr val="222222"/>
                </a:solidFill>
                <a:latin typeface="AppleSDGothicNeo-Regular"/>
              </a:rPr>
              <a:t> </a:t>
            </a:r>
            <a:r>
              <a:rPr lang="en-US" altLang="ko-KR" sz="1400" dirty="0" err="1"/>
              <a:t>Qlib</a:t>
            </a:r>
            <a:r>
              <a:rPr lang="en-US" altLang="ko-KR" sz="1400" dirty="0"/>
              <a:t> is an AI-oriented quantitative investment platform, which aims to realize the potential, empower the research, and create the value of AI technologies in quantitative investment.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DEF6CE-1AEC-4C5B-AB90-0BA100D33F03}"/>
              </a:ext>
            </a:extLst>
          </p:cNvPr>
          <p:cNvSpPr/>
          <p:nvPr/>
        </p:nvSpPr>
        <p:spPr>
          <a:xfrm>
            <a:off x="254265" y="2029150"/>
            <a:ext cx="728020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https://github.com/microsoft/qlib#framework-of-qlib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6A9E8-2FF2-42B6-B3F8-46E84214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2" y="3054668"/>
            <a:ext cx="7416825" cy="35408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C6893F-ADF0-4F02-B042-974E57C4F8CE}"/>
              </a:ext>
            </a:extLst>
          </p:cNvPr>
          <p:cNvSpPr/>
          <p:nvPr/>
        </p:nvSpPr>
        <p:spPr>
          <a:xfrm>
            <a:off x="254265" y="695521"/>
            <a:ext cx="8324818" cy="83099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Quantopian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200" u="sng" dirty="0">
                <a:highlight>
                  <a:srgbClr val="FFFF00"/>
                </a:highlight>
                <a:latin typeface="-apple-system"/>
              </a:rPr>
              <a:t>(2011~2020)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1) 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AlphaZipline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이벤트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lens :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알파 주가 예측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팩터의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성과 분석을 위한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파이썬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라이브러리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2)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기반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백테스팅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시스템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3) </a:t>
            </a:r>
            <a:r>
              <a:rPr lang="en-US" altLang="ko-KR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Pyfolio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포트폴리오 성과와 리스크 분석을 위한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파이썬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라이브러리 와 같은 일련의 오픈소스 툴을 공개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41486-83E3-4220-94D4-A450F7D2EEE5}"/>
              </a:ext>
            </a:extLst>
          </p:cNvPr>
          <p:cNvSpPr/>
          <p:nvPr/>
        </p:nvSpPr>
        <p:spPr>
          <a:xfrm>
            <a:off x="2775893" y="320131"/>
            <a:ext cx="288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"/>
              </a:rPr>
              <a:t>All that glitters is not gold.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5730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F421E-CF59-492A-B675-5A9F60743CA3}"/>
              </a:ext>
            </a:extLst>
          </p:cNvPr>
          <p:cNvSpPr txBox="1"/>
          <p:nvPr/>
        </p:nvSpPr>
        <p:spPr>
          <a:xfrm>
            <a:off x="2876775" y="30076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 Testing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09D8F3-33CA-4E55-8BED-C515534EAA1A}"/>
              </a:ext>
            </a:extLst>
          </p:cNvPr>
          <p:cNvSpPr/>
          <p:nvPr/>
        </p:nvSpPr>
        <p:spPr>
          <a:xfrm>
            <a:off x="419667" y="1042767"/>
            <a:ext cx="7643701" cy="95410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4D5156"/>
                </a:solidFill>
                <a:highlight>
                  <a:srgbClr val="FFFF00"/>
                </a:highlight>
                <a:latin typeface="Apple SD Gothic Neo"/>
              </a:rPr>
              <a:t>과거데이터</a:t>
            </a:r>
            <a:r>
              <a:rPr lang="ko-KR" altLang="en-US" sz="1400" dirty="0">
                <a:solidFill>
                  <a:srgbClr val="4D5156"/>
                </a:solidFill>
                <a:latin typeface="Apple SD Gothic Neo"/>
              </a:rPr>
              <a:t>를 이용해서 본인이 만든 </a:t>
            </a:r>
            <a:r>
              <a:rPr lang="ko-KR" altLang="en-US" sz="1400" dirty="0">
                <a:solidFill>
                  <a:srgbClr val="4D5156"/>
                </a:solidFill>
                <a:highlight>
                  <a:srgbClr val="FFFF00"/>
                </a:highlight>
                <a:latin typeface="Apple SD Gothic Neo"/>
              </a:rPr>
              <a:t>특정 </a:t>
            </a:r>
            <a:r>
              <a:rPr lang="ko-KR" altLang="en-US" sz="1400" b="1" dirty="0">
                <a:solidFill>
                  <a:srgbClr val="5F6368"/>
                </a:solidFill>
                <a:highlight>
                  <a:srgbClr val="FFFF00"/>
                </a:highlight>
                <a:latin typeface="Apple SD Gothic Neo"/>
              </a:rPr>
              <a:t>투자</a:t>
            </a:r>
            <a:r>
              <a:rPr lang="ko-KR" altLang="en-US" sz="1400" dirty="0">
                <a:solidFill>
                  <a:srgbClr val="4D5156"/>
                </a:solidFill>
                <a:highlight>
                  <a:srgbClr val="FFFF00"/>
                </a:highlight>
                <a:latin typeface="Apple SD Gothic Neo"/>
              </a:rPr>
              <a:t>전략 </a:t>
            </a:r>
            <a:r>
              <a:rPr lang="ko-KR" altLang="en-US" sz="1400" dirty="0">
                <a:solidFill>
                  <a:srgbClr val="4D5156"/>
                </a:solidFill>
                <a:latin typeface="Apple SD Gothic Neo"/>
              </a:rPr>
              <a:t>에 대한 </a:t>
            </a:r>
            <a:r>
              <a:rPr lang="ko-KR" altLang="en-US" sz="1400" dirty="0">
                <a:solidFill>
                  <a:srgbClr val="4D5156"/>
                </a:solidFill>
                <a:highlight>
                  <a:srgbClr val="FFFF00"/>
                </a:highlight>
                <a:latin typeface="Apple SD Gothic Neo"/>
              </a:rPr>
              <a:t>성과테스트</a:t>
            </a:r>
            <a:r>
              <a:rPr lang="ko-KR" altLang="en-US" sz="1400" dirty="0">
                <a:solidFill>
                  <a:srgbClr val="4D5156"/>
                </a:solidFill>
                <a:latin typeface="Apple SD Gothic Neo"/>
              </a:rPr>
              <a:t> 해보는 것</a:t>
            </a:r>
            <a:endParaRPr lang="en-US" altLang="ko-KR" sz="1400" dirty="0">
              <a:solidFill>
                <a:srgbClr val="4D5156"/>
              </a:solidFill>
              <a:latin typeface="Apple SD Gothic Ne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00FFFF"/>
                </a:highlight>
              </a:rPr>
              <a:t>CAGR(</a:t>
            </a:r>
            <a:r>
              <a:rPr lang="en-US" altLang="ko-KR" sz="1400" dirty="0"/>
              <a:t>Compound annual Growth Rate,</a:t>
            </a:r>
            <a:r>
              <a:rPr lang="ko-KR" altLang="en-US" sz="1400" dirty="0"/>
              <a:t>연복리수익률</a:t>
            </a:r>
            <a:r>
              <a:rPr lang="en-US" altLang="ko-KR" sz="1400" dirty="0"/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00FFFF"/>
                </a:highlight>
              </a:rPr>
              <a:t>MDD(</a:t>
            </a:r>
            <a:r>
              <a:rPr lang="en-US" altLang="ko-KR" sz="1400" dirty="0"/>
              <a:t>Maximum Draw Down) : (</a:t>
            </a:r>
            <a:r>
              <a:rPr lang="ko-KR" altLang="en-US" sz="1400" dirty="0"/>
              <a:t>최고가</a:t>
            </a:r>
            <a:r>
              <a:rPr lang="en-US" altLang="ko-KR" sz="1400" dirty="0"/>
              <a:t>-</a:t>
            </a:r>
            <a:r>
              <a:rPr lang="ko-KR" altLang="en-US" sz="1400" dirty="0"/>
              <a:t>최저가</a:t>
            </a:r>
            <a:r>
              <a:rPr lang="en-US" altLang="ko-KR" sz="1400" dirty="0"/>
              <a:t>)/(</a:t>
            </a:r>
            <a:r>
              <a:rPr lang="ko-KR" altLang="en-US" sz="1400" dirty="0"/>
              <a:t>최고가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최대손실가능 수익률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highlight>
                  <a:srgbClr val="00FFFF"/>
                </a:highlight>
              </a:rPr>
              <a:t>Sharp ratio(SR) </a:t>
            </a:r>
            <a:r>
              <a:rPr lang="en-US" altLang="ko-KR" sz="1400" dirty="0"/>
              <a:t>: </a:t>
            </a:r>
            <a:r>
              <a:rPr lang="ko-KR" altLang="en-US" sz="1400" dirty="0"/>
              <a:t>해당</a:t>
            </a:r>
            <a:r>
              <a:rPr lang="en-US" altLang="ko-KR" sz="1400" dirty="0"/>
              <a:t>(</a:t>
            </a:r>
            <a:r>
              <a:rPr lang="ko-KR" altLang="en-US" sz="1400" dirty="0"/>
              <a:t>펀드수익률</a:t>
            </a:r>
            <a:r>
              <a:rPr lang="en-US" altLang="ko-KR" sz="1400" dirty="0"/>
              <a:t>-</a:t>
            </a:r>
            <a:r>
              <a:rPr lang="ko-KR" altLang="en-US" sz="1400" dirty="0">
                <a:highlight>
                  <a:srgbClr val="FFFF00"/>
                </a:highlight>
              </a:rPr>
              <a:t>벤치마크수익률</a:t>
            </a:r>
            <a:r>
              <a:rPr lang="en-US" altLang="ko-KR" sz="1400" dirty="0"/>
              <a:t>)/(</a:t>
            </a:r>
            <a:r>
              <a:rPr lang="ko-KR" altLang="en-US" sz="1400" dirty="0"/>
              <a:t>해당펀드수익률의 표준편차</a:t>
            </a:r>
            <a:r>
              <a:rPr lang="en-US" altLang="ko-KR" sz="1400" dirty="0"/>
              <a:t> )</a:t>
            </a:r>
            <a:r>
              <a:rPr lang="ko-KR" altLang="en-US" sz="1400" dirty="0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AB15D-D903-44D5-853D-0E1A6109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517B5-933E-48E4-8D5B-63A55E2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12" name="Google Shape;228;p24">
            <a:extLst>
              <a:ext uri="{FF2B5EF4-FFF2-40B4-BE49-F238E27FC236}">
                <a16:creationId xmlns:a16="http://schemas.microsoft.com/office/drawing/2014/main" id="{56D83836-CE0F-4C16-915D-60E5183288A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88182-FB35-42FD-BC86-F484BA9DF288}"/>
              </a:ext>
            </a:extLst>
          </p:cNvPr>
          <p:cNvSpPr/>
          <p:nvPr/>
        </p:nvSpPr>
        <p:spPr>
          <a:xfrm>
            <a:off x="499204" y="3175591"/>
            <a:ext cx="8321268" cy="1815882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00FFFF"/>
                </a:highlight>
              </a:rPr>
              <a:t>(</a:t>
            </a:r>
            <a:r>
              <a:rPr lang="ko-KR" altLang="en-US" sz="1400" dirty="0">
                <a:highlight>
                  <a:srgbClr val="00FFFF"/>
                </a:highlight>
              </a:rPr>
              <a:t>샤프지수 재검토</a:t>
            </a:r>
            <a:r>
              <a:rPr lang="en-US" altLang="ko-KR" sz="1400" dirty="0">
                <a:highlight>
                  <a:srgbClr val="00FFFF"/>
                </a:highlight>
              </a:rPr>
              <a:t>)</a:t>
            </a:r>
          </a:p>
          <a:p>
            <a:r>
              <a:rPr lang="en-US" altLang="ko-KR" sz="1400" dirty="0"/>
              <a:t>Sharp ratio : </a:t>
            </a:r>
            <a:r>
              <a:rPr lang="ko-KR" altLang="en-US" sz="1400" dirty="0"/>
              <a:t>정규분포 가정 </a:t>
            </a:r>
            <a:r>
              <a:rPr lang="en-US" altLang="ko-KR" sz="1400" dirty="0"/>
              <a:t>(2</a:t>
            </a:r>
            <a:r>
              <a:rPr lang="ko-KR" altLang="en-US" sz="1400" dirty="0"/>
              <a:t>시그마</a:t>
            </a:r>
            <a:r>
              <a:rPr lang="en-US" altLang="ko-KR" sz="1400" dirty="0"/>
              <a:t>, 3</a:t>
            </a:r>
            <a:r>
              <a:rPr lang="ko-KR" altLang="en-US" sz="1400" dirty="0"/>
              <a:t>시그마</a:t>
            </a:r>
            <a:r>
              <a:rPr lang="en-US" altLang="ko-KR" sz="1400" dirty="0"/>
              <a:t>)</a:t>
            </a:r>
          </a:p>
          <a:p>
            <a:pPr marL="171450" indent="-171450" fontAlgn="base">
              <a:buFont typeface="Wingdings" panose="05000000000000000000" pitchFamily="2" charset="2"/>
              <a:buChar char="à"/>
            </a:pPr>
            <a:r>
              <a:rPr lang="ko-KR" altLang="en-US" sz="1200" dirty="0">
                <a:sym typeface="Wingdings" panose="05000000000000000000" pitchFamily="2" charset="2"/>
              </a:rPr>
              <a:t>변</a:t>
            </a:r>
            <a:r>
              <a:rPr lang="ko-KR" altLang="en-US" sz="1200" dirty="0"/>
              <a:t>동성의 방향이 위 아래로 어느 정도 비슷하게 발생할 것이라는 가정에 기반 즉</a:t>
            </a:r>
            <a:r>
              <a:rPr lang="en-US" altLang="ko-KR" sz="1200" dirty="0"/>
              <a:t>, </a:t>
            </a:r>
            <a:r>
              <a:rPr lang="ko-KR" altLang="en-US" sz="1200" dirty="0"/>
              <a:t>대칭적인</a:t>
            </a:r>
            <a:r>
              <a:rPr lang="en-US" altLang="ko-KR" sz="1200" dirty="0"/>
              <a:t>(symmetric) </a:t>
            </a:r>
            <a:r>
              <a:rPr lang="ko-KR" altLang="en-US" sz="1200" dirty="0"/>
              <a:t>전략</a:t>
            </a:r>
            <a:endParaRPr lang="en-US" altLang="ko-KR" sz="1200" dirty="0"/>
          </a:p>
          <a:p>
            <a:pPr marL="171450" indent="-171450" fontAlgn="base">
              <a:buFont typeface="Wingdings" panose="05000000000000000000" pitchFamily="2" charset="2"/>
              <a:buChar char="à"/>
            </a:pPr>
            <a:r>
              <a:rPr lang="ko-KR" altLang="en-US" sz="1200" dirty="0"/>
              <a:t> </a:t>
            </a:r>
            <a:r>
              <a:rPr lang="ko-KR" altLang="en-US" sz="1200" dirty="0">
                <a:highlight>
                  <a:srgbClr val="FFFF00"/>
                </a:highlight>
              </a:rPr>
              <a:t>초과수익률은 보통이지만 변동성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 err="1">
                <a:highlight>
                  <a:srgbClr val="FFFF00"/>
                </a:highlight>
              </a:rPr>
              <a:t>분모값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도 낮은 전략 </a:t>
            </a:r>
            <a:r>
              <a:rPr lang="en-US" altLang="ko-KR" sz="1200" dirty="0">
                <a:highlight>
                  <a:srgbClr val="FFFF00"/>
                </a:highlight>
              </a:rPr>
              <a:t>&gt;  </a:t>
            </a:r>
            <a:r>
              <a:rPr lang="ko-KR" altLang="en-US" sz="1200" dirty="0">
                <a:highlight>
                  <a:srgbClr val="FFFF00"/>
                </a:highlight>
              </a:rPr>
              <a:t>초과수익률이 높지만 변동성이 큰 전략 </a:t>
            </a:r>
          </a:p>
          <a:p>
            <a:endParaRPr lang="en-US" altLang="ko-KR" sz="1200" dirty="0"/>
          </a:p>
          <a:p>
            <a:r>
              <a:rPr lang="ko-KR" altLang="en-US" sz="1200" dirty="0">
                <a:highlight>
                  <a:srgbClr val="FFFF00"/>
                </a:highlight>
              </a:rPr>
              <a:t>확률적 샤프지수</a:t>
            </a:r>
            <a:r>
              <a:rPr lang="en-US" altLang="ko-KR" sz="1200" dirty="0">
                <a:highlight>
                  <a:srgbClr val="FFFF00"/>
                </a:highlight>
              </a:rPr>
              <a:t>(PSR: PROBABILISTIC SHARPE RATIO )</a:t>
            </a:r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편향되고 양쪽 꼬리가 두터운 경우 </a:t>
            </a:r>
            <a:r>
              <a:rPr lang="ko-KR" altLang="en-US" sz="1200" dirty="0" err="1"/>
              <a:t>부플림</a:t>
            </a:r>
            <a:r>
              <a:rPr lang="ko-KR" altLang="en-US" sz="1200" dirty="0"/>
              <a:t> 효과를 제거하기 위한 수정된 샤프지수</a:t>
            </a:r>
            <a:endParaRPr lang="en-US" altLang="ko-KR" sz="1200" dirty="0"/>
          </a:p>
          <a:p>
            <a:r>
              <a:rPr lang="ko-KR" altLang="en-US" sz="1200" dirty="0"/>
              <a:t>줄어든 샤프지수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 err="1"/>
              <a:t>임계값이</a:t>
            </a:r>
            <a:r>
              <a:rPr lang="ko-KR" altLang="en-US" sz="1200" dirty="0"/>
              <a:t> 시행의 다수성을 반영하여 조정된 </a:t>
            </a:r>
            <a:r>
              <a:rPr lang="en-US" altLang="ko-KR" sz="1200" dirty="0"/>
              <a:t>PSR </a:t>
            </a:r>
            <a:endParaRPr lang="ko-KR" altLang="en-US" sz="1200" b="0" i="0" dirty="0">
              <a:solidFill>
                <a:srgbClr val="333333"/>
              </a:solidFill>
              <a:effectLst/>
              <a:latin typeface="La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E78FD-B92E-4751-82D4-52FB3BDC6A1D}"/>
              </a:ext>
            </a:extLst>
          </p:cNvPr>
          <p:cNvSpPr txBox="1"/>
          <p:nvPr/>
        </p:nvSpPr>
        <p:spPr>
          <a:xfrm>
            <a:off x="391269" y="2121186"/>
            <a:ext cx="6860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추가 검토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>
                <a:highlight>
                  <a:srgbClr val="00FFFF"/>
                </a:highlight>
              </a:rPr>
              <a:t>히트</a:t>
            </a:r>
            <a:r>
              <a:rPr lang="en-US" altLang="ko-KR" sz="1200" dirty="0">
                <a:highlight>
                  <a:srgbClr val="00FFFF"/>
                </a:highlight>
              </a:rPr>
              <a:t> </a:t>
            </a:r>
            <a:r>
              <a:rPr lang="ko-KR" altLang="en-US" sz="1200" dirty="0">
                <a:highlight>
                  <a:srgbClr val="00FFFF"/>
                </a:highlight>
              </a:rPr>
              <a:t>비율 </a:t>
            </a:r>
            <a:r>
              <a:rPr lang="en-US" altLang="ko-KR" sz="1200" dirty="0"/>
              <a:t>: </a:t>
            </a:r>
            <a:r>
              <a:rPr lang="ko-KR" altLang="en-US" sz="1200" dirty="0"/>
              <a:t>양</a:t>
            </a:r>
            <a:r>
              <a:rPr lang="en-US" altLang="ko-KR" sz="1200" dirty="0"/>
              <a:t>(+)</a:t>
            </a:r>
            <a:r>
              <a:rPr lang="ko-KR" altLang="en-US" sz="1200" dirty="0"/>
              <a:t>의 수익 결과를 낸 베팅의 비중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히트로부터의 평균 수익률 </a:t>
            </a:r>
            <a:r>
              <a:rPr lang="en-US" altLang="ko-KR" sz="1200" dirty="0"/>
              <a:t>: </a:t>
            </a:r>
            <a:r>
              <a:rPr lang="ko-KR" altLang="en-US" sz="1200" dirty="0"/>
              <a:t>수익을 낸 베팅의 평균 수익률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미스로부터 평균 수익률 </a:t>
            </a:r>
            <a:r>
              <a:rPr lang="en-US" altLang="ko-KR" sz="1200" dirty="0"/>
              <a:t>: </a:t>
            </a:r>
            <a:r>
              <a:rPr lang="ko-KR" altLang="en-US" sz="1200" dirty="0"/>
              <a:t>음</a:t>
            </a:r>
            <a:r>
              <a:rPr lang="en-US" altLang="ko-KR" sz="1200" dirty="0"/>
              <a:t>(-) </a:t>
            </a:r>
            <a:r>
              <a:rPr lang="ko-KR" altLang="en-US" sz="1200" dirty="0"/>
              <a:t>즉</a:t>
            </a:r>
            <a:r>
              <a:rPr lang="en-US" altLang="ko-KR" sz="1200" dirty="0"/>
              <a:t>,</a:t>
            </a:r>
            <a:r>
              <a:rPr lang="ko-KR" altLang="en-US" sz="1200" dirty="0"/>
              <a:t> 손실을 낸 베팅의 평균 수익률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43615D-289A-4A1D-8985-F0D2970EA40F}"/>
              </a:ext>
            </a:extLst>
          </p:cNvPr>
          <p:cNvSpPr/>
          <p:nvPr/>
        </p:nvSpPr>
        <p:spPr>
          <a:xfrm>
            <a:off x="504143" y="5791623"/>
            <a:ext cx="78973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 err="1">
                <a:solidFill>
                  <a:srgbClr val="7A7A7A"/>
                </a:solidFill>
                <a:latin typeface="Noto Sans KR"/>
              </a:rPr>
              <a:t>Sortino</a:t>
            </a:r>
            <a:r>
              <a:rPr lang="en-US" altLang="ko-KR" sz="1200" b="1" dirty="0">
                <a:solidFill>
                  <a:srgbClr val="7A7A7A"/>
                </a:solidFill>
                <a:latin typeface="Noto Sans KR"/>
              </a:rPr>
              <a:t> Ratio  </a:t>
            </a:r>
            <a:r>
              <a:rPr lang="en-US" altLang="ko-KR" sz="1200" dirty="0">
                <a:solidFill>
                  <a:srgbClr val="7A7A7A"/>
                </a:solidFill>
                <a:latin typeface="Noto Sans KR"/>
              </a:rPr>
              <a:t>= (</a:t>
            </a:r>
            <a:r>
              <a:rPr lang="ko-KR" altLang="en-US" sz="1200" dirty="0">
                <a:solidFill>
                  <a:srgbClr val="7A7A7A"/>
                </a:solidFill>
                <a:latin typeface="Noto Sans KR"/>
              </a:rPr>
              <a:t>평균수익률 </a:t>
            </a:r>
            <a:r>
              <a:rPr lang="en-US" altLang="ko-KR" sz="1200" dirty="0">
                <a:solidFill>
                  <a:srgbClr val="7A7A7A"/>
                </a:solidFill>
                <a:latin typeface="Noto Sans KR"/>
              </a:rPr>
              <a:t>– </a:t>
            </a:r>
            <a:r>
              <a:rPr lang="ko-KR" altLang="en-US" sz="1200" dirty="0">
                <a:solidFill>
                  <a:srgbClr val="7A7A7A"/>
                </a:solidFill>
                <a:latin typeface="Noto Sans KR"/>
              </a:rPr>
              <a:t>무위험수익률</a:t>
            </a:r>
            <a:r>
              <a:rPr lang="en-US" altLang="ko-KR" sz="1200" dirty="0">
                <a:solidFill>
                  <a:srgbClr val="7A7A7A"/>
                </a:solidFill>
                <a:latin typeface="Noto Sans KR"/>
              </a:rPr>
              <a:t>) / </a:t>
            </a:r>
            <a:r>
              <a:rPr lang="ko-KR" altLang="en-US" sz="1200" dirty="0">
                <a:solidFill>
                  <a:srgbClr val="7A7A7A"/>
                </a:solidFill>
                <a:highlight>
                  <a:srgbClr val="FFFF00"/>
                </a:highlight>
                <a:latin typeface="Noto Sans KR"/>
              </a:rPr>
              <a:t>손실 낸 경우의 표준편차</a:t>
            </a:r>
            <a:r>
              <a:rPr lang="en-US" altLang="ko-KR" sz="1200" dirty="0">
                <a:solidFill>
                  <a:srgbClr val="7A7A7A"/>
                </a:solidFill>
                <a:latin typeface="Noto Sans KR"/>
              </a:rPr>
              <a:t>(</a:t>
            </a:r>
            <a:r>
              <a:rPr lang="ko-KR" altLang="en-US" sz="1200" dirty="0">
                <a:solidFill>
                  <a:srgbClr val="7A7A7A"/>
                </a:solidFill>
                <a:latin typeface="Noto Sans KR"/>
              </a:rPr>
              <a:t>변동성</a:t>
            </a:r>
            <a:r>
              <a:rPr lang="en-US" altLang="ko-KR" sz="1200" dirty="0">
                <a:solidFill>
                  <a:srgbClr val="7A7A7A"/>
                </a:solidFill>
                <a:latin typeface="Noto Sans KR"/>
              </a:rPr>
              <a:t>)</a:t>
            </a:r>
          </a:p>
          <a:p>
            <a:pPr marL="171450" indent="-171450" fontAlgn="base">
              <a:buFont typeface="Wingdings" panose="05000000000000000000" pitchFamily="2" charset="2"/>
              <a:buChar char="§"/>
            </a:pPr>
            <a:r>
              <a:rPr lang="en-US" altLang="ko-KR" sz="1200" dirty="0"/>
              <a:t>information ratio = (</a:t>
            </a:r>
            <a:r>
              <a:rPr lang="ko-KR" altLang="en-US" sz="1200" dirty="0"/>
              <a:t>포트폴리오 수익률 </a:t>
            </a:r>
            <a:r>
              <a:rPr lang="en-US" altLang="ko-KR" sz="1200" dirty="0"/>
              <a:t>– </a:t>
            </a:r>
            <a:r>
              <a:rPr lang="ko-KR" altLang="en-US" sz="1200" dirty="0"/>
              <a:t>벤치마크 수익률</a:t>
            </a:r>
            <a:r>
              <a:rPr lang="en-US" altLang="ko-KR" sz="1200" dirty="0"/>
              <a:t>) / </a:t>
            </a:r>
            <a:r>
              <a:rPr lang="ko-KR" altLang="en-US" sz="1200" dirty="0"/>
              <a:t>초과수익률의 표준편차</a:t>
            </a:r>
            <a:r>
              <a:rPr lang="en-US" altLang="ko-KR" sz="1200" dirty="0"/>
              <a:t>(</a:t>
            </a:r>
            <a:r>
              <a:rPr lang="ko-KR" altLang="en-US" sz="1200" dirty="0"/>
              <a:t>추적오차</a:t>
            </a:r>
            <a:r>
              <a:rPr lang="en-US" altLang="ko-KR" sz="1200" dirty="0"/>
              <a:t>)</a:t>
            </a:r>
            <a:r>
              <a:rPr lang="en-US" altLang="ko-KR" dirty="0"/>
              <a:t> </a:t>
            </a:r>
          </a:p>
          <a:p>
            <a:endParaRPr lang="ko-KR" altLang="en-US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CDD40B-0D4E-4F67-8BAF-947B0CF43B15}"/>
              </a:ext>
            </a:extLst>
          </p:cNvPr>
          <p:cNvSpPr/>
          <p:nvPr/>
        </p:nvSpPr>
        <p:spPr>
          <a:xfrm>
            <a:off x="506115" y="5106550"/>
            <a:ext cx="7897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THE SHARPE RATIO EFFICIENT FRONTIER (2012) </a:t>
            </a:r>
          </a:p>
          <a:p>
            <a:r>
              <a:rPr lang="pt-BR" altLang="ko-KR" sz="1200" dirty="0"/>
              <a:t>Marcos M. López de Prado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2763667-F6D4-4E7A-AE5B-EDF44386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51" y="4068052"/>
            <a:ext cx="2355345" cy="8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57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F421E-CF59-492A-B675-5A9F60743CA3}"/>
              </a:ext>
            </a:extLst>
          </p:cNvPr>
          <p:cNvSpPr txBox="1"/>
          <p:nvPr/>
        </p:nvSpPr>
        <p:spPr>
          <a:xfrm>
            <a:off x="2876775" y="30076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 Testing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2B897F-7120-4FBD-9823-336E6879B9D6}"/>
              </a:ext>
            </a:extLst>
          </p:cNvPr>
          <p:cNvSpPr/>
          <p:nvPr/>
        </p:nvSpPr>
        <p:spPr>
          <a:xfrm>
            <a:off x="494281" y="3310823"/>
            <a:ext cx="2428870" cy="30777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팩터모델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백테스팅의</a:t>
            </a:r>
            <a:r>
              <a:rPr lang="ko-KR" altLang="en-US" sz="1400" dirty="0"/>
              <a:t> 방법론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EA6791-DFAF-4755-9215-C180C86DA7A7}"/>
              </a:ext>
            </a:extLst>
          </p:cNvPr>
          <p:cNvSpPr/>
          <p:nvPr/>
        </p:nvSpPr>
        <p:spPr>
          <a:xfrm>
            <a:off x="501179" y="3825512"/>
            <a:ext cx="7897328" cy="138499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종목군 </a:t>
            </a:r>
            <a:r>
              <a:rPr lang="en-US" altLang="ko-KR" sz="1200" dirty="0"/>
              <a:t>:</a:t>
            </a:r>
            <a:r>
              <a:rPr lang="ko-KR" altLang="en-US" sz="1200" dirty="0"/>
              <a:t>매월 해당시점 기준의 시가총액 상위 </a:t>
            </a:r>
            <a:r>
              <a:rPr lang="en-US" altLang="ko-KR" sz="1200" dirty="0"/>
              <a:t>150</a:t>
            </a:r>
            <a:r>
              <a:rPr lang="ko-KR" altLang="en-US" sz="1200" dirty="0"/>
              <a:t>개 종목을 투자 유니버스로 선정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포트폴리오 구성</a:t>
            </a:r>
            <a:r>
              <a:rPr lang="en-US" altLang="ko-KR" sz="1200" dirty="0"/>
              <a:t>: </a:t>
            </a:r>
            <a:r>
              <a:rPr lang="ko-KR" altLang="en-US" sz="1200" dirty="0"/>
              <a:t> 각 </a:t>
            </a:r>
            <a:r>
              <a:rPr lang="en-US" altLang="ko-KR" sz="1200" dirty="0"/>
              <a:t>Factor</a:t>
            </a:r>
            <a:r>
              <a:rPr lang="ko-KR" altLang="en-US" sz="1200" dirty="0"/>
              <a:t>별로 수치가 존재하는 종목군을 대상으로 하여 최상위 </a:t>
            </a:r>
            <a:r>
              <a:rPr lang="en-US" altLang="ko-KR" sz="1200" dirty="0"/>
              <a:t>20%</a:t>
            </a:r>
            <a:r>
              <a:rPr lang="ko-KR" altLang="en-US" sz="1200" dirty="0"/>
              <a:t>의 종목군은 </a:t>
            </a:r>
            <a:r>
              <a:rPr lang="en-US" altLang="ko-KR" sz="1200" dirty="0"/>
              <a:t>1</a:t>
            </a:r>
            <a:r>
              <a:rPr lang="ko-KR" altLang="en-US" sz="1200" dirty="0"/>
              <a:t>분 위 </a:t>
            </a:r>
            <a:r>
              <a:rPr lang="en-US" altLang="ko-KR" sz="1200" dirty="0"/>
              <a:t>(Long) </a:t>
            </a:r>
            <a:r>
              <a:rPr lang="ko-KR" altLang="en-US" sz="1200" dirty="0"/>
              <a:t>포트폴리오에 배정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시뮬레이션 기간 설정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포트폴리오 수익률 소속된 종목들에 비중입력 투자하여 포트폴리오 수익률을 계산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포트폴리오 </a:t>
            </a:r>
            <a:r>
              <a:rPr lang="ko-KR" altLang="en-US" sz="1200" dirty="0" err="1"/>
              <a:t>리밸런싱</a:t>
            </a:r>
            <a:r>
              <a:rPr lang="ko-KR" altLang="en-US" sz="1200" dirty="0"/>
              <a:t> 투자 </a:t>
            </a:r>
            <a:r>
              <a:rPr lang="en-US" altLang="ko-KR" sz="1200" dirty="0"/>
              <a:t>Horizon</a:t>
            </a:r>
            <a:r>
              <a:rPr lang="ko-KR" altLang="en-US" sz="1200" dirty="0"/>
              <a:t>을 일정 개월단위 별로 </a:t>
            </a:r>
            <a:r>
              <a:rPr lang="en-US" altLang="ko-KR" sz="1200" dirty="0"/>
              <a:t>, 6</a:t>
            </a:r>
            <a:r>
              <a:rPr lang="ko-KR" altLang="en-US" sz="1200" dirty="0"/>
              <a:t>개 </a:t>
            </a:r>
            <a:r>
              <a:rPr lang="ko-KR" altLang="en-US" sz="1200" dirty="0" err="1"/>
              <a:t>리밸런싱</a:t>
            </a:r>
            <a:r>
              <a:rPr lang="ko-KR" altLang="en-US" sz="1200" dirty="0"/>
              <a:t> 방식으로 동시 테스트 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/>
              <a:t>상승구간</a:t>
            </a:r>
            <a:r>
              <a:rPr lang="en-US" altLang="ko-KR" sz="1200" dirty="0"/>
              <a:t>/</a:t>
            </a:r>
            <a:r>
              <a:rPr lang="ko-KR" altLang="en-US" sz="1200" dirty="0"/>
              <a:t>하락구간 구분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AB15D-D903-44D5-853D-0E1A6109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517B5-933E-48E4-8D5B-63A55E2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12" name="Google Shape;228;p24">
            <a:extLst>
              <a:ext uri="{FF2B5EF4-FFF2-40B4-BE49-F238E27FC236}">
                <a16:creationId xmlns:a16="http://schemas.microsoft.com/office/drawing/2014/main" id="{56D83836-CE0F-4C16-915D-60E5183288A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88182-FB35-42FD-BC86-F484BA9DF288}"/>
              </a:ext>
            </a:extLst>
          </p:cNvPr>
          <p:cNvSpPr/>
          <p:nvPr/>
        </p:nvSpPr>
        <p:spPr>
          <a:xfrm>
            <a:off x="494281" y="1776594"/>
            <a:ext cx="4572000" cy="1169551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Lato"/>
              </a:rPr>
              <a:t>bt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Lato"/>
              </a:rPr>
              <a:t> </a:t>
            </a:r>
            <a:r>
              <a:rPr lang="ko-KR" altLang="en-US" sz="1400" dirty="0">
                <a:solidFill>
                  <a:srgbClr val="333333"/>
                </a:solidFill>
                <a:highlight>
                  <a:srgbClr val="FFFF00"/>
                </a:highlight>
                <a:latin typeface="Lato"/>
              </a:rPr>
              <a:t>패키지 백테스트 과정</a:t>
            </a:r>
            <a:endParaRPr lang="en-US" altLang="ko-KR" sz="1400" dirty="0">
              <a:solidFill>
                <a:srgbClr val="333333"/>
              </a:solidFill>
              <a:highlight>
                <a:srgbClr val="FFFF00"/>
              </a:highlight>
              <a:latin typeface="Lato"/>
            </a:endParaRPr>
          </a:p>
          <a:p>
            <a:pPr>
              <a:buFont typeface="+mj-lt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 가격 데이터의 수집</a:t>
            </a:r>
          </a:p>
          <a:p>
            <a:pPr>
              <a:buFont typeface="+mj-lt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 전략 사전 정의</a:t>
            </a:r>
          </a:p>
          <a:p>
            <a:pPr>
              <a:buFont typeface="+mj-lt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 데이터를 이용한 </a:t>
            </a:r>
            <a:r>
              <a:rPr lang="ko-KR" altLang="en-US" sz="1400" dirty="0">
                <a:solidFill>
                  <a:srgbClr val="333333"/>
                </a:solidFill>
                <a:highlight>
                  <a:srgbClr val="FFFF00"/>
                </a:highlight>
                <a:latin typeface="Lato"/>
              </a:rPr>
              <a:t>전략</a:t>
            </a: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의 백테스트</a:t>
            </a:r>
          </a:p>
          <a:p>
            <a:pPr>
              <a:buFont typeface="+mj-lt"/>
              <a:buAutoNum type="arabicPeriod"/>
            </a:pP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 결과에 대한 평가 </a:t>
            </a:r>
            <a:r>
              <a:rPr lang="en-US" altLang="ko-KR" sz="1400" dirty="0">
                <a:solidFill>
                  <a:srgbClr val="333333"/>
                </a:solidFill>
                <a:latin typeface="Lato"/>
              </a:rPr>
              <a:t>-- </a:t>
            </a:r>
            <a:r>
              <a:rPr lang="ko-KR" altLang="en-US" sz="1400" dirty="0">
                <a:solidFill>
                  <a:srgbClr val="333333"/>
                </a:solidFill>
                <a:latin typeface="Lato"/>
              </a:rPr>
              <a:t>예측</a:t>
            </a:r>
            <a:endParaRPr lang="ko-KR" altLang="en-US" sz="1400" b="0" i="0" dirty="0">
              <a:solidFill>
                <a:srgbClr val="333333"/>
              </a:solidFill>
              <a:effectLst/>
              <a:latin typeface="Lato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54397E-8CD8-4F4C-9361-1C905E3ECE14}"/>
              </a:ext>
            </a:extLst>
          </p:cNvPr>
          <p:cNvSpPr/>
          <p:nvPr/>
        </p:nvSpPr>
        <p:spPr>
          <a:xfrm>
            <a:off x="395536" y="1212692"/>
            <a:ext cx="307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http://pmorissette.github.io/ffn/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5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917A7A-DC8F-4924-91FF-E59AAC85DDBD}"/>
              </a:ext>
            </a:extLst>
          </p:cNvPr>
          <p:cNvSpPr/>
          <p:nvPr/>
        </p:nvSpPr>
        <p:spPr>
          <a:xfrm>
            <a:off x="2483768" y="337835"/>
            <a:ext cx="289784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Python  :   </a:t>
            </a:r>
            <a:r>
              <a:rPr lang="en-US" altLang="ko-KR" dirty="0" err="1">
                <a:solidFill>
                  <a:srgbClr val="333333"/>
                </a:solidFill>
                <a:latin typeface="Helvetica Neue"/>
              </a:rPr>
              <a:t>Backtesting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F0F899-3F47-467C-B354-B29A1B0295F1}"/>
              </a:ext>
            </a:extLst>
          </p:cNvPr>
          <p:cNvSpPr/>
          <p:nvPr/>
        </p:nvSpPr>
        <p:spPr>
          <a:xfrm>
            <a:off x="511682" y="14585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363636"/>
                </a:solidFill>
                <a:highlight>
                  <a:srgbClr val="FFFF00"/>
                </a:highlight>
                <a:latin typeface="BlinkMacSystemFont"/>
              </a:rPr>
              <a:t>1. Backtesting</a:t>
            </a:r>
            <a:r>
              <a:rPr lang="en-US" altLang="ko-KR" b="1" dirty="0">
                <a:solidFill>
                  <a:srgbClr val="006400"/>
                </a:solidFill>
                <a:highlight>
                  <a:srgbClr val="FFFF00"/>
                </a:highlight>
                <a:latin typeface="BlinkMacSystemFont"/>
              </a:rPr>
              <a:t>.py</a:t>
            </a:r>
            <a:endParaRPr lang="en-US" altLang="ko-KR" b="1" dirty="0">
              <a:solidFill>
                <a:srgbClr val="363636"/>
              </a:solidFill>
              <a:highlight>
                <a:srgbClr val="FFFF00"/>
              </a:highlight>
              <a:latin typeface="BlinkMacSystemFont"/>
            </a:endParaRPr>
          </a:p>
          <a:p>
            <a:r>
              <a:rPr lang="en-US" altLang="ko-KR" dirty="0" err="1">
                <a:solidFill>
                  <a:srgbClr val="4A4A4A"/>
                </a:solidFill>
                <a:latin typeface="BlinkMacSystemFont"/>
              </a:rPr>
              <a:t>Backtest</a:t>
            </a:r>
            <a:r>
              <a:rPr lang="en-US" altLang="ko-KR" dirty="0">
                <a:solidFill>
                  <a:srgbClr val="4A4A4A"/>
                </a:solidFill>
                <a:latin typeface="BlinkMacSystemFont"/>
              </a:rPr>
              <a:t> trading strategies in Python</a:t>
            </a:r>
            <a:endParaRPr lang="en-US" altLang="ko-KR" b="0" i="0" dirty="0">
              <a:solidFill>
                <a:srgbClr val="4A4A4A"/>
              </a:solidFill>
              <a:effectLst/>
              <a:latin typeface="BlinkMacSystemFon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DE45D5-8938-4A78-9E12-193E92631264}"/>
              </a:ext>
            </a:extLst>
          </p:cNvPr>
          <p:cNvSpPr/>
          <p:nvPr/>
        </p:nvSpPr>
        <p:spPr>
          <a:xfrm>
            <a:off x="570611" y="2420888"/>
            <a:ext cx="435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highlight>
                  <a:srgbClr val="FFFF00"/>
                </a:highlight>
                <a:latin typeface="Open Sans"/>
              </a:rPr>
              <a:t> 2. </a:t>
            </a:r>
            <a:r>
              <a:rPr lang="en-US" altLang="ko-KR" b="1" dirty="0" err="1">
                <a:solidFill>
                  <a:srgbClr val="333333"/>
                </a:solidFill>
                <a:highlight>
                  <a:srgbClr val="FFFF00"/>
                </a:highlight>
                <a:latin typeface="Open Sans"/>
              </a:rPr>
              <a:t>bt</a:t>
            </a:r>
            <a:r>
              <a:rPr lang="en-US" altLang="ko-KR" b="1" dirty="0">
                <a:solidFill>
                  <a:srgbClr val="333333"/>
                </a:solidFill>
                <a:latin typeface="Open Sans"/>
              </a:rPr>
              <a:t> - Flexible </a:t>
            </a:r>
            <a:r>
              <a:rPr lang="en-US" altLang="ko-KR" b="1" dirty="0" err="1">
                <a:solidFill>
                  <a:srgbClr val="333333"/>
                </a:solidFill>
                <a:latin typeface="Open Sans"/>
              </a:rPr>
              <a:t>Backtesting</a:t>
            </a:r>
            <a:r>
              <a:rPr lang="en-US" altLang="ko-KR" b="1" dirty="0">
                <a:solidFill>
                  <a:srgbClr val="333333"/>
                </a:solidFill>
                <a:latin typeface="Open Sans"/>
              </a:rPr>
              <a:t> for Python</a:t>
            </a:r>
            <a:endParaRPr lang="en-US" altLang="ko-KR" b="1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740DC5-EEBF-4C5A-96B8-5114F3CB41FA}"/>
              </a:ext>
            </a:extLst>
          </p:cNvPr>
          <p:cNvSpPr/>
          <p:nvPr/>
        </p:nvSpPr>
        <p:spPr>
          <a:xfrm>
            <a:off x="5004048" y="2420888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https://pmorissette.github.io/bt/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BDD511-CF94-42B9-8E32-1884833E1FC3}"/>
              </a:ext>
            </a:extLst>
          </p:cNvPr>
          <p:cNvSpPr/>
          <p:nvPr/>
        </p:nvSpPr>
        <p:spPr>
          <a:xfrm>
            <a:off x="5004048" y="3059668"/>
            <a:ext cx="2849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https://www.backtrader.com/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AB57B6-A4DE-4672-86B6-9F174A9FC19B}"/>
              </a:ext>
            </a:extLst>
          </p:cNvPr>
          <p:cNvSpPr/>
          <p:nvPr/>
        </p:nvSpPr>
        <p:spPr>
          <a:xfrm>
            <a:off x="652651" y="298650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3. </a:t>
            </a:r>
            <a:r>
              <a:rPr lang="en-US" altLang="ko-KR" dirty="0" err="1">
                <a:highlight>
                  <a:srgbClr val="FFFF00"/>
                </a:highlight>
                <a:latin typeface="Roboto"/>
              </a:rPr>
              <a:t>backtrader</a:t>
            </a:r>
            <a:endParaRPr lang="en-US" altLang="ko-KR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005567-E9EC-4E41-B689-5E0B96365C2B}"/>
              </a:ext>
            </a:extLst>
          </p:cNvPr>
          <p:cNvSpPr/>
          <p:nvPr/>
        </p:nvSpPr>
        <p:spPr>
          <a:xfrm>
            <a:off x="5042518" y="3513782"/>
            <a:ext cx="3653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https://github.com/</a:t>
            </a:r>
            <a:r>
              <a:rPr lang="en-US" altLang="ko-KR" dirty="0">
                <a:highlight>
                  <a:srgbClr val="FFFF00"/>
                </a:highlight>
              </a:rPr>
              <a:t>quantopian</a:t>
            </a:r>
            <a:r>
              <a:rPr lang="en-US" altLang="ko-KR" dirty="0"/>
              <a:t>/zipline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FB9E7C-6C37-4D60-AEC3-D4844ADBA2C5}"/>
              </a:ext>
            </a:extLst>
          </p:cNvPr>
          <p:cNvSpPr/>
          <p:nvPr/>
        </p:nvSpPr>
        <p:spPr>
          <a:xfrm>
            <a:off x="646516" y="3486252"/>
            <a:ext cx="1087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4. Zipline  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038FB4-2EF7-42F9-9923-3109BF94A5EA}"/>
              </a:ext>
            </a:extLst>
          </p:cNvPr>
          <p:cNvSpPr/>
          <p:nvPr/>
        </p:nvSpPr>
        <p:spPr>
          <a:xfrm>
            <a:off x="646516" y="3987807"/>
            <a:ext cx="1395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+mj-ea"/>
                <a:ea typeface="+mj-ea"/>
              </a:rPr>
              <a:t>5. </a:t>
            </a:r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+mj-ea"/>
                <a:ea typeface="+mj-ea"/>
              </a:rPr>
              <a:t>PyAlgoTrade</a:t>
            </a:r>
            <a:endParaRPr lang="ko-KR" altLang="en-US" sz="1400" dirty="0"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3457FF-D829-4B8E-B6D4-C8679D1FA9FC}"/>
              </a:ext>
            </a:extLst>
          </p:cNvPr>
          <p:cNvSpPr/>
          <p:nvPr/>
        </p:nvSpPr>
        <p:spPr>
          <a:xfrm>
            <a:off x="5004048" y="4051869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https://gbeced.github.io/pyalgotrade/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A26F58-1181-4F74-9F79-22C226AE2AD2}"/>
              </a:ext>
            </a:extLst>
          </p:cNvPr>
          <p:cNvSpPr/>
          <p:nvPr/>
        </p:nvSpPr>
        <p:spPr>
          <a:xfrm>
            <a:off x="1894435" y="3413390"/>
            <a:ext cx="851515" cy="435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pyfolio</a:t>
            </a:r>
            <a:endParaRPr lang="en-US" altLang="ko-KR" sz="16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DDDA21-71CE-4EBE-8FEE-3613F1B6C2A9}"/>
              </a:ext>
            </a:extLst>
          </p:cNvPr>
          <p:cNvSpPr txBox="1"/>
          <p:nvPr/>
        </p:nvSpPr>
        <p:spPr>
          <a:xfrm>
            <a:off x="679935" y="5157192"/>
            <a:ext cx="4350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Zipline  </a:t>
            </a:r>
            <a:r>
              <a:rPr lang="ko-KR" altLang="en-US" sz="1600" dirty="0">
                <a:highlight>
                  <a:srgbClr val="FFFF00"/>
                </a:highlight>
              </a:rPr>
              <a:t>사례 추가 코드 공유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C929BF-D85B-49B5-8079-737E9F9CA791}"/>
              </a:ext>
            </a:extLst>
          </p:cNvPr>
          <p:cNvSpPr/>
          <p:nvPr/>
        </p:nvSpPr>
        <p:spPr>
          <a:xfrm>
            <a:off x="536333" y="1076631"/>
            <a:ext cx="293381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54A55"/>
                </a:solidFill>
                <a:latin typeface="+mj-lt"/>
              </a:rPr>
              <a:t>Measuring </a:t>
            </a:r>
            <a:r>
              <a:rPr lang="en-US" altLang="ko-KR" sz="1600" dirty="0" err="1">
                <a:solidFill>
                  <a:srgbClr val="454A55"/>
                </a:solidFill>
                <a:latin typeface="+mj-lt"/>
              </a:rPr>
              <a:t>backtest</a:t>
            </a:r>
            <a:r>
              <a:rPr lang="en-US" altLang="ko-KR" sz="1600" dirty="0">
                <a:solidFill>
                  <a:srgbClr val="454A55"/>
                </a:solidFill>
                <a:latin typeface="+mj-lt"/>
              </a:rPr>
              <a:t> performance </a:t>
            </a:r>
            <a:endParaRPr lang="en-US" altLang="ko-KR" sz="1600" b="0" i="0" dirty="0">
              <a:solidFill>
                <a:srgbClr val="454A55"/>
              </a:solidFill>
              <a:effectLst/>
              <a:latin typeface="+mj-lt"/>
            </a:endParaRPr>
          </a:p>
        </p:txBody>
      </p:sp>
      <p:sp>
        <p:nvSpPr>
          <p:cNvPr id="20" name="Google Shape;228;p24">
            <a:extLst>
              <a:ext uri="{FF2B5EF4-FFF2-40B4-BE49-F238E27FC236}">
                <a16:creationId xmlns:a16="http://schemas.microsoft.com/office/drawing/2014/main" id="{D3E3B04B-1533-40D2-8C8B-4170E9FD14F8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80888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5A46E-7B88-47D3-9FE2-CF5CF556B2B8}"/>
              </a:ext>
            </a:extLst>
          </p:cNvPr>
          <p:cNvSpPr txBox="1"/>
          <p:nvPr/>
        </p:nvSpPr>
        <p:spPr>
          <a:xfrm>
            <a:off x="534014" y="371662"/>
            <a:ext cx="605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 Testing : </a:t>
            </a:r>
            <a:r>
              <a:rPr lang="en-US" altLang="ko-KR" dirty="0" err="1"/>
              <a:t>backtrader</a:t>
            </a:r>
            <a:r>
              <a:rPr lang="en-US" altLang="ko-KR" dirty="0"/>
              <a:t> </a:t>
            </a:r>
            <a:r>
              <a:rPr lang="ko-KR" altLang="en-US" dirty="0"/>
              <a:t>라이브러리 사용 사례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F7277-DC06-43CD-ADE3-F8C894A653FC}"/>
              </a:ext>
            </a:extLst>
          </p:cNvPr>
          <p:cNvSpPr/>
          <p:nvPr/>
        </p:nvSpPr>
        <p:spPr>
          <a:xfrm>
            <a:off x="5985735" y="346152"/>
            <a:ext cx="302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Source Han Sans (Modified)"/>
              </a:rPr>
              <a:t>zipline</a:t>
            </a:r>
            <a:r>
              <a:rPr lang="ko-KR" altLang="en-US" dirty="0">
                <a:solidFill>
                  <a:srgbClr val="222222"/>
                </a:solidFill>
                <a:latin typeface="Source Han Sans (Modified)"/>
              </a:rPr>
              <a:t> 라이브러리 </a:t>
            </a:r>
            <a:r>
              <a:rPr lang="en-US" altLang="ko-KR" dirty="0">
                <a:solidFill>
                  <a:srgbClr val="222222"/>
                </a:solidFill>
                <a:latin typeface="Source Han Sans (Modified)"/>
              </a:rPr>
              <a:t>(3.5)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D17E49-4DCF-4B7F-9A38-649C5D475803}"/>
              </a:ext>
            </a:extLst>
          </p:cNvPr>
          <p:cNvSpPr/>
          <p:nvPr/>
        </p:nvSpPr>
        <p:spPr>
          <a:xfrm>
            <a:off x="3607332" y="975278"/>
            <a:ext cx="5400600" cy="58169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atinLnBrk="0"/>
            <a:r>
              <a:rPr lang="en-US" altLang="ko-KR" sz="1200" dirty="0">
                <a:solidFill>
                  <a:srgbClr val="222222"/>
                </a:solidFill>
                <a:highlight>
                  <a:srgbClr val="FFFF00"/>
                </a:highlight>
                <a:latin typeface="Source Han Sans (Modified)"/>
              </a:rPr>
              <a:t>from datetime import datetime</a:t>
            </a:r>
          </a:p>
          <a:p>
            <a:pPr latinLnBrk="0"/>
            <a:r>
              <a:rPr lang="en-US" altLang="ko-KR" sz="1200" dirty="0">
                <a:solidFill>
                  <a:srgbClr val="222222"/>
                </a:solidFill>
                <a:highlight>
                  <a:srgbClr val="FFFF00"/>
                </a:highlight>
                <a:latin typeface="Source Han Sans (Modified)"/>
              </a:rPr>
              <a:t>import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00"/>
                </a:highlight>
                <a:latin typeface="Source Han Sans (Modified)"/>
              </a:rPr>
              <a:t>backtrader</a:t>
            </a:r>
            <a:r>
              <a:rPr lang="en-US" altLang="ko-KR" sz="1200" dirty="0">
                <a:solidFill>
                  <a:srgbClr val="222222"/>
                </a:solidFill>
                <a:highlight>
                  <a:srgbClr val="FFFF00"/>
                </a:highlight>
                <a:latin typeface="Source Han Sans (Modified)"/>
              </a:rPr>
              <a:t> as </a:t>
            </a:r>
            <a:r>
              <a:rPr lang="en-US" altLang="ko-KR" sz="1200" dirty="0" err="1">
                <a:solidFill>
                  <a:srgbClr val="222222"/>
                </a:solidFill>
                <a:highlight>
                  <a:srgbClr val="FFFF00"/>
                </a:highlight>
                <a:latin typeface="Source Han Sans (Modified)"/>
              </a:rPr>
              <a:t>bt</a:t>
            </a:r>
            <a:endParaRPr lang="ko-KR" altLang="en-US" sz="1200" dirty="0"/>
          </a:p>
          <a:p>
            <a:pPr latinLnBrk="0"/>
            <a:r>
              <a:rPr lang="en-US" altLang="ko-KR" sz="1200" dirty="0"/>
              <a:t>class </a:t>
            </a:r>
            <a:r>
              <a:rPr lang="en-US" altLang="ko-KR" sz="1200" dirty="0" err="1"/>
              <a:t>SmaCross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bt.Strategy</a:t>
            </a:r>
            <a:r>
              <a:rPr lang="en-US" altLang="ko-KR" sz="1200" dirty="0"/>
              <a:t>) </a:t>
            </a:r>
            <a:r>
              <a:rPr lang="en-US" altLang="ko-KR" sz="1200" i="1" dirty="0"/>
              <a:t># </a:t>
            </a:r>
            <a:r>
              <a:rPr lang="en-US" altLang="ko-KR" sz="1200" i="1" dirty="0" err="1"/>
              <a:t>bt.Strategy</a:t>
            </a:r>
            <a:r>
              <a:rPr lang="ko-KR" altLang="en-US" sz="1200" i="1" dirty="0"/>
              <a:t>를 상속한 </a:t>
            </a:r>
            <a:r>
              <a:rPr lang="en-US" altLang="ko-KR" sz="1200" i="1" dirty="0"/>
              <a:t>class</a:t>
            </a:r>
            <a:r>
              <a:rPr lang="ko-KR" altLang="en-US" sz="1200" i="1" dirty="0"/>
              <a:t>로 생성해야 함</a:t>
            </a:r>
            <a:r>
              <a:rPr lang="en-US" altLang="ko-KR" sz="1200" i="1" dirty="0"/>
              <a:t>.</a:t>
            </a:r>
            <a:endParaRPr lang="ko-KR" altLang="en-US" sz="1200" dirty="0"/>
          </a:p>
          <a:p>
            <a:pPr latinLnBrk="0"/>
            <a:r>
              <a:rPr lang="en-US" altLang="ko-KR" sz="1200" dirty="0"/>
              <a:t>params = </a:t>
            </a:r>
            <a:r>
              <a:rPr lang="en-US" altLang="ko-KR" sz="1200" dirty="0" err="1"/>
              <a:t>dict</a:t>
            </a:r>
            <a:r>
              <a:rPr lang="en-US" altLang="ko-KR" sz="1200" dirty="0"/>
              <a:t>(</a:t>
            </a:r>
          </a:p>
          <a:p>
            <a:pPr latinLnBrk="0"/>
            <a:r>
              <a:rPr lang="en-US" altLang="ko-KR" sz="1200" dirty="0" err="1"/>
              <a:t>pfast</a:t>
            </a:r>
            <a:r>
              <a:rPr lang="en-US" altLang="ko-KR" sz="1200" dirty="0"/>
              <a:t>=5, </a:t>
            </a:r>
            <a:r>
              <a:rPr lang="en-US" altLang="ko-KR" sz="1200" i="1" dirty="0"/>
              <a:t># period for the fast moving average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pslow</a:t>
            </a:r>
            <a:r>
              <a:rPr lang="en-US" altLang="ko-KR" sz="1200" dirty="0"/>
              <a:t>=30 </a:t>
            </a:r>
            <a:r>
              <a:rPr lang="en-US" altLang="ko-KR" sz="1200" i="1" dirty="0"/>
              <a:t># period for the slow moving average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)</a:t>
            </a:r>
          </a:p>
          <a:p>
            <a:pPr latinLnBrk="0"/>
            <a:r>
              <a:rPr lang="en-US" altLang="ko-KR" sz="1200" dirty="0"/>
              <a:t>def __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__(self):</a:t>
            </a:r>
          </a:p>
          <a:p>
            <a:pPr latinLnBrk="0"/>
            <a:r>
              <a:rPr lang="en-US" altLang="ko-KR" sz="1200" dirty="0"/>
              <a:t>sma1 = </a:t>
            </a:r>
            <a:r>
              <a:rPr lang="en-US" altLang="ko-KR" sz="1200" dirty="0" err="1"/>
              <a:t>bt.ind.SMA</a:t>
            </a:r>
            <a:r>
              <a:rPr lang="en-US" altLang="ko-KR" sz="1200" dirty="0"/>
              <a:t>(period=</a:t>
            </a:r>
            <a:r>
              <a:rPr lang="en-US" altLang="ko-KR" sz="1200" dirty="0" err="1"/>
              <a:t>self.p.pfast</a:t>
            </a:r>
            <a:r>
              <a:rPr lang="en-US" altLang="ko-KR" sz="1200" dirty="0"/>
              <a:t>) </a:t>
            </a:r>
            <a:r>
              <a:rPr lang="en-US" altLang="ko-KR" sz="1200" i="1" dirty="0"/>
              <a:t># fast moving average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sma2 = </a:t>
            </a:r>
            <a:r>
              <a:rPr lang="en-US" altLang="ko-KR" sz="1200" dirty="0" err="1"/>
              <a:t>bt.ind.SMA</a:t>
            </a:r>
            <a:r>
              <a:rPr lang="en-US" altLang="ko-KR" sz="1200" dirty="0"/>
              <a:t>(period=</a:t>
            </a:r>
            <a:r>
              <a:rPr lang="en-US" altLang="ko-KR" sz="1200" dirty="0" err="1"/>
              <a:t>self.p.pslow</a:t>
            </a:r>
            <a:r>
              <a:rPr lang="en-US" altLang="ko-KR" sz="1200" dirty="0"/>
              <a:t>) </a:t>
            </a:r>
            <a:r>
              <a:rPr lang="en-US" altLang="ko-KR" sz="1200" i="1" dirty="0"/>
              <a:t># slow moving average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self.crossover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bt.ind.CrossOver</a:t>
            </a:r>
            <a:r>
              <a:rPr lang="en-US" altLang="ko-KR" sz="1200" dirty="0"/>
              <a:t>(sma1, sma2) </a:t>
            </a:r>
            <a:r>
              <a:rPr lang="en-US" altLang="ko-KR" sz="1200" i="1" dirty="0"/>
              <a:t># crossover signal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def next(self):</a:t>
            </a:r>
          </a:p>
          <a:p>
            <a:pPr latinLnBrk="0"/>
            <a:r>
              <a:rPr lang="en-US" altLang="ko-KR" sz="1200" dirty="0"/>
              <a:t>if not </a:t>
            </a:r>
            <a:r>
              <a:rPr lang="en-US" altLang="ko-KR" sz="1200" dirty="0" err="1"/>
              <a:t>self.position</a:t>
            </a:r>
            <a:r>
              <a:rPr lang="en-US" altLang="ko-KR" sz="1200" dirty="0"/>
              <a:t>: </a:t>
            </a:r>
            <a:r>
              <a:rPr lang="en-US" altLang="ko-KR" sz="1200" i="1" dirty="0"/>
              <a:t># not in the market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if </a:t>
            </a:r>
            <a:r>
              <a:rPr lang="en-US" altLang="ko-KR" sz="1200" dirty="0" err="1"/>
              <a:t>self.crossover</a:t>
            </a:r>
            <a:r>
              <a:rPr lang="en-US" altLang="ko-KR" sz="1200" dirty="0"/>
              <a:t> &gt; 0: </a:t>
            </a:r>
            <a:r>
              <a:rPr lang="en-US" altLang="ko-KR" sz="1200" i="1" dirty="0"/>
              <a:t># if fast crosses slow to the upside</a:t>
            </a:r>
            <a:endParaRPr lang="en-US" altLang="ko-KR" sz="1200" dirty="0"/>
          </a:p>
          <a:p>
            <a:pPr latinLnBrk="0"/>
            <a:r>
              <a:rPr lang="en-US" altLang="ko-KR" sz="1200" dirty="0"/>
              <a:t>close = </a:t>
            </a:r>
            <a:r>
              <a:rPr lang="en-US" altLang="ko-KR" sz="1200" dirty="0" err="1"/>
              <a:t>self.data.close</a:t>
            </a:r>
            <a:r>
              <a:rPr lang="en-US" altLang="ko-KR" sz="1200" dirty="0"/>
              <a:t>[0]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종가 값</a:t>
            </a:r>
            <a:endParaRPr lang="ko-KR" altLang="en-US" sz="1200" dirty="0"/>
          </a:p>
          <a:p>
            <a:pPr latinLnBrk="0"/>
            <a:r>
              <a:rPr lang="en-US" altLang="ko-KR" sz="1200" dirty="0"/>
              <a:t>size = int(</a:t>
            </a:r>
            <a:r>
              <a:rPr lang="en-US" altLang="ko-KR" sz="1200" dirty="0" err="1"/>
              <a:t>self.broker.getcash</a:t>
            </a:r>
            <a:r>
              <a:rPr lang="en-US" altLang="ko-KR" sz="1200" dirty="0"/>
              <a:t>() / close)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최대 구매 가능 개수</a:t>
            </a:r>
            <a:endParaRPr lang="ko-KR" altLang="en-US" sz="1200" dirty="0"/>
          </a:p>
          <a:p>
            <a:pPr latinLnBrk="0"/>
            <a:r>
              <a:rPr lang="en-US" altLang="ko-KR" sz="1200" dirty="0" err="1"/>
              <a:t>self.buy</a:t>
            </a:r>
            <a:r>
              <a:rPr lang="en-US" altLang="ko-KR" sz="1200" dirty="0"/>
              <a:t>(size=size)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매수 </a:t>
            </a:r>
            <a:r>
              <a:rPr lang="en-US" altLang="ko-KR" sz="1200" i="1" dirty="0"/>
              <a:t>size = </a:t>
            </a:r>
            <a:r>
              <a:rPr lang="ko-KR" altLang="en-US" sz="1200" i="1" dirty="0"/>
              <a:t>구매 개수 설정</a:t>
            </a:r>
            <a:endParaRPr lang="ko-KR" altLang="en-US" sz="1200" dirty="0"/>
          </a:p>
          <a:p>
            <a:pPr latinLnBrk="0"/>
            <a:r>
              <a:rPr lang="en-US" altLang="ko-KR" sz="1200" dirty="0" err="1"/>
              <a:t>elif</a:t>
            </a:r>
            <a:r>
              <a:rPr lang="en-US" altLang="ko-KR" sz="1200" dirty="0"/>
              <a:t> </a:t>
            </a:r>
            <a:r>
              <a:rPr lang="en-US" altLang="ko-KR" sz="1200" dirty="0" err="1"/>
              <a:t>self.crossover</a:t>
            </a:r>
            <a:r>
              <a:rPr lang="en-US" altLang="ko-KR" sz="1200" dirty="0"/>
              <a:t> &lt; 0: </a:t>
            </a:r>
            <a:r>
              <a:rPr lang="en-US" altLang="ko-KR" sz="1200" i="1" dirty="0"/>
              <a:t># in the market &amp; cross to the downside</a:t>
            </a:r>
            <a:endParaRPr lang="en-US" altLang="ko-KR" sz="1200" dirty="0"/>
          </a:p>
          <a:p>
            <a:pPr latinLnBrk="0"/>
            <a:r>
              <a:rPr lang="en-US" altLang="ko-KR" sz="1200" dirty="0" err="1"/>
              <a:t>self.close</a:t>
            </a:r>
            <a:r>
              <a:rPr lang="en-US" altLang="ko-KR" sz="1200" dirty="0"/>
              <a:t>()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매도</a:t>
            </a:r>
            <a:endParaRPr lang="ko-KR" altLang="en-US" sz="1200" dirty="0"/>
          </a:p>
          <a:p>
            <a:pPr latinLnBrk="0"/>
            <a:r>
              <a:rPr lang="en-US" altLang="ko-KR" sz="1200" dirty="0" err="1"/>
              <a:t>cerebro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bt.Cerebro</a:t>
            </a:r>
            <a:r>
              <a:rPr lang="en-US" altLang="ko-KR" sz="1200" dirty="0"/>
              <a:t>() </a:t>
            </a:r>
            <a:r>
              <a:rPr lang="en-US" altLang="ko-KR" sz="1200" i="1" dirty="0"/>
              <a:t># create a "</a:t>
            </a:r>
            <a:r>
              <a:rPr lang="en-US" altLang="ko-KR" sz="1200" i="1" dirty="0" err="1"/>
              <a:t>Cerebro</a:t>
            </a:r>
            <a:r>
              <a:rPr lang="en-US" altLang="ko-KR" sz="1200" i="1" dirty="0"/>
              <a:t>" engine instance</a:t>
            </a:r>
            <a:endParaRPr lang="en-US" altLang="ko-KR" sz="1200" dirty="0"/>
          </a:p>
          <a:p>
            <a:pPr latinLnBrk="0"/>
            <a:r>
              <a:rPr lang="en-US" altLang="ko-KR" sz="1200" i="1" dirty="0"/>
              <a:t># </a:t>
            </a:r>
            <a:r>
              <a:rPr lang="ko-KR" altLang="en-US" sz="1200" i="1" dirty="0"/>
              <a:t>삼성전자의 </a:t>
            </a:r>
            <a:r>
              <a:rPr lang="en-US" altLang="ko-KR" sz="1200" i="1" dirty="0"/>
              <a:t>'005930.KS' </a:t>
            </a:r>
            <a:r>
              <a:rPr lang="ko-KR" altLang="en-US" sz="1200" i="1" dirty="0"/>
              <a:t>코드를 적용하여 데이터 획득</a:t>
            </a:r>
            <a:endParaRPr lang="ko-KR" altLang="en-US" sz="1200" dirty="0"/>
          </a:p>
          <a:p>
            <a:pPr latinLnBrk="0"/>
            <a:r>
              <a:rPr lang="en-US" altLang="ko-KR" sz="1200" dirty="0"/>
              <a:t>data = </a:t>
            </a:r>
            <a:r>
              <a:rPr lang="en-US" altLang="ko-KR" sz="1200" dirty="0" err="1"/>
              <a:t>bt.feeds.YahooFinanceData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dataname</a:t>
            </a:r>
            <a:r>
              <a:rPr lang="en-US" altLang="ko-KR" sz="1200" dirty="0"/>
              <a:t>='005930.KS',</a:t>
            </a:r>
          </a:p>
          <a:p>
            <a:pPr latinLnBrk="0"/>
            <a:r>
              <a:rPr lang="en-US" altLang="ko-KR" sz="1200" dirty="0" err="1"/>
              <a:t>fromdate</a:t>
            </a:r>
            <a:r>
              <a:rPr lang="en-US" altLang="ko-KR" sz="1200" dirty="0"/>
              <a:t>=datetime(2019, 1, 1),</a:t>
            </a:r>
          </a:p>
          <a:p>
            <a:pPr latinLnBrk="0"/>
            <a:r>
              <a:rPr lang="en-US" altLang="ko-KR" sz="1200" dirty="0" err="1"/>
              <a:t>todate</a:t>
            </a:r>
            <a:r>
              <a:rPr lang="en-US" altLang="ko-KR" sz="1200" dirty="0"/>
              <a:t>=datetime(2019, 12, 31))</a:t>
            </a:r>
          </a:p>
          <a:p>
            <a:pPr latinLnBrk="0"/>
            <a:r>
              <a:rPr lang="en-US" altLang="ko-KR" sz="1200" dirty="0" err="1"/>
              <a:t>cerebro.adddata</a:t>
            </a:r>
            <a:r>
              <a:rPr lang="en-US" altLang="ko-KR" sz="1200" dirty="0"/>
              <a:t>(data)</a:t>
            </a:r>
          </a:p>
          <a:p>
            <a:pPr latinLnBrk="0"/>
            <a:r>
              <a:rPr lang="en-US" altLang="ko-KR" sz="1200" dirty="0" err="1"/>
              <a:t>cerebro.broker.setcash</a:t>
            </a:r>
            <a:r>
              <a:rPr lang="en-US" altLang="ko-KR" sz="1200" dirty="0"/>
              <a:t>(1000000)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초기 자본 설정</a:t>
            </a:r>
            <a:endParaRPr lang="ko-KR" altLang="en-US" sz="1200" dirty="0"/>
          </a:p>
          <a:p>
            <a:pPr latinLnBrk="0"/>
            <a:r>
              <a:rPr lang="en-US" altLang="ko-KR" sz="1200" dirty="0" err="1"/>
              <a:t>cerebro.broker.setcommission</a:t>
            </a:r>
            <a:r>
              <a:rPr lang="en-US" altLang="ko-KR" sz="1200" dirty="0"/>
              <a:t>(commission=0.00015)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매매 수수료는 </a:t>
            </a:r>
            <a:r>
              <a:rPr lang="en-US" altLang="ko-KR" sz="1200" i="1" dirty="0"/>
              <a:t>0.015% </a:t>
            </a:r>
            <a:r>
              <a:rPr lang="ko-KR" altLang="en-US" sz="1200" i="1" dirty="0"/>
              <a:t>설정</a:t>
            </a:r>
            <a:endParaRPr lang="ko-KR" altLang="en-US" sz="1200" dirty="0"/>
          </a:p>
          <a:p>
            <a:pPr latinLnBrk="0"/>
            <a:r>
              <a:rPr lang="en-US" altLang="ko-KR" sz="1200" dirty="0" err="1"/>
              <a:t>cerebro.addstrategy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SmaCross</a:t>
            </a:r>
            <a:r>
              <a:rPr lang="en-US" altLang="ko-KR" sz="1200" dirty="0"/>
              <a:t>) </a:t>
            </a:r>
            <a:r>
              <a:rPr lang="en-US" altLang="ko-KR" sz="1200" i="1" dirty="0"/>
              <a:t># </a:t>
            </a:r>
            <a:r>
              <a:rPr lang="ko-KR" altLang="en-US" sz="1200" i="1" dirty="0"/>
              <a:t>자신만의 매매 전략 추가</a:t>
            </a:r>
            <a:endParaRPr lang="ko-KR" altLang="en-US" sz="1200" dirty="0"/>
          </a:p>
          <a:p>
            <a:pPr latinLnBrk="0"/>
            <a:r>
              <a:rPr lang="en-US" altLang="ko-KR" sz="1200" dirty="0" err="1">
                <a:highlight>
                  <a:srgbClr val="FFFF00"/>
                </a:highlight>
              </a:rPr>
              <a:t>cerebro.run</a:t>
            </a:r>
            <a:r>
              <a:rPr lang="en-US" altLang="ko-KR" sz="1200" dirty="0">
                <a:highlight>
                  <a:srgbClr val="FFFF00"/>
                </a:highlight>
              </a:rPr>
              <a:t>() </a:t>
            </a:r>
            <a:r>
              <a:rPr lang="en-US" altLang="ko-KR" sz="1200" i="1" dirty="0">
                <a:highlight>
                  <a:srgbClr val="FFFF00"/>
                </a:highlight>
              </a:rPr>
              <a:t># </a:t>
            </a:r>
            <a:r>
              <a:rPr lang="en-US" altLang="ko-KR" sz="1200" i="1" dirty="0" err="1">
                <a:highlight>
                  <a:srgbClr val="FFFF00"/>
                </a:highlight>
              </a:rPr>
              <a:t>backtesting</a:t>
            </a:r>
            <a:r>
              <a:rPr lang="en-US" altLang="ko-KR" sz="1200" i="1" dirty="0">
                <a:highlight>
                  <a:srgbClr val="FFFF00"/>
                </a:highlight>
              </a:rPr>
              <a:t> </a:t>
            </a:r>
            <a:r>
              <a:rPr lang="ko-KR" altLang="en-US" sz="1200" i="1" dirty="0">
                <a:highlight>
                  <a:srgbClr val="FFFF00"/>
                </a:highlight>
              </a:rPr>
              <a:t>실행</a:t>
            </a:r>
            <a:endParaRPr lang="ko-KR" altLang="en-US" sz="1200" dirty="0">
              <a:highlight>
                <a:srgbClr val="FFFF00"/>
              </a:highlight>
            </a:endParaRPr>
          </a:p>
          <a:p>
            <a:r>
              <a:rPr lang="en-US" altLang="ko-KR" sz="1200" dirty="0" err="1">
                <a:highlight>
                  <a:srgbClr val="FFFF00"/>
                </a:highlight>
              </a:rPr>
              <a:t>cerebro.plot</a:t>
            </a:r>
            <a:r>
              <a:rPr lang="en-US" altLang="ko-KR" sz="1200" dirty="0">
                <a:highlight>
                  <a:srgbClr val="FFFF00"/>
                </a:highlight>
              </a:rPr>
              <a:t>() </a:t>
            </a:r>
            <a:r>
              <a:rPr lang="en-US" altLang="ko-KR" sz="1200" i="1" dirty="0">
                <a:highlight>
                  <a:srgbClr val="FFFF00"/>
                </a:highlight>
              </a:rPr>
              <a:t># </a:t>
            </a:r>
            <a:r>
              <a:rPr lang="ko-KR" altLang="en-US" sz="1200" i="1" dirty="0">
                <a:highlight>
                  <a:srgbClr val="FFFF00"/>
                </a:highlight>
              </a:rPr>
              <a:t>그래프</a:t>
            </a:r>
            <a:endParaRPr lang="en-US" altLang="ko-KR" sz="1200" i="1" dirty="0">
              <a:highlight>
                <a:srgbClr val="FFFF00"/>
              </a:highlight>
            </a:endParaRPr>
          </a:p>
          <a:p>
            <a:r>
              <a:rPr lang="en-US" altLang="ko-KR" sz="1200" dirty="0">
                <a:hlinkClick r:id="rId2"/>
              </a:rPr>
              <a:t>https://wendys.tistory.com/181</a:t>
            </a:r>
            <a:r>
              <a:rPr lang="en-US" altLang="ko-KR" sz="1200" dirty="0"/>
              <a:t> 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66A422-7BD0-4CF0-A3B3-A71F2E794770}"/>
              </a:ext>
            </a:extLst>
          </p:cNvPr>
          <p:cNvSpPr/>
          <p:nvPr/>
        </p:nvSpPr>
        <p:spPr>
          <a:xfrm>
            <a:off x="136068" y="10080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/>
            <a:r>
              <a:rPr lang="en-US" altLang="ko-KR" dirty="0">
                <a:solidFill>
                  <a:srgbClr val="222222"/>
                </a:solidFill>
                <a:latin typeface="Source Han Sans (Modified)"/>
                <a:hlinkClick r:id="rId3"/>
              </a:rPr>
              <a:t>https://www.backtrader.com/docu/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A26D6C-AF40-4325-AE02-C4448F8DC99C}"/>
              </a:ext>
            </a:extLst>
          </p:cNvPr>
          <p:cNvSpPr/>
          <p:nvPr/>
        </p:nvSpPr>
        <p:spPr>
          <a:xfrm>
            <a:off x="251520" y="2699550"/>
            <a:ext cx="3096344" cy="120032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Cerebro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엔진 만들기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첫째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전략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또는 신호 기반 전략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주입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데이터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피드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로드 및 주입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한 번 생성되면 사용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cerebro.adddata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실행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cerebro.run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시각적 피드백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cerebro.plot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A32DA2-E6C8-4119-8905-C9442921A562}"/>
              </a:ext>
            </a:extLst>
          </p:cNvPr>
          <p:cNvSpPr/>
          <p:nvPr/>
        </p:nvSpPr>
        <p:spPr>
          <a:xfrm>
            <a:off x="251520" y="1622955"/>
            <a:ext cx="3096344" cy="83099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Roboto"/>
              </a:rPr>
              <a:t>전략 만들기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/>
              </a:rPr>
              <a:t>잠재적인 조정 가능한 매개변수 결정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/>
              </a:rPr>
              <a:t>전략에 필요한 지표 인스턴스화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Roboto"/>
              </a:rPr>
              <a:t>시장 진입</a:t>
            </a:r>
            <a:r>
              <a:rPr lang="en-US" altLang="ko-KR" sz="1200" dirty="0">
                <a:latin typeface="Roboto"/>
              </a:rPr>
              <a:t>/</a:t>
            </a:r>
            <a:r>
              <a:rPr lang="ko-KR" altLang="en-US" sz="1200" dirty="0">
                <a:latin typeface="Roboto"/>
              </a:rPr>
              <a:t>퇴출 논리를 작성</a:t>
            </a:r>
            <a:endParaRPr lang="ko-KR" altLang="en-US" sz="1200" b="0" i="0" dirty="0">
              <a:effectLst/>
              <a:latin typeface="Roboto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69C092F-C5F4-497D-8B63-359E8811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0B86A7-843E-4B3F-9399-8CEF499F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832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330836-0FD6-46C6-ACD8-F1977505F20C}"/>
              </a:ext>
            </a:extLst>
          </p:cNvPr>
          <p:cNvSpPr/>
          <p:nvPr/>
        </p:nvSpPr>
        <p:spPr>
          <a:xfrm>
            <a:off x="534014" y="1052736"/>
            <a:ext cx="2813850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Start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End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Duration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Exposure Time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Equity Final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Equity Peak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Return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Buy &amp; Hold Return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Return (Ann.)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Volatility (Ann.)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Sharpe Ratio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Sortino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Ratio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Calmar Ratio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Max. Drawdown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Avg. Drawdown [%]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Max. Drawdown Duration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Avg. Drawdown Duration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# Trades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strategy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SmaCross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6FE9E-B652-48E3-9FDE-69C18DAD838B}"/>
              </a:ext>
            </a:extLst>
          </p:cNvPr>
          <p:cNvSpPr txBox="1"/>
          <p:nvPr/>
        </p:nvSpPr>
        <p:spPr>
          <a:xfrm>
            <a:off x="534014" y="371662"/>
            <a:ext cx="483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 Testing : </a:t>
            </a:r>
            <a:r>
              <a:rPr lang="en-US" altLang="ko-KR" dirty="0" err="1"/>
              <a:t>backtrader</a:t>
            </a:r>
            <a:r>
              <a:rPr lang="en-US" altLang="ko-KR" dirty="0"/>
              <a:t> </a:t>
            </a:r>
            <a:r>
              <a:rPr lang="ko-KR" altLang="en-US" dirty="0"/>
              <a:t>라이브러리 사용 결과</a:t>
            </a:r>
            <a:r>
              <a:rPr lang="en-US" altLang="ko-KR" dirty="0"/>
              <a:t>/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145D75-596D-4861-A404-CF65C3364AE6}"/>
              </a:ext>
            </a:extLst>
          </p:cNvPr>
          <p:cNvSpPr/>
          <p:nvPr/>
        </p:nvSpPr>
        <p:spPr>
          <a:xfrm>
            <a:off x="3866381" y="1125024"/>
            <a:ext cx="4896544" cy="116955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Helvetica Neue"/>
              </a:rPr>
              <a:t>Calmar Ratio (</a:t>
            </a:r>
            <a:r>
              <a:rPr lang="en-US" altLang="ko-KR" sz="1400" b="1" dirty="0">
                <a:highlight>
                  <a:srgbClr val="FFFF00"/>
                </a:highlight>
              </a:rPr>
              <a:t>Drawdown </a:t>
            </a:r>
            <a:r>
              <a:rPr lang="ko-KR" altLang="en-US" sz="1400" b="1" dirty="0">
                <a:highlight>
                  <a:srgbClr val="FFFF00"/>
                </a:highlight>
              </a:rPr>
              <a:t>비율</a:t>
            </a:r>
            <a:r>
              <a:rPr lang="en-US" altLang="ko-KR" sz="1400" b="1" dirty="0">
                <a:highlight>
                  <a:srgbClr val="FFFF00"/>
                </a:highlight>
              </a:rPr>
              <a:t>)</a:t>
            </a:r>
            <a:endParaRPr lang="en-US" altLang="ko-KR" sz="1400" dirty="0">
              <a:solidFill>
                <a:srgbClr val="333333"/>
              </a:solidFill>
              <a:highlight>
                <a:srgbClr val="FFFF00"/>
              </a:highlight>
              <a:latin typeface="Helvetica Neue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Helvetica Neue"/>
              </a:rPr>
              <a:t>= </a:t>
            </a:r>
            <a:r>
              <a:rPr lang="ko-KR" altLang="en-US" sz="1400" dirty="0">
                <a:solidFill>
                  <a:srgbClr val="333333"/>
                </a:solidFill>
                <a:latin typeface="Helvetica Neue"/>
              </a:rPr>
              <a:t>연율화 수익률</a:t>
            </a:r>
            <a:r>
              <a:rPr lang="en-US" altLang="ko-KR" sz="1400" dirty="0">
                <a:solidFill>
                  <a:srgbClr val="333333"/>
                </a:solidFill>
                <a:latin typeface="Helvetica Neue"/>
              </a:rPr>
              <a:t>/</a:t>
            </a:r>
            <a:r>
              <a:rPr lang="ko-KR" altLang="en-US" sz="14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ko-KR" altLang="en-US" sz="1400" dirty="0" err="1">
                <a:solidFill>
                  <a:srgbClr val="333333"/>
                </a:solidFill>
                <a:latin typeface="Helvetica Neue"/>
              </a:rPr>
              <a:t>최대낙폭</a:t>
            </a:r>
            <a:endParaRPr lang="en-US" altLang="ko-KR" sz="1400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>
                <a:solidFill>
                  <a:srgbClr val="333333"/>
                </a:solidFill>
                <a:latin typeface="Helvetica Neue"/>
              </a:rPr>
              <a:t>안정적인 절대 수익률을 추구하는 </a:t>
            </a:r>
            <a:r>
              <a:rPr lang="ko-KR" altLang="en-US" sz="1400" dirty="0" err="1">
                <a:solidFill>
                  <a:srgbClr val="333333"/>
                </a:solidFill>
                <a:latin typeface="Helvetica Neue"/>
              </a:rPr>
              <a:t>헤지펀드</a:t>
            </a:r>
            <a:r>
              <a:rPr lang="ko-KR" altLang="en-US" sz="1400" dirty="0">
                <a:solidFill>
                  <a:srgbClr val="333333"/>
                </a:solidFill>
                <a:latin typeface="Helvetica Neue"/>
              </a:rPr>
              <a:t> 성과평가 지표로 주로 활용</a:t>
            </a:r>
            <a:endParaRPr lang="en-US" altLang="ko-KR" sz="1400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400" dirty="0"/>
              <a:t>Terry W. Young</a:t>
            </a:r>
            <a:r>
              <a:rPr lang="ko-KR" altLang="en-US" sz="1400" dirty="0"/>
              <a:t> </a:t>
            </a:r>
            <a:r>
              <a:rPr lang="en-US" altLang="ko-KR" sz="1400" dirty="0"/>
              <a:t>1991</a:t>
            </a:r>
            <a:r>
              <a:rPr lang="ko-KR" altLang="en-US" sz="1400" dirty="0"/>
              <a:t>년 무역 저널 </a:t>
            </a:r>
            <a:r>
              <a:rPr lang="en-US" altLang="ko-KR" sz="1400" dirty="0"/>
              <a:t>Futures</a:t>
            </a:r>
            <a:r>
              <a:rPr lang="ko-KR" altLang="en-US" sz="1400" dirty="0"/>
              <a:t>에서 처음 출판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8C60E2-2284-4A38-9EF7-13C17DCE2C2D}"/>
              </a:ext>
            </a:extLst>
          </p:cNvPr>
          <p:cNvSpPr/>
          <p:nvPr/>
        </p:nvSpPr>
        <p:spPr>
          <a:xfrm>
            <a:off x="3866381" y="318635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666666"/>
                </a:solidFill>
                <a:latin typeface="Raleway"/>
              </a:rPr>
              <a:t>Annualized (</a:t>
            </a:r>
            <a:r>
              <a:rPr lang="en-US" altLang="ko-KR" sz="1400" dirty="0" err="1">
                <a:solidFill>
                  <a:srgbClr val="666666"/>
                </a:solidFill>
                <a:latin typeface="Raleway"/>
              </a:rPr>
              <a:t>Rp</a:t>
            </a:r>
            <a:r>
              <a:rPr lang="en-US" altLang="ko-KR" sz="1400" dirty="0">
                <a:solidFill>
                  <a:srgbClr val="666666"/>
                </a:solidFill>
                <a:latin typeface="Raleway"/>
              </a:rPr>
              <a:t>) – Annualized portfolio return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666666"/>
                </a:solidFill>
                <a:latin typeface="Raleway"/>
              </a:rPr>
              <a:t>MaxDDp</a:t>
            </a:r>
            <a:r>
              <a:rPr lang="en-US" altLang="ko-KR" sz="1400" dirty="0">
                <a:solidFill>
                  <a:srgbClr val="666666"/>
                </a:solidFill>
                <a:latin typeface="Raleway"/>
              </a:rPr>
              <a:t> – </a:t>
            </a:r>
            <a:r>
              <a:rPr lang="en-US" altLang="ko-KR" sz="1400" dirty="0">
                <a:solidFill>
                  <a:srgbClr val="666666"/>
                </a:solidFill>
                <a:highlight>
                  <a:srgbClr val="FFFF00"/>
                </a:highlight>
                <a:latin typeface="Raleway"/>
              </a:rPr>
              <a:t>Portfolio maximum drawdown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9D843A-7B29-45C2-B78A-3886360C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12" y="2490929"/>
            <a:ext cx="3448531" cy="69542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4D6372-0310-4D86-AD37-A9DC453E2998}"/>
              </a:ext>
            </a:extLst>
          </p:cNvPr>
          <p:cNvSpPr/>
          <p:nvPr/>
        </p:nvSpPr>
        <p:spPr>
          <a:xfrm>
            <a:off x="5748680" y="30872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Calmar Ratio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9990182-19A0-4DAB-86B0-EEE03968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8301073-DBAD-4E4A-AE65-6B27B174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370181-D23F-4E14-A63B-E2EDE0C6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907274" cy="39604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5426924-4074-4F10-831D-9706B3BD4701}"/>
              </a:ext>
            </a:extLst>
          </p:cNvPr>
          <p:cNvSpPr/>
          <p:nvPr/>
        </p:nvSpPr>
        <p:spPr>
          <a:xfrm>
            <a:off x="467544" y="346152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신용평가사 신용등급 도출 절차</a:t>
            </a:r>
            <a:r>
              <a:rPr lang="en-US" altLang="ko-KR" dirty="0"/>
              <a:t>(NICE</a:t>
            </a:r>
            <a:r>
              <a:rPr lang="ko-KR" altLang="en-US" dirty="0"/>
              <a:t>신용평가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B59422-CABB-489D-BBDA-49D9035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0DBE4-2352-4FFF-91B4-C5204A9B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430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A8E0162-D975-4CC0-BFC5-2B8787CB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73DBA84-6DAA-4EDC-8D43-038D2935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DFA6008D-8179-4A73-B7AB-782B994377B4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: </a:t>
            </a:r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Backtesting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통계량 검토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0F090-84D7-47EE-B824-5458CE307CB6}"/>
              </a:ext>
            </a:extLst>
          </p:cNvPr>
          <p:cNvSpPr txBox="1"/>
          <p:nvPr/>
        </p:nvSpPr>
        <p:spPr>
          <a:xfrm>
            <a:off x="611560" y="1412776"/>
            <a:ext cx="72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대상기간 설정</a:t>
            </a:r>
            <a:endParaRPr lang="en-US" altLang="ko-KR" sz="1400" dirty="0"/>
          </a:p>
          <a:p>
            <a:r>
              <a:rPr lang="en-US" altLang="ko-KR" sz="1400" dirty="0"/>
              <a:t> : </a:t>
            </a:r>
            <a:r>
              <a:rPr lang="ko-KR" altLang="en-US" sz="1400" dirty="0"/>
              <a:t>충분한 기간 확보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운용자산의 평균 규모 고려</a:t>
            </a:r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최대 포지션 운용 규모 고려</a:t>
            </a:r>
            <a:endParaRPr lang="en-US" altLang="ko-KR" sz="1400" dirty="0"/>
          </a:p>
          <a:p>
            <a:r>
              <a:rPr lang="en-US" altLang="ko-KR" sz="1400" dirty="0"/>
              <a:t>4. Long</a:t>
            </a:r>
            <a:r>
              <a:rPr lang="ko-KR" altLang="en-US" sz="1400" dirty="0"/>
              <a:t>과 </a:t>
            </a:r>
            <a:r>
              <a:rPr lang="en-US" altLang="ko-KR" sz="1400" dirty="0"/>
              <a:t>short position  </a:t>
            </a:r>
            <a:r>
              <a:rPr lang="ko-KR" altLang="en-US" sz="1400" dirty="0"/>
              <a:t>보유</a:t>
            </a:r>
            <a:endParaRPr lang="en-US" altLang="ko-KR" sz="1400" dirty="0"/>
          </a:p>
          <a:p>
            <a:r>
              <a:rPr lang="en-US" altLang="ko-KR" sz="1400" dirty="0"/>
              <a:t>6.</a:t>
            </a:r>
            <a:r>
              <a:rPr lang="ko-KR" altLang="en-US" sz="1400" dirty="0"/>
              <a:t> 비율</a:t>
            </a:r>
            <a:endParaRPr lang="en-US" altLang="ko-KR" sz="1400" dirty="0"/>
          </a:p>
          <a:p>
            <a:r>
              <a:rPr lang="en-US" altLang="ko-KR" sz="1400" dirty="0"/>
              <a:t>5</a:t>
            </a:r>
            <a:r>
              <a:rPr lang="en-US" altLang="ko-KR" sz="1400" dirty="0">
                <a:highlight>
                  <a:srgbClr val="FFFF00"/>
                </a:highlight>
              </a:rPr>
              <a:t>. </a:t>
            </a:r>
            <a:r>
              <a:rPr lang="ko-KR" altLang="en-US" sz="1400" dirty="0">
                <a:highlight>
                  <a:srgbClr val="FFFF00"/>
                </a:highlight>
              </a:rPr>
              <a:t>평균 보유기간 </a:t>
            </a:r>
            <a:r>
              <a:rPr lang="en-US" altLang="ko-KR" sz="1400" dirty="0">
                <a:highlight>
                  <a:srgbClr val="FFFF00"/>
                </a:highlight>
              </a:rPr>
              <a:t>:1</a:t>
            </a:r>
            <a:r>
              <a:rPr lang="ko-KR" altLang="en-US" sz="1400" dirty="0">
                <a:highlight>
                  <a:srgbClr val="FFFF00"/>
                </a:highlight>
              </a:rPr>
              <a:t>년 또는 </a:t>
            </a:r>
            <a:r>
              <a:rPr lang="en-US" altLang="ko-KR" sz="1400" dirty="0">
                <a:highlight>
                  <a:srgbClr val="FFFF00"/>
                </a:highlight>
              </a:rPr>
              <a:t>3</a:t>
            </a:r>
            <a:r>
              <a:rPr lang="ko-KR" altLang="en-US" sz="1400" dirty="0">
                <a:highlight>
                  <a:srgbClr val="FFFF00"/>
                </a:highlight>
              </a:rPr>
              <a:t>년 </a:t>
            </a:r>
            <a:r>
              <a:rPr lang="en-US" altLang="ko-KR" sz="1400" dirty="0">
                <a:highlight>
                  <a:srgbClr val="FFFF00"/>
                </a:highlight>
              </a:rPr>
              <a:t>, 5</a:t>
            </a:r>
            <a:r>
              <a:rPr lang="ko-KR" altLang="en-US" sz="1400" dirty="0">
                <a:highlight>
                  <a:srgbClr val="FFFF00"/>
                </a:highlight>
              </a:rPr>
              <a:t>년</a:t>
            </a:r>
            <a:endParaRPr lang="en-US" altLang="ko-KR" sz="1400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0518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228;p24">
            <a:extLst>
              <a:ext uri="{FF2B5EF4-FFF2-40B4-BE49-F238E27FC236}">
                <a16:creationId xmlns:a16="http://schemas.microsoft.com/office/drawing/2014/main" id="{26241705-15B8-4BA1-B94C-286769E4F4F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유의할 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67543" y="1052736"/>
            <a:ext cx="7844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F8AA66-B405-4B7D-B13A-C29E9EE65D26}"/>
              </a:ext>
            </a:extLst>
          </p:cNvPr>
          <p:cNvSpPr/>
          <p:nvPr/>
        </p:nvSpPr>
        <p:spPr>
          <a:xfrm>
            <a:off x="649607" y="1179840"/>
            <a:ext cx="7844786" cy="24597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데이터 투명성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객관적 검증</a:t>
            </a:r>
            <a:endParaRPr lang="en-US" altLang="ko-KR" sz="1200" dirty="0">
              <a:solidFill>
                <a:srgbClr val="000000"/>
              </a:solidFill>
              <a:latin typeface="se-nanumgothic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백테스팅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: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Benchmark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설정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대표적 시장지수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,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00"/>
                </a:highlight>
              </a:rPr>
              <a:t>생존자 편향</a:t>
            </a:r>
            <a:r>
              <a:rPr lang="en-US" altLang="ko-KR" sz="1200" dirty="0">
                <a:highlight>
                  <a:srgbClr val="FFFF00"/>
                </a:highlight>
              </a:rPr>
              <a:t>'(Survivorship bias)</a:t>
            </a:r>
            <a:r>
              <a:rPr lang="ko-KR" altLang="en-US" sz="1200" dirty="0">
                <a:highlight>
                  <a:srgbClr val="FFFF00"/>
                </a:highlight>
              </a:rPr>
              <a:t>의 오류</a:t>
            </a:r>
            <a:br>
              <a:rPr lang="ko-KR" altLang="en-US" sz="1200" dirty="0"/>
            </a:b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전략 분산 필요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알고리즘 다양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se-nanumgothic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Look ahead-bias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highlight>
                  <a:srgbClr val="FFFF00"/>
                </a:highlight>
              </a:rPr>
              <a:t>Overfitting </a:t>
            </a:r>
            <a:r>
              <a:rPr lang="ko-KR" altLang="en-US" sz="1200" dirty="0">
                <a:highlight>
                  <a:srgbClr val="FFFF00"/>
                </a:highlight>
              </a:rPr>
              <a:t>문제점 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금융 </a:t>
            </a:r>
            <a:r>
              <a:rPr lang="ko-KR" altLang="en-US" sz="1200" dirty="0" err="1">
                <a:highlight>
                  <a:srgbClr val="FFFF00"/>
                </a:highlight>
              </a:rPr>
              <a:t>머신러닝</a:t>
            </a:r>
            <a:r>
              <a:rPr lang="ko-KR" altLang="en-US" sz="1200" dirty="0">
                <a:highlight>
                  <a:srgbClr val="FFFF00"/>
                </a:highlight>
              </a:rPr>
              <a:t> 한계점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  Out of Sample Testing :  Train/Test/Validation</a:t>
            </a:r>
            <a:r>
              <a:rPr lang="ko-KR" altLang="en-US" sz="1200" dirty="0"/>
              <a:t> 데이터 셋 구분 </a:t>
            </a:r>
            <a:r>
              <a:rPr lang="en-US" altLang="ko-KR" sz="1200" dirty="0"/>
              <a:t>,  Walk-forward Testing , K-fold Cross Validation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Market </a:t>
            </a:r>
            <a:r>
              <a:rPr lang="en-US" altLang="ko-KR" sz="1200" dirty="0" err="1"/>
              <a:t>Reigme</a:t>
            </a:r>
            <a:r>
              <a:rPr lang="en-US" altLang="ko-KR" sz="1200" dirty="0"/>
              <a:t> Change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4D0612-198C-4650-B6F7-79C218C1223E}"/>
              </a:ext>
            </a:extLst>
          </p:cNvPr>
          <p:cNvSpPr/>
          <p:nvPr/>
        </p:nvSpPr>
        <p:spPr>
          <a:xfrm>
            <a:off x="649607" y="3861048"/>
            <a:ext cx="39934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생존자 편향</a:t>
            </a:r>
            <a:r>
              <a:rPr lang="en-US" altLang="ko-KR" sz="1200" dirty="0">
                <a:highlight>
                  <a:srgbClr val="FFFF00"/>
                </a:highlight>
              </a:rPr>
              <a:t>'(Survivorship bias) </a:t>
            </a:r>
            <a:r>
              <a:rPr lang="ko-KR" altLang="en-US" sz="1200" dirty="0">
                <a:highlight>
                  <a:srgbClr val="FFFF00"/>
                </a:highlight>
              </a:rPr>
              <a:t>사례</a:t>
            </a:r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차 대전 중</a:t>
            </a:r>
            <a:r>
              <a:rPr lang="en-US" altLang="ko-KR" sz="1200" dirty="0"/>
              <a:t>, </a:t>
            </a:r>
            <a:r>
              <a:rPr lang="ko-KR" altLang="en-US" sz="1200" dirty="0"/>
              <a:t>미 해군분석센터 연구원</a:t>
            </a:r>
            <a:endParaRPr lang="en-US" altLang="ko-KR" sz="1200" dirty="0"/>
          </a:p>
          <a:p>
            <a:r>
              <a:rPr lang="ko-KR" altLang="en-US" sz="1200" dirty="0"/>
              <a:t>임무를 마치고 돌아온 전투기들의 총탄 자국에 대해 연구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2FA38F-ED9C-46E6-9481-68F9C2E3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766716"/>
            <a:ext cx="2501504" cy="218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74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FB8FC23-3E52-4965-8E38-2D0A901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B2B59E-07C4-432D-ADB3-B76F724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256C0-76B9-4B36-8510-5E42F74B95B6}"/>
              </a:ext>
            </a:extLst>
          </p:cNvPr>
          <p:cNvSpPr txBox="1"/>
          <p:nvPr/>
        </p:nvSpPr>
        <p:spPr>
          <a:xfrm>
            <a:off x="165878" y="320273"/>
            <a:ext cx="65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퀀트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(Quant)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투자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 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통계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금융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연구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3D23EE-B4B7-4E80-83FF-BCB99A18C6FB}"/>
              </a:ext>
            </a:extLst>
          </p:cNvPr>
          <p:cNvSpPr/>
          <p:nvPr/>
        </p:nvSpPr>
        <p:spPr>
          <a:xfrm>
            <a:off x="539552" y="1158016"/>
            <a:ext cx="3076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https://www.quantresearch.org/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2C950F-AA0A-496D-9FD9-16060AC3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22677"/>
            <a:ext cx="1542987" cy="1565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36CAB9-E6C7-485A-9710-FED8E4AAD88F}"/>
              </a:ext>
            </a:extLst>
          </p:cNvPr>
          <p:cNvSpPr txBox="1"/>
          <p:nvPr/>
        </p:nvSpPr>
        <p:spPr>
          <a:xfrm>
            <a:off x="395536" y="3329238"/>
            <a:ext cx="684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연구 도중 </a:t>
            </a:r>
            <a:r>
              <a:rPr lang="ko-KR" altLang="en-US" sz="1400" dirty="0" err="1"/>
              <a:t>백테스팅을</a:t>
            </a:r>
            <a:r>
              <a:rPr lang="ko-KR" altLang="en-US" sz="1400" dirty="0"/>
              <a:t> 하는 것은 음주운전과 같다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69798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Google Shape;228;p24">
            <a:extLst>
              <a:ext uri="{FF2B5EF4-FFF2-40B4-BE49-F238E27FC236}">
                <a16:creationId xmlns:a16="http://schemas.microsoft.com/office/drawing/2014/main" id="{26241705-15B8-4BA1-B94C-286769E4F4F5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퀀트투자</a:t>
            </a:r>
            <a:r>
              <a:rPr lang="ko-KR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 진화 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:  </a:t>
            </a:r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퀀터멘탈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Quantamental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67543" y="1052736"/>
            <a:ext cx="7844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퀀터멘탈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highlight>
                  <a:srgbClr val="FFFF00"/>
                </a:highlight>
              </a:rPr>
              <a:t>Quantamental</a:t>
            </a:r>
            <a:r>
              <a:rPr lang="en-US" altLang="ko-KR" sz="1400" dirty="0">
                <a:highlight>
                  <a:srgbClr val="FFFF00"/>
                </a:highlight>
              </a:rPr>
              <a:t>) = Quant + Fundamental </a:t>
            </a:r>
          </a:p>
          <a:p>
            <a:r>
              <a:rPr lang="ko-KR" altLang="en-US" sz="1400" dirty="0"/>
              <a:t>계량분석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퀀트투자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펀더멘탈</a:t>
            </a:r>
            <a:r>
              <a:rPr lang="ko-KR" altLang="en-US" sz="1400" dirty="0"/>
              <a:t> 분석</a:t>
            </a:r>
            <a:r>
              <a:rPr lang="en-US" altLang="ko-KR" sz="1400" dirty="0"/>
              <a:t>(</a:t>
            </a:r>
            <a:r>
              <a:rPr lang="ko-KR" altLang="en-US" sz="1400" dirty="0"/>
              <a:t>액티브 투자</a:t>
            </a:r>
            <a:r>
              <a:rPr lang="en-US" altLang="ko-KR" sz="1400" dirty="0"/>
              <a:t>)</a:t>
            </a:r>
            <a:r>
              <a:rPr lang="ko-KR" altLang="en-US" sz="1400" dirty="0"/>
              <a:t>을 모두 사용하는 투자방법론을 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C5ECBD-D434-4830-B6D8-13947621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1" y="1101733"/>
            <a:ext cx="7632849" cy="38394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5AB30E-E4FF-4545-A395-2BDF03CE4442}"/>
              </a:ext>
            </a:extLst>
          </p:cNvPr>
          <p:cNvSpPr/>
          <p:nvPr/>
        </p:nvSpPr>
        <p:spPr>
          <a:xfrm>
            <a:off x="732958" y="5066601"/>
            <a:ext cx="7367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미국 최대 자산운용사인 </a:t>
            </a:r>
            <a:r>
              <a:rPr lang="en-US" altLang="ko-KR" sz="1200" dirty="0"/>
              <a:t>Blackrock </a:t>
            </a:r>
          </a:p>
          <a:p>
            <a:r>
              <a:rPr lang="en-US" altLang="ko-KR" sz="1200" dirty="0"/>
              <a:t>SAE(</a:t>
            </a:r>
            <a:r>
              <a:rPr lang="en-US" altLang="ko-KR" sz="1200" dirty="0" err="1"/>
              <a:t>Syetematic</a:t>
            </a:r>
            <a:r>
              <a:rPr lang="en-US" altLang="ko-KR" sz="1200" dirty="0"/>
              <a:t> Active Equity) </a:t>
            </a:r>
          </a:p>
          <a:p>
            <a:r>
              <a:rPr lang="en-US" altLang="ko-KR" sz="1200" dirty="0"/>
              <a:t>Blackrock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퀀터멘탈</a:t>
            </a:r>
            <a:r>
              <a:rPr lang="ko-KR" altLang="en-US" sz="1200" dirty="0"/>
              <a:t> 투자를 실행하는 본부로 기존의 액티브 매니 저들의 경험과 노하우를 알고리즘으로 시스템화하고</a:t>
            </a:r>
            <a:r>
              <a:rPr lang="en-US" altLang="ko-KR" sz="1200" dirty="0"/>
              <a:t>, </a:t>
            </a:r>
            <a:r>
              <a:rPr lang="ko-KR" altLang="en-US" sz="1200" dirty="0"/>
              <a:t>과학적인 데이터 분석</a:t>
            </a:r>
            <a:r>
              <a:rPr lang="en-US" altLang="ko-KR" sz="1200" dirty="0"/>
              <a:t>, </a:t>
            </a:r>
            <a:r>
              <a:rPr lang="ko-KR" altLang="en-US" sz="1200" dirty="0"/>
              <a:t>투자 시뮬레이션</a:t>
            </a:r>
            <a:r>
              <a:rPr lang="en-US" altLang="ko-KR" sz="1200" dirty="0"/>
              <a:t>, </a:t>
            </a:r>
            <a:r>
              <a:rPr lang="ko-KR" altLang="en-US" sz="1200" dirty="0"/>
              <a:t>리스크 관리 등에 </a:t>
            </a:r>
            <a:r>
              <a:rPr lang="ko-KR" altLang="en-US" sz="1200" dirty="0" err="1"/>
              <a:t>퀀트</a:t>
            </a:r>
            <a:r>
              <a:rPr lang="ko-KR" altLang="en-US" sz="1200" dirty="0"/>
              <a:t> 기법을 융합하는 조직</a:t>
            </a:r>
          </a:p>
        </p:txBody>
      </p:sp>
    </p:spTree>
    <p:extLst>
      <p:ext uri="{BB962C8B-B14F-4D97-AF65-F5344CB8AC3E}">
        <p14:creationId xmlns:p14="http://schemas.microsoft.com/office/powerpoint/2010/main" val="28615782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67543" y="1052736"/>
            <a:ext cx="7844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퀀터멘탈</a:t>
            </a:r>
            <a:r>
              <a:rPr lang="en-US" altLang="ko-KR" sz="1400" dirty="0"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highlight>
                  <a:srgbClr val="FFFF00"/>
                </a:highlight>
              </a:rPr>
              <a:t>Quantamental</a:t>
            </a:r>
            <a:r>
              <a:rPr lang="en-US" altLang="ko-KR" sz="1400" dirty="0">
                <a:highlight>
                  <a:srgbClr val="FFFF00"/>
                </a:highlight>
              </a:rPr>
              <a:t>) = Quant + Fundamental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B4BA8A-1821-46E1-B7A6-6F6773AD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14" y="1360513"/>
            <a:ext cx="5144218" cy="2448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01E9C7-5917-450A-9C58-6772F77F0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08710"/>
            <a:ext cx="7049484" cy="2618061"/>
          </a:xfrm>
          <a:prstGeom prst="rect">
            <a:avLst/>
          </a:prstGeom>
        </p:spPr>
      </p:pic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1B564DB8-620C-4BC8-9BBB-C0A2DF7ED4F7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퀀터멘탈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Quantamental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30652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228;p24">
            <a:extLst>
              <a:ext uri="{FF2B5EF4-FFF2-40B4-BE49-F238E27FC236}">
                <a16:creationId xmlns:a16="http://schemas.microsoft.com/office/drawing/2014/main" id="{9F24A169-2778-4579-BF0F-B26994FDD3C0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퀀터멘탈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Quantamental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94DAD1-F05F-4CDA-A40C-C88FAD4A5294}"/>
              </a:ext>
            </a:extLst>
          </p:cNvPr>
          <p:cNvSpPr/>
          <p:nvPr/>
        </p:nvSpPr>
        <p:spPr>
          <a:xfrm>
            <a:off x="494281" y="836712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퀀터멘탈</a:t>
            </a:r>
            <a:r>
              <a:rPr lang="ko-KR" altLang="en-US" dirty="0"/>
              <a:t> 투자방법론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85DB38-5ACF-4B61-91E8-C917A800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2378"/>
            <a:ext cx="7453240" cy="53756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C891DED-1F44-49A6-9724-1CD6E4797529}"/>
              </a:ext>
            </a:extLst>
          </p:cNvPr>
          <p:cNvSpPr/>
          <p:nvPr/>
        </p:nvSpPr>
        <p:spPr>
          <a:xfrm>
            <a:off x="6156176" y="1556792"/>
            <a:ext cx="2376264" cy="20162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FAEB63-12F4-4527-9A31-15450575A3D9}"/>
              </a:ext>
            </a:extLst>
          </p:cNvPr>
          <p:cNvSpPr/>
          <p:nvPr/>
        </p:nvSpPr>
        <p:spPr>
          <a:xfrm>
            <a:off x="6006607" y="3780779"/>
            <a:ext cx="2488752" cy="2210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020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4F54E7-1D30-4B1C-9DAC-355761AE764C}"/>
              </a:ext>
            </a:extLst>
          </p:cNvPr>
          <p:cNvSpPr/>
          <p:nvPr/>
        </p:nvSpPr>
        <p:spPr>
          <a:xfrm>
            <a:off x="494281" y="1268760"/>
            <a:ext cx="7844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최근에는 투자 의사 결정 전반을 알고리즘으로 만들고 대체 데이터의 사용 및 분석</a:t>
            </a:r>
            <a:r>
              <a:rPr lang="en-US" altLang="ko-KR" sz="1400" dirty="0"/>
              <a:t>, </a:t>
            </a:r>
            <a:r>
              <a:rPr lang="ko-KR" altLang="en-US" sz="1400" dirty="0"/>
              <a:t>리스크 관리 등에 적극적으로 </a:t>
            </a:r>
            <a:r>
              <a:rPr lang="ko-KR" altLang="en-US" sz="1400" dirty="0" err="1"/>
              <a:t>퀀트</a:t>
            </a:r>
            <a:r>
              <a:rPr lang="ko-KR" altLang="en-US" sz="1400" dirty="0"/>
              <a:t> 분석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머신러닝을</a:t>
            </a:r>
            <a:r>
              <a:rPr lang="ko-KR" altLang="en-US" sz="1400" dirty="0"/>
              <a:t> 포함</a:t>
            </a:r>
            <a:r>
              <a:rPr lang="en-US" altLang="ko-KR" sz="1400" dirty="0"/>
              <a:t>)</a:t>
            </a:r>
            <a:r>
              <a:rPr lang="ko-KR" altLang="en-US" sz="1400" dirty="0"/>
              <a:t>을 활용하는 정도까지 </a:t>
            </a:r>
            <a:r>
              <a:rPr lang="ko-KR" altLang="en-US" sz="1400" dirty="0" err="1"/>
              <a:t>퀀터멘탈</a:t>
            </a:r>
            <a:r>
              <a:rPr lang="ko-KR" altLang="en-US" sz="1400" dirty="0"/>
              <a:t> 투자가 적용</a:t>
            </a:r>
            <a:endParaRPr lang="en-US" altLang="ko-KR" sz="1400" dirty="0"/>
          </a:p>
        </p:txBody>
      </p:sp>
      <p:sp>
        <p:nvSpPr>
          <p:cNvPr id="8" name="Google Shape;228;p24">
            <a:extLst>
              <a:ext uri="{FF2B5EF4-FFF2-40B4-BE49-F238E27FC236}">
                <a16:creationId xmlns:a16="http://schemas.microsoft.com/office/drawing/2014/main" id="{9F24A169-2778-4579-BF0F-B26994FDD3C0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+mj-ea"/>
                <a:ea typeface="+mj-ea"/>
              </a:rPr>
              <a:t>퀀터멘탈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  <a:latin typeface="+mj-ea"/>
                <a:ea typeface="+mj-ea"/>
              </a:rPr>
              <a:t>Quantamental</a:t>
            </a:r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3BAE-E24C-4C7E-9134-8879BB54D8D7}"/>
              </a:ext>
            </a:extLst>
          </p:cNvPr>
          <p:cNvSpPr/>
          <p:nvPr/>
        </p:nvSpPr>
        <p:spPr>
          <a:xfrm>
            <a:off x="494281" y="836712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퀀터멘탈</a:t>
            </a:r>
            <a:r>
              <a:rPr lang="ko-KR" altLang="en-US" dirty="0"/>
              <a:t> 최근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2B42B3-7B49-499B-946A-B167E67D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89" y="1854696"/>
            <a:ext cx="7859222" cy="22223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A29B4E-7E26-47E8-9172-5DE384F6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9" y="4141282"/>
            <a:ext cx="7859222" cy="24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45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228;p24">
            <a:extLst>
              <a:ext uri="{FF2B5EF4-FFF2-40B4-BE49-F238E27FC236}">
                <a16:creationId xmlns:a16="http://schemas.microsoft.com/office/drawing/2014/main" id="{9F24A169-2778-4579-BF0F-B26994FDD3C0}"/>
              </a:ext>
            </a:extLst>
          </p:cNvPr>
          <p:cNvSpPr txBox="1">
            <a:spLocks/>
          </p:cNvSpPr>
          <p:nvPr/>
        </p:nvSpPr>
        <p:spPr>
          <a:xfrm>
            <a:off x="494281" y="262524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accent1"/>
                </a:solidFill>
                <a:latin typeface="+mj-ea"/>
                <a:ea typeface="+mj-ea"/>
              </a:rPr>
              <a:t>퀀터멘탈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(</a:t>
            </a:r>
            <a:r>
              <a:rPr lang="en-US" altLang="ko-KR" sz="2000" dirty="0" err="1">
                <a:solidFill>
                  <a:schemeClr val="accent1"/>
                </a:solidFill>
                <a:latin typeface="+mj-ea"/>
                <a:ea typeface="+mj-ea"/>
              </a:rPr>
              <a:t>Quantamental</a:t>
            </a:r>
            <a:r>
              <a:rPr lang="en-US" altLang="ko-KR" sz="2000" dirty="0">
                <a:solidFill>
                  <a:schemeClr val="accent1"/>
                </a:solidFill>
                <a:latin typeface="+mj-ea"/>
                <a:ea typeface="+mj-ea"/>
              </a:rPr>
              <a:t>)</a:t>
            </a:r>
            <a:endParaRPr lang="ko-KR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58A44-FE59-4C4F-9097-70A29E70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61" y="1477324"/>
            <a:ext cx="8460432" cy="36820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8AF3BA-E26D-4DDF-B9CD-3F6FBC36FCFB}"/>
              </a:ext>
            </a:extLst>
          </p:cNvPr>
          <p:cNvSpPr/>
          <p:nvPr/>
        </p:nvSpPr>
        <p:spPr>
          <a:xfrm>
            <a:off x="510061" y="941867"/>
            <a:ext cx="615017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퀀트투자</a:t>
            </a:r>
            <a:r>
              <a:rPr lang="ko-KR" altLang="en-US" sz="1400" dirty="0"/>
              <a:t> 방식</a:t>
            </a:r>
            <a:r>
              <a:rPr lang="en-US" altLang="ko-KR" sz="1400" dirty="0"/>
              <a:t>(Systemic advantage)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펀더멘탈</a:t>
            </a:r>
            <a:r>
              <a:rPr lang="ko-KR" altLang="en-US" sz="1400" dirty="0"/>
              <a:t> 투자 방식</a:t>
            </a:r>
            <a:r>
              <a:rPr lang="en-US" altLang="ko-KR" sz="1400" dirty="0"/>
              <a:t>(Human advantage)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51C271-D8F0-4A74-AC6B-DED29112C0A7}"/>
              </a:ext>
            </a:extLst>
          </p:cNvPr>
          <p:cNvSpPr/>
          <p:nvPr/>
        </p:nvSpPr>
        <p:spPr>
          <a:xfrm>
            <a:off x="521886" y="5159417"/>
            <a:ext cx="1071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Barclays </a:t>
            </a:r>
            <a:r>
              <a:rPr lang="ko-KR" altLang="en-US" sz="1200" dirty="0"/>
              <a:t>증권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00FCF5-0CE4-40AF-8DC0-8AABF6D3D506}"/>
              </a:ext>
            </a:extLst>
          </p:cNvPr>
          <p:cNvSpPr/>
          <p:nvPr/>
        </p:nvSpPr>
        <p:spPr>
          <a:xfrm>
            <a:off x="2843807" y="5183890"/>
            <a:ext cx="61266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111111"/>
                </a:solidFill>
                <a:highlight>
                  <a:srgbClr val="FFFF00"/>
                </a:highlight>
                <a:latin typeface="SourceSansPro"/>
              </a:rPr>
              <a:t>Discretionary investment management </a:t>
            </a:r>
            <a:r>
              <a:rPr lang="en-US" altLang="ko-KR" sz="1200" dirty="0">
                <a:solidFill>
                  <a:srgbClr val="111111"/>
                </a:solidFill>
                <a:latin typeface="SourceSansPro"/>
              </a:rPr>
              <a:t>is a form of investment management in which buy and sell decisions are made by a portfolio manager or investment counselor for the client's account.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28719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33A5B2-D974-4EC9-9595-D1E19EFA6264}"/>
              </a:ext>
            </a:extLst>
          </p:cNvPr>
          <p:cNvSpPr/>
          <p:nvPr/>
        </p:nvSpPr>
        <p:spPr>
          <a:xfrm>
            <a:off x="487771" y="1124744"/>
            <a:ext cx="6096000" cy="25567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**Behavioral Finance Bias</a:t>
            </a: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Overconfidence Bias</a:t>
            </a: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Hindsight Bias(</a:t>
            </a:r>
            <a:r>
              <a:rPr lang="ko-KR" altLang="en-US" sz="1400" dirty="0"/>
              <a:t>사후 확신 편향</a:t>
            </a:r>
            <a:r>
              <a:rPr lang="en-US" altLang="ko-KR" sz="1400" dirty="0"/>
              <a:t>)</a:t>
            </a:r>
            <a:r>
              <a:rPr lang="ko-KR" altLang="en-US" sz="1400" dirty="0"/>
              <a:t> 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Confirmation Bias (</a:t>
            </a:r>
            <a:r>
              <a:rPr lang="ko-KR" altLang="en-US" sz="1400" dirty="0"/>
              <a:t>확증 편향</a:t>
            </a:r>
            <a:r>
              <a:rPr lang="en-US" altLang="ko-KR" sz="1400" dirty="0"/>
              <a:t>)</a:t>
            </a:r>
            <a:endParaRPr lang="en-US" altLang="ko-KR" sz="14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Anchoring Bias</a:t>
            </a: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 Aversion Tendency</a:t>
            </a:r>
          </a:p>
          <a:p>
            <a:pPr marL="285744" indent="-285744" algn="just" fontAlgn="base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Herd Mentality Bias</a:t>
            </a:r>
          </a:p>
        </p:txBody>
      </p:sp>
      <p:sp>
        <p:nvSpPr>
          <p:cNvPr id="5" name="Google Shape;228;p24">
            <a:extLst>
              <a:ext uri="{FF2B5EF4-FFF2-40B4-BE49-F238E27FC236}">
                <a16:creationId xmlns:a16="http://schemas.microsoft.com/office/drawing/2014/main" id="{26241705-15B8-4BA1-B94C-286769E4F4F5}"/>
              </a:ext>
            </a:extLst>
          </p:cNvPr>
          <p:cNvSpPr txBox="1">
            <a:spLocks/>
          </p:cNvSpPr>
          <p:nvPr/>
        </p:nvSpPr>
        <p:spPr>
          <a:xfrm>
            <a:off x="448316" y="260648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투자자 편향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26477-DF93-4781-BCA2-F23BC5ADF5EF}"/>
              </a:ext>
            </a:extLst>
          </p:cNvPr>
          <p:cNvSpPr txBox="1"/>
          <p:nvPr/>
        </p:nvSpPr>
        <p:spPr>
          <a:xfrm>
            <a:off x="1043608" y="422108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과신하지 말라</a:t>
            </a:r>
          </a:p>
        </p:txBody>
      </p:sp>
    </p:spTree>
    <p:extLst>
      <p:ext uri="{BB962C8B-B14F-4D97-AF65-F5344CB8AC3E}">
        <p14:creationId xmlns:p14="http://schemas.microsoft.com/office/powerpoint/2010/main" val="20845691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F597A-2520-4EDA-898A-C3A764F520F5}"/>
              </a:ext>
            </a:extLst>
          </p:cNvPr>
          <p:cNvSpPr txBox="1"/>
          <p:nvPr/>
        </p:nvSpPr>
        <p:spPr>
          <a:xfrm>
            <a:off x="4039580" y="30764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 </a:t>
            </a:r>
            <a:r>
              <a:rPr lang="ko-KR" altLang="en-US" dirty="0"/>
              <a:t>인공지능</a:t>
            </a:r>
            <a:r>
              <a:rPr lang="en-US" altLang="ko-KR" dirty="0"/>
              <a:t>(ML.DL)</a:t>
            </a:r>
            <a:r>
              <a:rPr lang="ko-KR" altLang="en-US" dirty="0"/>
              <a:t> </a:t>
            </a:r>
            <a:r>
              <a:rPr lang="en-US" altLang="ko-KR" dirty="0"/>
              <a:t>Trading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D21CB-0372-41CC-B62B-626D30B25FB9}"/>
              </a:ext>
            </a:extLst>
          </p:cNvPr>
          <p:cNvSpPr txBox="1"/>
          <p:nvPr/>
        </p:nvSpPr>
        <p:spPr>
          <a:xfrm>
            <a:off x="357061" y="1052736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Python  </a:t>
            </a:r>
            <a:r>
              <a:rPr lang="ko-KR" altLang="en-US" b="1" dirty="0"/>
              <a:t>파일 공유</a:t>
            </a:r>
            <a:r>
              <a:rPr lang="en-US" altLang="ko-KR" b="1" dirty="0"/>
              <a:t>(</a:t>
            </a:r>
            <a:r>
              <a:rPr lang="ko-KR" altLang="en-US" b="1" dirty="0"/>
              <a:t>별도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b="1" dirty="0" err="1"/>
              <a:t>Backtesting</a:t>
            </a:r>
            <a:r>
              <a:rPr lang="en-US" altLang="ko-KR" b="1" dirty="0"/>
              <a:t> : buy &amp; </a:t>
            </a:r>
            <a:r>
              <a:rPr lang="en-US" altLang="ko-KR" b="1" dirty="0">
                <a:highlight>
                  <a:srgbClr val="FFFF00"/>
                </a:highlight>
              </a:rPr>
              <a:t>hold </a:t>
            </a:r>
            <a:r>
              <a:rPr lang="ko-KR" altLang="en-US" b="1" dirty="0"/>
              <a:t>전략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Bollinger Bands </a:t>
            </a:r>
            <a:r>
              <a:rPr lang="ko-KR" altLang="en-US" b="1" dirty="0"/>
              <a:t>사례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Joel Greenblatt </a:t>
            </a:r>
            <a:r>
              <a:rPr lang="ko-KR" altLang="en-US" b="1" dirty="0"/>
              <a:t>마법공식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4AA40E-E360-4F29-B4D7-B8ED1380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82D83D-D547-41D0-9C4D-2A9DA9FE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9" name="Google Shape;228;p24">
            <a:extLst>
              <a:ext uri="{FF2B5EF4-FFF2-40B4-BE49-F238E27FC236}">
                <a16:creationId xmlns:a16="http://schemas.microsoft.com/office/drawing/2014/main" id="{F9BECFAB-FE58-40E1-A420-96F33C732C0A}"/>
              </a:ext>
            </a:extLst>
          </p:cNvPr>
          <p:cNvSpPr txBox="1">
            <a:spLocks/>
          </p:cNvSpPr>
          <p:nvPr/>
        </p:nvSpPr>
        <p:spPr>
          <a:xfrm>
            <a:off x="448316" y="260648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퀀트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(Quant)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</a:p>
        </p:txBody>
      </p:sp>
    </p:spTree>
    <p:extLst>
      <p:ext uri="{BB962C8B-B14F-4D97-AF65-F5344CB8AC3E}">
        <p14:creationId xmlns:p14="http://schemas.microsoft.com/office/powerpoint/2010/main" val="6169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183C2-3A38-4862-9B2B-4ECC9D1228FA}"/>
              </a:ext>
            </a:extLst>
          </p:cNvPr>
          <p:cNvSpPr txBox="1"/>
          <p:nvPr/>
        </p:nvSpPr>
        <p:spPr>
          <a:xfrm>
            <a:off x="395536" y="28078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부실예측 목적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E9718-6380-4642-8D3F-5D5DF9D78F27}"/>
              </a:ext>
            </a:extLst>
          </p:cNvPr>
          <p:cNvSpPr txBox="1"/>
          <p:nvPr/>
        </p:nvSpPr>
        <p:spPr>
          <a:xfrm>
            <a:off x="755576" y="1340768"/>
            <a:ext cx="3600400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여신관리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여신 일정 액 이상</a:t>
            </a:r>
            <a:endParaRPr lang="en-US" altLang="ko-KR" sz="1600" dirty="0"/>
          </a:p>
          <a:p>
            <a:r>
              <a:rPr lang="en-US" altLang="ko-KR" sz="1600" dirty="0"/>
              <a:t>-  </a:t>
            </a:r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r>
              <a:rPr lang="ko-KR" altLang="en-US" sz="1600" dirty="0">
                <a:solidFill>
                  <a:srgbClr val="FF0000"/>
                </a:solidFill>
              </a:rPr>
              <a:t>년 후</a:t>
            </a:r>
            <a:r>
              <a:rPr lang="en-US" altLang="ko-KR" sz="1600" dirty="0">
                <a:solidFill>
                  <a:srgbClr val="FF0000"/>
                </a:solidFill>
              </a:rPr>
              <a:t>, 2</a:t>
            </a:r>
            <a:r>
              <a:rPr lang="ko-KR" altLang="en-US" sz="1600" dirty="0">
                <a:solidFill>
                  <a:srgbClr val="FF0000"/>
                </a:solidFill>
              </a:rPr>
              <a:t>년 후 부도</a:t>
            </a:r>
            <a:r>
              <a:rPr lang="en-US" altLang="ko-KR" sz="1600" dirty="0">
                <a:solidFill>
                  <a:srgbClr val="FF0000"/>
                </a:solidFill>
              </a:rPr>
              <a:t>???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 err="1"/>
              <a:t>투자제외종목</a:t>
            </a:r>
            <a:r>
              <a:rPr lang="ko-KR" altLang="en-US" sz="1600" dirty="0"/>
              <a:t> 선정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신용등급</a:t>
            </a:r>
            <a:r>
              <a:rPr lang="en-US" altLang="ko-KR" sz="1600" dirty="0"/>
              <a:t>(</a:t>
            </a:r>
            <a:r>
              <a:rPr lang="ko-KR" altLang="en-US" sz="1600" dirty="0"/>
              <a:t>점수</a:t>
            </a:r>
            <a:r>
              <a:rPr lang="en-US" altLang="ko-KR" sz="1600" dirty="0"/>
              <a:t>)</a:t>
            </a:r>
            <a:r>
              <a:rPr lang="ko-KR" altLang="en-US" sz="1600" dirty="0"/>
              <a:t>변화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가맹점 부도 예측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기타 </a:t>
            </a:r>
            <a:endParaRPr lang="en-US" altLang="ko-KR" sz="16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BB951D5-DE24-4CDA-837C-44F7B0732CCD}"/>
              </a:ext>
            </a:extLst>
          </p:cNvPr>
          <p:cNvSpPr/>
          <p:nvPr/>
        </p:nvSpPr>
        <p:spPr>
          <a:xfrm>
            <a:off x="4644008" y="2132856"/>
            <a:ext cx="122413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C45D26-BD25-46D0-9D83-B605881EB93B}"/>
              </a:ext>
            </a:extLst>
          </p:cNvPr>
          <p:cNvSpPr txBox="1"/>
          <p:nvPr/>
        </p:nvSpPr>
        <p:spPr>
          <a:xfrm>
            <a:off x="6084168" y="224870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?????</a:t>
            </a:r>
            <a:endParaRPr lang="ko-KR" altLang="en-US" dirty="0"/>
          </a:p>
        </p:txBody>
      </p:sp>
      <p:sp>
        <p:nvSpPr>
          <p:cNvPr id="9" name="설명선: 위쪽 화살표 8">
            <a:extLst>
              <a:ext uri="{FF2B5EF4-FFF2-40B4-BE49-F238E27FC236}">
                <a16:creationId xmlns:a16="http://schemas.microsoft.com/office/drawing/2014/main" id="{E7B9101B-7672-4BB4-9FF0-64E18484812C}"/>
              </a:ext>
            </a:extLst>
          </p:cNvPr>
          <p:cNvSpPr/>
          <p:nvPr/>
        </p:nvSpPr>
        <p:spPr>
          <a:xfrm>
            <a:off x="4201112" y="2962970"/>
            <a:ext cx="1883055" cy="1094151"/>
          </a:xfrm>
          <a:prstGeom prst="up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고려사항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데이터수집이 가능한가</a:t>
            </a:r>
            <a:r>
              <a:rPr lang="en-US" altLang="ko-KR" sz="1200" dirty="0">
                <a:solidFill>
                  <a:schemeClr val="tx1"/>
                </a:solidFill>
              </a:rPr>
              <a:t>?: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A936A-D5FD-44DB-8340-7F26D4CC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6346F7-F150-494E-86BD-1B2EF9C3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7725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07504" y="240666"/>
            <a:ext cx="7143800" cy="500066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24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Fi- </a:t>
            </a:r>
            <a:r>
              <a:rPr lang="en-US" altLang="ko-KR" sz="2400" i="1" dirty="0">
                <a:solidFill>
                  <a:srgbClr val="000000"/>
                </a:solidFill>
                <a:latin typeface="inherit"/>
              </a:rPr>
              <a:t>machine learning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28D4A7-F205-4175-A511-A8194CF8E1CD}"/>
              </a:ext>
            </a:extLst>
          </p:cNvPr>
          <p:cNvSpPr/>
          <p:nvPr/>
        </p:nvSpPr>
        <p:spPr>
          <a:xfrm>
            <a:off x="251520" y="1666815"/>
            <a:ext cx="6315008" cy="28931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i="1" dirty="0">
                <a:solidFill>
                  <a:srgbClr val="FF0000"/>
                </a:solidFill>
                <a:latin typeface="inherit"/>
              </a:rPr>
              <a:t>Q: 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Isn't it true that some </a:t>
            </a:r>
            <a:r>
              <a:rPr lang="en-US" altLang="ko-KR" sz="1400" i="1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econ-quant firms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 have started to experiment with </a:t>
            </a:r>
            <a:r>
              <a:rPr lang="en-US" altLang="ko-KR" sz="1400" i="1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machine learning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?</a:t>
            </a:r>
            <a:endParaRPr lang="en-US" altLang="ko-KR" sz="1400" dirty="0">
              <a:solidFill>
                <a:srgbClr val="000000"/>
              </a:solidFill>
              <a:latin typeface="se-nanumgothic"/>
            </a:endParaRPr>
          </a:p>
          <a:p>
            <a:pPr fontAlgn="base"/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​</a:t>
            </a:r>
            <a:endParaRPr lang="en-US" altLang="ko-KR" sz="1400" dirty="0">
              <a:solidFill>
                <a:srgbClr val="000000"/>
              </a:solidFill>
              <a:latin typeface="se-nanumgothic"/>
            </a:endParaRPr>
          </a:p>
          <a:p>
            <a:pPr fontAlgn="base"/>
            <a:r>
              <a:rPr lang="en-US" altLang="ko-KR" sz="1400" i="1" dirty="0">
                <a:solidFill>
                  <a:srgbClr val="FF0000"/>
                </a:solidFill>
                <a:latin typeface="inherit"/>
              </a:rPr>
              <a:t>A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: According to the press, yes. But I suspect that many of these public announcements are primarily a </a:t>
            </a:r>
            <a:r>
              <a:rPr lang="en-US" altLang="ko-KR" sz="1400" i="1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marketing ploy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, in an attempt to appease investors after years of mediocre results and pressures to reduce fees. There are two reasons for this reluctance to </a:t>
            </a:r>
            <a:r>
              <a:rPr lang="en-US" altLang="ko-KR" sz="1400" i="1" dirty="0" err="1">
                <a:solidFill>
                  <a:srgbClr val="000000"/>
                </a:solidFill>
                <a:latin typeface="inherit"/>
              </a:rPr>
              <a:t>modernise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. </a:t>
            </a:r>
            <a:r>
              <a:rPr lang="en-US" altLang="ko-KR" sz="1400" i="1" dirty="0">
                <a:solidFill>
                  <a:srgbClr val="FF0000"/>
                </a:solidFill>
                <a:latin typeface="inherit"/>
              </a:rPr>
              <a:t>First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, for years some quant-econ firms have publicly </a:t>
            </a:r>
            <a:r>
              <a:rPr lang="en-US" altLang="ko-KR" sz="1400" i="1" dirty="0" err="1">
                <a:solidFill>
                  <a:srgbClr val="000000"/>
                </a:solidFill>
                <a:latin typeface="inherit"/>
              </a:rPr>
              <a:t>criticised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altLang="ko-KR" sz="1400" i="1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machine learning, based on their false belief that it is a black box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. It is hard for them to acknowledge </a:t>
            </a:r>
            <a:r>
              <a:rPr lang="en-US" altLang="ko-KR" sz="1400" i="1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their obsolescence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. </a:t>
            </a:r>
            <a:r>
              <a:rPr lang="en-US" altLang="ko-KR" sz="1400" i="1" dirty="0">
                <a:solidFill>
                  <a:srgbClr val="FF0000"/>
                </a:solidFill>
                <a:latin typeface="inherit"/>
              </a:rPr>
              <a:t>Second</a:t>
            </a:r>
            <a:r>
              <a:rPr lang="en-US" altLang="ko-KR" sz="1400" i="1" dirty="0">
                <a:solidFill>
                  <a:srgbClr val="000000"/>
                </a:solidFill>
                <a:latin typeface="inherit"/>
              </a:rPr>
              <a:t>, young economists are willing and eager to apply modern statistical tools, </a:t>
            </a:r>
            <a:r>
              <a:rPr lang="en-US" altLang="ko-KR" sz="1400" i="1" u="sng" dirty="0">
                <a:solidFill>
                  <a:srgbClr val="000000"/>
                </a:solidFill>
                <a:latin typeface="inherit"/>
              </a:rPr>
              <a:t>however the old guard within quant-econ firms has an agency problem. </a:t>
            </a:r>
            <a:r>
              <a:rPr lang="en-US" altLang="ko-KR" sz="1400" i="1" u="sng" dirty="0">
                <a:solidFill>
                  <a:srgbClr val="000000"/>
                </a:solidFill>
                <a:highlight>
                  <a:srgbClr val="FFFF00"/>
                </a:highlight>
                <a:latin typeface="inherit"/>
              </a:rPr>
              <a:t>They perceive modernity as a threat to their authority and status</a:t>
            </a:r>
            <a:r>
              <a:rPr lang="en-US" altLang="ko-KR" sz="1400" i="1" u="sng" dirty="0">
                <a:solidFill>
                  <a:srgbClr val="000000"/>
                </a:solidFill>
                <a:latin typeface="inherit"/>
              </a:rPr>
              <a:t>. In this internal struggle, the leadership may undermine or backpedal the </a:t>
            </a:r>
            <a:r>
              <a:rPr lang="en-US" altLang="ko-KR" sz="1400" i="1" u="sng" dirty="0" err="1">
                <a:solidFill>
                  <a:srgbClr val="000000"/>
                </a:solidFill>
                <a:latin typeface="inherit"/>
              </a:rPr>
              <a:t>modernisation</a:t>
            </a:r>
            <a:r>
              <a:rPr lang="en-US" altLang="ko-KR" sz="1400" i="1" u="sng" dirty="0">
                <a:solidFill>
                  <a:srgbClr val="000000"/>
                </a:solidFill>
                <a:latin typeface="inherit"/>
              </a:rPr>
              <a:t> effort, in order to preserve the balance of power</a:t>
            </a:r>
            <a:r>
              <a:rPr lang="en-US" altLang="ko-KR" sz="1400" u="sng" dirty="0">
                <a:solidFill>
                  <a:srgbClr val="000000"/>
                </a:solidFill>
                <a:latin typeface="inherit"/>
              </a:rPr>
              <a:t>. </a:t>
            </a:r>
            <a:endParaRPr lang="en-US" altLang="ko-KR" sz="1400" b="0" i="0" dirty="0">
              <a:solidFill>
                <a:srgbClr val="000000"/>
              </a:solidFill>
              <a:effectLst/>
              <a:latin typeface="se-nanum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C76937-E7AE-4C7E-B89C-877A38A434D3}"/>
              </a:ext>
            </a:extLst>
          </p:cNvPr>
          <p:cNvSpPr/>
          <p:nvPr/>
        </p:nvSpPr>
        <p:spPr>
          <a:xfrm>
            <a:off x="251520" y="1297483"/>
            <a:ext cx="5626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Quant of the Year 2019" Marcos Lopez de Prado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3218CB-FE3A-44E4-ABCB-5F4754A1CE7B}"/>
              </a:ext>
            </a:extLst>
          </p:cNvPr>
          <p:cNvSpPr/>
          <p:nvPr/>
        </p:nvSpPr>
        <p:spPr>
          <a:xfrm>
            <a:off x="4932040" y="938632"/>
            <a:ext cx="297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https://www.truepositive.com/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83D8A6-C747-41F7-90D0-2057B4564E68}"/>
              </a:ext>
            </a:extLst>
          </p:cNvPr>
          <p:cNvSpPr/>
          <p:nvPr/>
        </p:nvSpPr>
        <p:spPr>
          <a:xfrm>
            <a:off x="251520" y="938632"/>
            <a:ext cx="3610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True Positive </a:t>
            </a:r>
            <a:r>
              <a:rPr lang="en-US" altLang="ko-KR" sz="1400" dirty="0">
                <a:solidFill>
                  <a:srgbClr val="000000"/>
                </a:solidFill>
                <a:latin typeface="se-nanumgothic"/>
              </a:rPr>
              <a:t>Technologies </a:t>
            </a:r>
            <a:r>
              <a:rPr lang="ko-KR" altLang="en-US" sz="1400" dirty="0">
                <a:solidFill>
                  <a:srgbClr val="000000"/>
                </a:solidFill>
                <a:latin typeface="se-nanumgothic"/>
              </a:rPr>
              <a:t>창업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3D8ACA-8456-4E51-9CF8-5DF5A8048196}"/>
              </a:ext>
            </a:extLst>
          </p:cNvPr>
          <p:cNvSpPr/>
          <p:nvPr/>
        </p:nvSpPr>
        <p:spPr>
          <a:xfrm>
            <a:off x="4067944" y="327232"/>
            <a:ext cx="2584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cap="all" dirty="0">
                <a:solidFill>
                  <a:srgbClr val="000000"/>
                </a:solidFill>
                <a:latin typeface="proxima-nova"/>
              </a:rPr>
              <a:t>THE FUTURE OF FINANCE</a:t>
            </a:r>
            <a:endParaRPr lang="en-US" altLang="ko-KR" b="1" i="0" cap="all" dirty="0">
              <a:solidFill>
                <a:srgbClr val="000000"/>
              </a:solidFill>
              <a:effectLst/>
              <a:latin typeface="proxima-nov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0BB016-8749-490A-BC01-B631489D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05" y="1465928"/>
            <a:ext cx="2384191" cy="2424205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E57BBF5-DA90-4D8A-885D-C1033BB3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91B6452-DE1F-495A-926A-CAE2100A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734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7FB8FC23-3E52-4965-8E38-2D0A901F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1B2B59E-07C4-432D-ADB3-B76F724D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256C0-76B9-4B36-8510-5E42F74B95B6}"/>
              </a:ext>
            </a:extLst>
          </p:cNvPr>
          <p:cNvSpPr txBox="1"/>
          <p:nvPr/>
        </p:nvSpPr>
        <p:spPr>
          <a:xfrm>
            <a:off x="165878" y="320273"/>
            <a:ext cx="65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퀀트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(Quant)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투자 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  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금융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 논제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6AEBC-05FD-4FF3-8B90-BA4D8F69B8A5}"/>
              </a:ext>
            </a:extLst>
          </p:cNvPr>
          <p:cNvSpPr/>
          <p:nvPr/>
        </p:nvSpPr>
        <p:spPr>
          <a:xfrm>
            <a:off x="395536" y="1124744"/>
            <a:ext cx="7982272" cy="2418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금융머신러닝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논제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: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비구조화된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데이터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--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분석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유용한 정보 추출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정규화된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형태로 저장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1.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금융데이터 구조 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기초데이터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시장데이터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분석데이터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대체데이터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2.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레이블링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지도학습 알고리즘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-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퀀터멘탈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투자전략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3.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모델링 문제점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4.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백테스팅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문제점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98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8196C-894F-43BA-9136-11F5F3FDE594}"/>
              </a:ext>
            </a:extLst>
          </p:cNvPr>
          <p:cNvSpPr/>
          <p:nvPr/>
        </p:nvSpPr>
        <p:spPr>
          <a:xfrm>
            <a:off x="794047" y="4293096"/>
            <a:ext cx="4392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se-nanumgothic"/>
              </a:rPr>
              <a:t>실전은 이론과 다르다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46D599-AE01-44FA-BE4C-54F4EA0EAFB3}"/>
              </a:ext>
            </a:extLst>
          </p:cNvPr>
          <p:cNvSpPr/>
          <p:nvPr/>
        </p:nvSpPr>
        <p:spPr>
          <a:xfrm>
            <a:off x="3707968" y="275842"/>
            <a:ext cx="3029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Tactical investment algorithms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95641-8A24-43CF-B313-FBFE543E4D2E}"/>
              </a:ext>
            </a:extLst>
          </p:cNvPr>
          <p:cNvSpPr/>
          <p:nvPr/>
        </p:nvSpPr>
        <p:spPr>
          <a:xfrm>
            <a:off x="827584" y="2442348"/>
            <a:ext cx="67327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금융이 과학이 될 수 없는 한계</a:t>
            </a:r>
            <a:r>
              <a:rPr lang="en-US" altLang="ko-KR" sz="1400" b="1" dirty="0"/>
              <a:t>]</a:t>
            </a:r>
            <a:endParaRPr lang="en-US" altLang="ko-KR" sz="1400" b="1" dirty="0">
              <a:solidFill>
                <a:srgbClr val="0095E9"/>
              </a:solidFill>
              <a:latin typeface="se-nanumgothic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95E9"/>
                </a:solidFill>
                <a:latin typeface="se-nanumgothic"/>
              </a:rPr>
              <a:t>반증가능성</a:t>
            </a:r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(Popper's falsifiability)</a:t>
            </a:r>
            <a:r>
              <a:rPr lang="ko-KR" altLang="en-US" sz="1400" b="1" dirty="0">
                <a:solidFill>
                  <a:srgbClr val="0095E9"/>
                </a:solidFill>
                <a:latin typeface="se-nanumgothic"/>
              </a:rPr>
              <a:t>이 성립하지 않는다</a:t>
            </a:r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금융의 비정상성</a:t>
            </a:r>
            <a:r>
              <a:rPr lang="en-US" altLang="ko-KR" sz="1400" b="1" dirty="0"/>
              <a:t>(non-stationarity) </a:t>
            </a:r>
            <a:r>
              <a:rPr lang="ko-KR" altLang="en-US" sz="1400" b="1" dirty="0"/>
              <a:t>때문이다</a:t>
            </a:r>
            <a:r>
              <a:rPr lang="en-US" altLang="ko-KR" sz="1400" b="1" dirty="0"/>
              <a:t>.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/>
              <a:t>금융시장이 매우 동적이고 복잡하고 시간에 따라 빠르게 변하며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인과관계도 변하며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경기사이클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시장 환경적인 변수들이 수시로 변한다</a:t>
            </a:r>
            <a:r>
              <a:rPr lang="en-US" altLang="ko-KR" sz="1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/>
              <a:t>이러한 한계로 인해 투자 알고리즘 개발하고 </a:t>
            </a:r>
            <a:r>
              <a:rPr lang="en-US" altLang="ko-KR" sz="1400" b="1" dirty="0"/>
              <a:t>back testing </a:t>
            </a:r>
            <a:r>
              <a:rPr lang="ko-KR" altLang="en-US" sz="1400" b="1" dirty="0"/>
              <a:t>검증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B3CF11-B599-4C0C-B515-495985970BAF}"/>
              </a:ext>
            </a:extLst>
          </p:cNvPr>
          <p:cNvSpPr/>
          <p:nvPr/>
        </p:nvSpPr>
        <p:spPr>
          <a:xfrm>
            <a:off x="755576" y="1191236"/>
            <a:ext cx="1794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0095E9"/>
                </a:solidFill>
                <a:latin typeface="se-nanumgothic"/>
              </a:rPr>
              <a:t>투자 알고리즘을 테스트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304089-4E95-430B-B10A-FC85405E5105}"/>
              </a:ext>
            </a:extLst>
          </p:cNvPr>
          <p:cNvSpPr/>
          <p:nvPr/>
        </p:nvSpPr>
        <p:spPr>
          <a:xfrm>
            <a:off x="660403" y="1531922"/>
            <a:ext cx="63367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the walk-forward </a:t>
            </a:r>
            <a:r>
              <a:rPr lang="ko-KR" altLang="en-US" sz="1400" b="1" dirty="0">
                <a:solidFill>
                  <a:srgbClr val="0095E9"/>
                </a:solidFill>
                <a:latin typeface="se-nanumgothic"/>
              </a:rPr>
              <a:t>방법</a:t>
            </a:r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(</a:t>
            </a:r>
            <a:r>
              <a:rPr lang="ko-KR" altLang="en-US" sz="1400" b="1" dirty="0">
                <a:solidFill>
                  <a:srgbClr val="0095E9"/>
                </a:solidFill>
                <a:latin typeface="se-nanumgothic"/>
              </a:rPr>
              <a:t>과거 데이터로 시뮬레이션</a:t>
            </a:r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b="1" dirty="0">
                <a:solidFill>
                  <a:srgbClr val="0095E9"/>
                </a:solidFill>
                <a:latin typeface="se-nanumgothic"/>
              </a:rPr>
              <a:t> </a:t>
            </a:r>
            <a:r>
              <a:rPr lang="en-US" altLang="ko-KR" sz="1400" b="1" dirty="0"/>
              <a:t>all-weather </a:t>
            </a:r>
            <a:r>
              <a:rPr lang="ko-KR" altLang="en-US" sz="1400" b="1" dirty="0"/>
              <a:t>가설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b="1" dirty="0"/>
              <a:t>특별한 시장 환경에서 최적인 투자 알고리즘</a:t>
            </a:r>
            <a:r>
              <a:rPr lang="en-US" altLang="ko-KR" sz="1400" b="1" dirty="0"/>
              <a:t>(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se-nanumgothic"/>
              </a:rPr>
              <a:t>Tactical investment algorithms</a:t>
            </a:r>
            <a:r>
              <a:rPr lang="en-US" altLang="ko-KR" sz="1400" b="1" dirty="0"/>
              <a:t>)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6255AE-D57A-4FF9-B8F8-56BAAD14B43F}"/>
              </a:ext>
            </a:extLst>
          </p:cNvPr>
          <p:cNvSpPr/>
          <p:nvPr/>
        </p:nvSpPr>
        <p:spPr>
          <a:xfrm>
            <a:off x="469183" y="306468"/>
            <a:ext cx="236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se-nanumgothic"/>
              </a:rPr>
              <a:t>Marcos Lopez de Prado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EB06B9-FA4F-49D6-B660-118E0498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910C068-39DB-47F5-8970-8DE2C03A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00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CCD936-18C8-4041-A9EF-4DADD5E8BE37}"/>
              </a:ext>
            </a:extLst>
          </p:cNvPr>
          <p:cNvSpPr/>
          <p:nvPr/>
        </p:nvSpPr>
        <p:spPr>
          <a:xfrm>
            <a:off x="755576" y="2950013"/>
            <a:ext cx="6336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https://www.youtube.com/watch?v=BRUlSm4gdQ4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3605FB-ECDD-45C5-8CCD-DAD24D922407}"/>
              </a:ext>
            </a:extLst>
          </p:cNvPr>
          <p:cNvSpPr/>
          <p:nvPr/>
        </p:nvSpPr>
        <p:spPr>
          <a:xfrm>
            <a:off x="339025" y="2169145"/>
            <a:ext cx="7995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The 7 Reasons Most Machine Learning Funds Fail Marcos Lopez de Prado from </a:t>
            </a:r>
            <a:r>
              <a:rPr lang="en-US" altLang="ko-KR" dirty="0" err="1">
                <a:highlight>
                  <a:srgbClr val="FFFF00"/>
                </a:highlight>
                <a:latin typeface="Roboto"/>
              </a:rPr>
              <a:t>QuantCon</a:t>
            </a:r>
            <a:r>
              <a:rPr lang="en-US" altLang="ko-KR" dirty="0">
                <a:highlight>
                  <a:srgbClr val="FFFF00"/>
                </a:highlight>
                <a:latin typeface="Roboto"/>
              </a:rPr>
              <a:t> 2018</a:t>
            </a:r>
            <a:endParaRPr lang="en-US" altLang="ko-KR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53805-0152-4D92-89FF-20E7EDB9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7C70A-6E92-4E61-BC51-8C5152D1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797772-FE61-4ADD-996D-48F8D0242AF9}"/>
              </a:ext>
            </a:extLst>
          </p:cNvPr>
          <p:cNvSpPr/>
          <p:nvPr/>
        </p:nvSpPr>
        <p:spPr>
          <a:xfrm>
            <a:off x="376458" y="3580447"/>
            <a:ext cx="7958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dirty="0">
                <a:highlight>
                  <a:srgbClr val="FFFF00"/>
                </a:highlight>
                <a:latin typeface="Roboto"/>
              </a:rPr>
              <a:t>Quantum Computing | Marcos López de Prado | Exponential Finance</a:t>
            </a:r>
            <a:endParaRPr lang="pt-BR" altLang="ko-KR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6F2F3C-054A-4384-BD7A-BD037D822B1E}"/>
              </a:ext>
            </a:extLst>
          </p:cNvPr>
          <p:cNvSpPr/>
          <p:nvPr/>
        </p:nvSpPr>
        <p:spPr>
          <a:xfrm>
            <a:off x="376458" y="355999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Marcos Lopez de Prado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06B92-243E-4C78-AB80-AEBC3B59A76C}"/>
              </a:ext>
            </a:extLst>
          </p:cNvPr>
          <p:cNvSpPr/>
          <p:nvPr/>
        </p:nvSpPr>
        <p:spPr>
          <a:xfrm>
            <a:off x="683568" y="4018762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https://www.youtube.com/watch?v=kU7vk9jmQC8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F367A2-6680-43FA-B9D7-6D06D3736DF2}"/>
              </a:ext>
            </a:extLst>
          </p:cNvPr>
          <p:cNvSpPr/>
          <p:nvPr/>
        </p:nvSpPr>
        <p:spPr>
          <a:xfrm>
            <a:off x="404076" y="928670"/>
            <a:ext cx="8056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New frontiers: Marcos Lopez de Prado on Machine Learning for finance</a:t>
            </a:r>
            <a:endParaRPr lang="en-US" altLang="ko-KR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046E23-0450-4B36-A7C7-4ED83BFA1A5A}"/>
              </a:ext>
            </a:extLst>
          </p:cNvPr>
          <p:cNvSpPr/>
          <p:nvPr/>
        </p:nvSpPr>
        <p:spPr>
          <a:xfrm>
            <a:off x="899592" y="1275500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https://www.youtube.com/watch?v=MP-jMMOgdjQ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B9A1F1-A195-4BE8-8AED-06353B45ED06}"/>
              </a:ext>
            </a:extLst>
          </p:cNvPr>
          <p:cNvSpPr/>
          <p:nvPr/>
        </p:nvSpPr>
        <p:spPr>
          <a:xfrm>
            <a:off x="3614045" y="32443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믹스 </a:t>
            </a:r>
            <a:r>
              <a:rPr lang="en-US" altLang="ko-KR" dirty="0"/>
              <a:t>- </a:t>
            </a:r>
            <a:r>
              <a:rPr lang="en-US" altLang="ko-KR" dirty="0" err="1"/>
              <a:t>Quantopian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5908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53805-0152-4D92-89FF-20E7EDB9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7C70A-6E92-4E61-BC51-8C5152D1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144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6F2F3C-054A-4384-BD7A-BD037D822B1E}"/>
              </a:ext>
            </a:extLst>
          </p:cNvPr>
          <p:cNvSpPr/>
          <p:nvPr/>
        </p:nvSpPr>
        <p:spPr>
          <a:xfrm>
            <a:off x="376458" y="35599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Roboto"/>
              </a:rPr>
              <a:t>유튜브 </a:t>
            </a:r>
            <a:r>
              <a:rPr lang="en-US" altLang="ko-KR" dirty="0">
                <a:highlight>
                  <a:srgbClr val="FFFF00"/>
                </a:highlight>
                <a:latin typeface="Roboto"/>
              </a:rPr>
              <a:t>: 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7FB3FA-75F1-4A47-A836-390392552BE7}"/>
              </a:ext>
            </a:extLst>
          </p:cNvPr>
          <p:cNvSpPr/>
          <p:nvPr/>
        </p:nvSpPr>
        <p:spPr>
          <a:xfrm>
            <a:off x="1544616" y="392042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믹스 </a:t>
            </a:r>
            <a:r>
              <a:rPr lang="en-US" altLang="ko-KR" dirty="0"/>
              <a:t>- </a:t>
            </a:r>
            <a:r>
              <a:rPr lang="en-US" altLang="ko-KR" dirty="0" err="1"/>
              <a:t>Quantopian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88CDD-D70B-4A49-AB0C-56BA45A4B5D4}"/>
              </a:ext>
            </a:extLst>
          </p:cNvPr>
          <p:cNvSpPr/>
          <p:nvPr/>
        </p:nvSpPr>
        <p:spPr>
          <a:xfrm>
            <a:off x="496893" y="119675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Quant </a:t>
            </a:r>
            <a:r>
              <a:rPr lang="ko-KR" altLang="en-US" dirty="0">
                <a:highlight>
                  <a:srgbClr val="FFFF00"/>
                </a:highlight>
                <a:latin typeface="Roboto"/>
              </a:rPr>
              <a:t>워크 플로우</a:t>
            </a:r>
            <a:endParaRPr lang="ko-KR" altLang="en-US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ED0661-1194-4653-A99E-E122BD566A06}"/>
              </a:ext>
            </a:extLst>
          </p:cNvPr>
          <p:cNvSpPr/>
          <p:nvPr/>
        </p:nvSpPr>
        <p:spPr>
          <a:xfrm>
            <a:off x="955114" y="1581126"/>
            <a:ext cx="7073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https://www.youtube.com/watch?v=RomfTrm5_7g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B9AF63-37D8-4B86-9A10-48CDFF6A7A77}"/>
              </a:ext>
            </a:extLst>
          </p:cNvPr>
          <p:cNvSpPr/>
          <p:nvPr/>
        </p:nvSpPr>
        <p:spPr>
          <a:xfrm>
            <a:off x="611560" y="2224704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  <a:latin typeface="Roboto"/>
              </a:rPr>
              <a:t>Intro and Getting Stock Price Data - Python Programming for Finance p.1</a:t>
            </a:r>
            <a:endParaRPr lang="en-US" altLang="ko-KR" b="0" i="0" dirty="0">
              <a:effectLst/>
              <a:highlight>
                <a:srgbClr val="FFFF00"/>
              </a:highlight>
              <a:latin typeface="Roboto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CA44C4-F255-497A-8AAB-732F82A83FA0}"/>
              </a:ext>
            </a:extLst>
          </p:cNvPr>
          <p:cNvSpPr/>
          <p:nvPr/>
        </p:nvSpPr>
        <p:spPr>
          <a:xfrm>
            <a:off x="644108" y="2839676"/>
            <a:ext cx="7888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https://www.youtube.com/watch?v=2BrpKpWwT2A&amp;list=PLQVvvaa0QuDcOdF96TBtRtuQksErCEBYZ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69193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C4D240-6AAF-44FD-87BC-125885FCF441}"/>
              </a:ext>
            </a:extLst>
          </p:cNvPr>
          <p:cNvSpPr/>
          <p:nvPr/>
        </p:nvSpPr>
        <p:spPr>
          <a:xfrm>
            <a:off x="448611" y="1218481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82828"/>
                </a:solidFill>
                <a:latin typeface="Open Sans"/>
              </a:rPr>
              <a:t>Machine Learning Financial Laboratory (</a:t>
            </a:r>
            <a:r>
              <a:rPr lang="en-US" altLang="ko-KR" sz="1400" dirty="0" err="1">
                <a:solidFill>
                  <a:srgbClr val="282828"/>
                </a:solidFill>
                <a:latin typeface="Open Sans"/>
              </a:rPr>
              <a:t>MlFinLab</a:t>
            </a:r>
            <a:r>
              <a:rPr lang="en-US" altLang="ko-KR" sz="1400" dirty="0">
                <a:solidFill>
                  <a:srgbClr val="282828"/>
                </a:solidFill>
                <a:latin typeface="Open Sans"/>
              </a:rPr>
              <a:t>)</a:t>
            </a:r>
          </a:p>
          <a:p>
            <a:r>
              <a:rPr lang="ko-KR" altLang="en-US" sz="1400" dirty="0">
                <a:solidFill>
                  <a:srgbClr val="282828"/>
                </a:solidFill>
                <a:latin typeface="Open Sans"/>
              </a:rPr>
              <a:t>개발한 회사 </a:t>
            </a:r>
            <a:r>
              <a:rPr lang="en-US" altLang="ko-KR" sz="1400" dirty="0">
                <a:solidFill>
                  <a:srgbClr val="18ADB5"/>
                </a:solidFill>
                <a:latin typeface="Open Sans"/>
                <a:hlinkClick r:id="rId2"/>
              </a:rPr>
              <a:t>Hudson and Thames Quantitative Research </a:t>
            </a:r>
            <a:r>
              <a:rPr lang="en-US" altLang="ko-KR" sz="1400" dirty="0">
                <a:solidFill>
                  <a:srgbClr val="282828"/>
                </a:solidFill>
                <a:latin typeface="Open Sans"/>
              </a:rPr>
              <a:t> </a:t>
            </a:r>
          </a:p>
          <a:p>
            <a:r>
              <a:rPr lang="ko-KR" altLang="en-US" sz="1400" dirty="0">
                <a:solidFill>
                  <a:srgbClr val="282828"/>
                </a:solidFill>
                <a:highlight>
                  <a:srgbClr val="FFFF00"/>
                </a:highlight>
                <a:latin typeface="Open Sans"/>
              </a:rPr>
              <a:t>다양한 논문을 기반으로 </a:t>
            </a:r>
            <a:r>
              <a:rPr lang="ko-KR" altLang="en-US" sz="1400" dirty="0">
                <a:solidFill>
                  <a:srgbClr val="282828"/>
                </a:solidFill>
                <a:latin typeface="Open Sans"/>
              </a:rPr>
              <a:t>하여 </a:t>
            </a:r>
            <a:r>
              <a:rPr lang="ko-KR" altLang="en-US" sz="1400" dirty="0">
                <a:solidFill>
                  <a:srgbClr val="282828"/>
                </a:solidFill>
                <a:highlight>
                  <a:srgbClr val="FFFF00"/>
                </a:highlight>
                <a:latin typeface="Open Sans"/>
              </a:rPr>
              <a:t>금융관련 </a:t>
            </a:r>
            <a:r>
              <a:rPr lang="en-US" altLang="ko-KR" sz="1400" dirty="0">
                <a:solidFill>
                  <a:srgbClr val="282828"/>
                </a:solidFill>
                <a:highlight>
                  <a:srgbClr val="FFFF00"/>
                </a:highlight>
                <a:latin typeface="Open Sans"/>
              </a:rPr>
              <a:t>ML</a:t>
            </a:r>
            <a:r>
              <a:rPr lang="ko-KR" altLang="en-US" sz="1400" dirty="0">
                <a:solidFill>
                  <a:srgbClr val="282828"/>
                </a:solidFill>
                <a:latin typeface="Open Sans"/>
              </a:rPr>
              <a:t>을 집중 연구하는 그룹</a:t>
            </a:r>
            <a:r>
              <a:rPr lang="en-US" altLang="ko-KR" sz="1400" dirty="0">
                <a:solidFill>
                  <a:srgbClr val="282828"/>
                </a:solidFill>
                <a:latin typeface="Open Sans"/>
              </a:rPr>
              <a:t>.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138B9-F747-4923-AFA0-44BC5BF12F55}"/>
              </a:ext>
            </a:extLst>
          </p:cNvPr>
          <p:cNvSpPr/>
          <p:nvPr/>
        </p:nvSpPr>
        <p:spPr>
          <a:xfrm>
            <a:off x="539552" y="255858"/>
            <a:ext cx="4448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282828"/>
                </a:solidFill>
                <a:latin typeface="Open Sans"/>
              </a:rPr>
              <a:t>mlFinLab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C0FA7E-B2B8-4BDD-AA84-F04D1D51844C}"/>
              </a:ext>
            </a:extLst>
          </p:cNvPr>
          <p:cNvSpPr/>
          <p:nvPr/>
        </p:nvSpPr>
        <p:spPr>
          <a:xfrm>
            <a:off x="4373047" y="250915"/>
            <a:ext cx="2906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dirty="0">
                <a:solidFill>
                  <a:srgbClr val="282828"/>
                </a:solidFill>
                <a:latin typeface="Open Sans"/>
              </a:rPr>
              <a:t>Dr. Marcos Lopez de Prado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A06E8B2-4604-4A78-B731-4B2838A00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03" y="2262000"/>
            <a:ext cx="8116797" cy="151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implementations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elite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peer-reviewed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publications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3"/>
              </a:rPr>
              <a:t>The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3"/>
              </a:rPr>
              <a:t>Journal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3"/>
              </a:rPr>
              <a:t> of Financial Data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3"/>
              </a:rPr>
              <a:t>Science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The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Journal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 of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Portfolio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 Management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The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Journal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 of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Algorithmic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Finance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Cambridge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University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Press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0C9D6A-9572-4975-BEBA-F97ABB4CDBF1}"/>
              </a:ext>
            </a:extLst>
          </p:cNvPr>
          <p:cNvSpPr/>
          <p:nvPr/>
        </p:nvSpPr>
        <p:spPr>
          <a:xfrm>
            <a:off x="4788024" y="1131703"/>
            <a:ext cx="401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https://mlfinlab.readthedocs.io/en/latest/#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DD84B8-C472-4D10-855E-86C23379F5AF}"/>
              </a:ext>
            </a:extLst>
          </p:cNvPr>
          <p:cNvSpPr txBox="1"/>
          <p:nvPr/>
        </p:nvSpPr>
        <p:spPr>
          <a:xfrm>
            <a:off x="611560" y="3818439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Python </a:t>
            </a:r>
            <a:r>
              <a:rPr lang="ko-KR" altLang="en-US" sz="1400" i="1" dirty="0"/>
              <a:t>라이브러리 설치하셔서</a:t>
            </a:r>
            <a:endParaRPr lang="en-US" altLang="ko-KR" sz="1400" i="1" dirty="0"/>
          </a:p>
          <a:p>
            <a:r>
              <a:rPr lang="en-US" altLang="ko-KR" sz="1400" i="1" dirty="0"/>
              <a:t>ML </a:t>
            </a:r>
            <a:r>
              <a:rPr lang="ko-KR" altLang="en-US" sz="1400" i="1" dirty="0"/>
              <a:t>를 이용 금융 </a:t>
            </a:r>
            <a:r>
              <a:rPr lang="ko-KR" altLang="en-US" sz="1400" i="1" dirty="0" err="1"/>
              <a:t>분석시</a:t>
            </a:r>
            <a:r>
              <a:rPr lang="ko-KR" altLang="en-US" sz="1400" i="1" dirty="0"/>
              <a:t> 활용해보세요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4A55AC1-F5E5-4BC9-BCEF-A8F1D928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2818F-B569-4F80-8D69-B41933CD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662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3138B9-F747-4923-AFA0-44BC5BF12F55}"/>
              </a:ext>
            </a:extLst>
          </p:cNvPr>
          <p:cNvSpPr/>
          <p:nvPr/>
        </p:nvSpPr>
        <p:spPr>
          <a:xfrm>
            <a:off x="539552" y="255858"/>
            <a:ext cx="4448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282828"/>
                </a:solidFill>
                <a:latin typeface="Open Sans"/>
              </a:rPr>
              <a:t>mlFinLab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C0FA7E-B2B8-4BDD-AA84-F04D1D51844C}"/>
              </a:ext>
            </a:extLst>
          </p:cNvPr>
          <p:cNvSpPr/>
          <p:nvPr/>
        </p:nvSpPr>
        <p:spPr>
          <a:xfrm>
            <a:off x="4373047" y="250915"/>
            <a:ext cx="2906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ko-KR" dirty="0">
                <a:solidFill>
                  <a:srgbClr val="282828"/>
                </a:solidFill>
                <a:latin typeface="Open Sans"/>
              </a:rPr>
              <a:t>Dr. Marcos Lopez de Prado</a:t>
            </a:r>
            <a:endParaRPr lang="ko-KR" alt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06A6029-FD8E-4BE2-8D3B-27E1B72A3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55" y="1268760"/>
            <a:ext cx="8268289" cy="375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Open Sans"/>
              </a:rPr>
              <a:t>Popular</a:t>
            </a: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Open Sans"/>
              </a:rPr>
              <a:t> </a:t>
            </a:r>
            <a:r>
              <a:rPr kumimoji="0" lang="ko-KR" altLang="ko-KR" sz="1500" b="1" i="0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Arial" panose="020B0604020202020204" pitchFamily="34" charset="0"/>
                <a:ea typeface="Open Sans"/>
              </a:rPr>
              <a:t>Modules</a:t>
            </a:r>
            <a:endParaRPr kumimoji="0" lang="ko-KR" altLang="ko-KR" sz="1500" b="1" i="0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</a:b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Financial Data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Structures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Standard: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Tick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Volume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Dollar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bars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Information-Driven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Bars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Imbalance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Run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Bars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Tick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Volume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Dollar).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Labelling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Techniques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Triple-Barrier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Meta-Labeling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Trend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Scanning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Tail-Sets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Matrix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Flags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Excess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Over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Mean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/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Median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Return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Vs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Benchmark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Feature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Fractionally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Differentiated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Structural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Breaks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(CUSUM,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Explosiveness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Tests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Market-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Microstructural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Machine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Learning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Sampling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Sequentially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Bootstrapped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Ensembles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Feature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Importance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(MDI, MDA,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Model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Fingerprint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Cross-Validation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Purged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Embargo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Bet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Sizing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(EF3M).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Portfolio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Optimization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Mean-Variance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Black-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Litterman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Hierarchical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Risk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Parity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Hierarchical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Equal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Risk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Contribution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Nested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Clustered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Optimization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Risk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Estimators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Min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Cov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Determinant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MLE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Covariance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Estimator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Shrinkage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De-noising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and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De-toning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Hierarchical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Cluster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Filtering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Theory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Implied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Correlation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Online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Portfolio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Selection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Benchmarks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Momentum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Mean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Reversion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(PAMR, OLMAR),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Pattern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Matching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(CORN, SCORN, FCORN, FCORN-K), Universal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Portfolios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Pairs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Trading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Codependence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Co-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integration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Engle-Granger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Johansen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Optimal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Timing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of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Trades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Entry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Take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Profit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Stop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Loss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Simulations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(OU, XOU).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Synthetic</a:t>
            </a:r>
            <a:r>
              <a:rPr kumimoji="0" lang="ko-KR" altLang="ko-KR" sz="1500" b="1" i="1" u="none" strike="noStrike" cap="none" normalizeH="0" baseline="0" dirty="0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 Data </a:t>
            </a:r>
            <a:r>
              <a:rPr kumimoji="0" lang="ko-KR" altLang="ko-KR" sz="1500" b="1" i="1" u="none" strike="noStrike" cap="none" normalizeH="0" baseline="0" dirty="0" err="1">
                <a:ln>
                  <a:noFill/>
                </a:ln>
                <a:solidFill>
                  <a:srgbClr val="313131"/>
                </a:solidFill>
                <a:effectLst/>
                <a:latin typeface="Georgia" panose="02040502050405020303" pitchFamily="18" charset="0"/>
                <a:ea typeface="Open Sans"/>
              </a:rPr>
              <a:t>Generation</a:t>
            </a:r>
            <a:endParaRPr kumimoji="0" lang="ko-KR" altLang="ko-KR" sz="1500" b="1" i="1" u="none" strike="noStrike" cap="none" normalizeH="0" baseline="0" dirty="0">
              <a:ln>
                <a:noFill/>
              </a:ln>
              <a:solidFill>
                <a:srgbClr val="313131"/>
              </a:solidFill>
              <a:effectLst/>
              <a:latin typeface="Georgia" panose="02040502050405020303" pitchFamily="18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Related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to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Correlation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Matrices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: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CorrGAN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Vines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(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R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C,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Partial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Correlation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),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Extended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Onion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Method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Hierarchical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Correlation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 Block </a:t>
            </a:r>
            <a:r>
              <a:rPr kumimoji="0" lang="ko-KR" altLang="ko-KR" sz="900" b="0" i="1" u="none" strike="noStrike" cap="none" normalizeH="0" baseline="0" dirty="0" err="1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Model</a:t>
            </a:r>
            <a:r>
              <a:rPr kumimoji="0" lang="ko-KR" altLang="ko-KR" sz="900" b="0" i="1" u="none" strike="noStrike" cap="none" normalizeH="0" baseline="0" dirty="0">
                <a:ln>
                  <a:noFill/>
                </a:ln>
                <a:solidFill>
                  <a:srgbClr val="575454"/>
                </a:solidFill>
                <a:effectLst/>
                <a:latin typeface="Georgia" panose="02040502050405020303" pitchFamily="18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6B2F29B-3095-4DA1-ADE8-A0F0AD2B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E307AE-2F6D-4F25-AE3A-4CDF8AED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969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7A4344-D859-4100-B27F-C7280D3E542D}"/>
              </a:ext>
            </a:extLst>
          </p:cNvPr>
          <p:cNvSpPr/>
          <p:nvPr/>
        </p:nvSpPr>
        <p:spPr>
          <a:xfrm>
            <a:off x="1124485" y="2858990"/>
            <a:ext cx="72728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트레이딩시스템</a:t>
            </a:r>
            <a:r>
              <a:rPr lang="ko-KR" altLang="en-US" sz="1400" dirty="0"/>
              <a:t> 운용결과</a:t>
            </a:r>
            <a:endParaRPr lang="en-US" altLang="ko-KR" sz="1400" dirty="0"/>
          </a:p>
          <a:p>
            <a:r>
              <a:rPr lang="ko-KR" altLang="en-US" sz="1400" dirty="0"/>
              <a:t>벤치마크인 </a:t>
            </a:r>
            <a:r>
              <a:rPr lang="en-US" altLang="ko-KR" sz="1400" dirty="0"/>
              <a:t>KOSPI200 </a:t>
            </a:r>
            <a:r>
              <a:rPr lang="ko-KR" altLang="en-US" sz="1400" dirty="0"/>
              <a:t>대비 </a:t>
            </a:r>
            <a:r>
              <a:rPr lang="en-US" altLang="ko-KR" sz="1400" dirty="0"/>
              <a:t>12%</a:t>
            </a:r>
            <a:r>
              <a:rPr lang="ko-KR" altLang="en-US" sz="1400" dirty="0"/>
              <a:t>를 초과하는 성 과를 보였다</a:t>
            </a:r>
            <a:r>
              <a:rPr lang="en-US" altLang="ko-KR" sz="1400" dirty="0"/>
              <a:t>. </a:t>
            </a:r>
            <a:r>
              <a:rPr lang="ko-KR" altLang="en-US" sz="1400" dirty="0"/>
              <a:t>빠르게 변화하는 집단의 심리와 주가를 결정하는 기업의 기본지표와 기술적 지표를 바탕으로 인공지능을 이용한 </a:t>
            </a:r>
            <a:r>
              <a:rPr lang="ko-KR" altLang="en-US" sz="1400" dirty="0" err="1"/>
              <a:t>소셜빅데이터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트레이딩시스템이</a:t>
            </a:r>
            <a:r>
              <a:rPr lang="ko-KR" altLang="en-US" sz="1400" dirty="0"/>
              <a:t> 기존은 고전적 </a:t>
            </a:r>
            <a:r>
              <a:rPr lang="ko-KR" altLang="en-US" sz="1400" dirty="0" err="1"/>
              <a:t>트레이딩시스템이나</a:t>
            </a:r>
            <a:r>
              <a:rPr lang="ko-KR" altLang="en-US" sz="1400" dirty="0"/>
              <a:t> 사람이 직접 운용하는 각종펀드에 비하여 각종 악재에도 불구하고 뛰어난 실적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EBBC90-7239-4C80-8843-04FA2EB7E1D8}"/>
              </a:ext>
            </a:extLst>
          </p:cNvPr>
          <p:cNvSpPr/>
          <p:nvPr/>
        </p:nvSpPr>
        <p:spPr>
          <a:xfrm>
            <a:off x="1691680" y="323071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트레이딩을 위한 소셜 빅데이터 분석 모델 </a:t>
            </a:r>
            <a:r>
              <a:rPr lang="ko-KR" altLang="en-US" dirty="0" err="1"/>
              <a:t>송성환</a:t>
            </a:r>
            <a:r>
              <a:rPr lang="en-US" altLang="ko-KR" dirty="0"/>
              <a:t>1), </a:t>
            </a:r>
            <a:r>
              <a:rPr lang="ko-KR" altLang="en-US" dirty="0"/>
              <a:t>외 참고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0F8894-2CA8-428C-B997-ED24075F7035}"/>
              </a:ext>
            </a:extLst>
          </p:cNvPr>
          <p:cNvSpPr/>
          <p:nvPr/>
        </p:nvSpPr>
        <p:spPr>
          <a:xfrm>
            <a:off x="1115616" y="1067268"/>
            <a:ext cx="763284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소셜빅데이터로부터</a:t>
            </a:r>
            <a:r>
              <a:rPr lang="ko-KR" altLang="en-US" sz="1400" dirty="0"/>
              <a:t> 추출된 감성을 전통적인 투자기법을 효율 적으로 적용하여 </a:t>
            </a:r>
            <a:r>
              <a:rPr lang="ko-KR" altLang="en-US" sz="1400" dirty="0">
                <a:highlight>
                  <a:srgbClr val="FFFF66"/>
                </a:highlight>
              </a:rPr>
              <a:t>인공지능</a:t>
            </a:r>
            <a:r>
              <a:rPr lang="en-US" altLang="ko-KR" sz="1400" dirty="0">
                <a:highlight>
                  <a:srgbClr val="FFFF66"/>
                </a:highlight>
              </a:rPr>
              <a:t>(</a:t>
            </a:r>
            <a:r>
              <a:rPr lang="ko-KR" altLang="en-US" sz="1400" dirty="0">
                <a:highlight>
                  <a:srgbClr val="FFFF66"/>
                </a:highlight>
              </a:rPr>
              <a:t>기계학습</a:t>
            </a:r>
            <a:r>
              <a:rPr lang="en-US" altLang="ko-KR" sz="1400" dirty="0">
                <a:highlight>
                  <a:srgbClr val="FFFF66"/>
                </a:highlight>
              </a:rPr>
              <a:t>)</a:t>
            </a:r>
            <a:r>
              <a:rPr lang="ko-KR" altLang="en-US" sz="1400" dirty="0">
                <a:highlight>
                  <a:srgbClr val="FFFF66"/>
                </a:highlight>
              </a:rPr>
              <a:t>을 이용한 </a:t>
            </a:r>
            <a:r>
              <a:rPr lang="ko-KR" altLang="en-US" sz="1400" dirty="0" err="1">
                <a:highlight>
                  <a:srgbClr val="FFFF66"/>
                </a:highlight>
              </a:rPr>
              <a:t>주식트레이딩을</a:t>
            </a:r>
            <a:r>
              <a:rPr lang="ko-KR" altLang="en-US" sz="1400" dirty="0">
                <a:highlight>
                  <a:srgbClr val="FFFF66"/>
                </a:highlight>
              </a:rPr>
              <a:t> 구현</a:t>
            </a:r>
            <a:r>
              <a:rPr lang="ko-KR" altLang="en-US" sz="1400" dirty="0"/>
              <a:t>하고 운용함으로써 사람이 배제된 인공지능과 빅데이터만으로 구성되는 </a:t>
            </a:r>
            <a:r>
              <a:rPr lang="ko-KR" altLang="en-US" sz="1400" dirty="0" err="1"/>
              <a:t>주식트레이딩의</a:t>
            </a:r>
            <a:r>
              <a:rPr lang="ko-KR" altLang="en-US" sz="1400" dirty="0"/>
              <a:t> 유효성을 입증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Mean Reversion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(Pairs Trading)</a:t>
            </a:r>
            <a:r>
              <a:rPr lang="ko-KR" altLang="en-US" sz="1400" dirty="0"/>
              <a:t> </a:t>
            </a:r>
            <a:r>
              <a:rPr lang="en-US" altLang="ko-KR" sz="1400" dirty="0"/>
              <a:t>(Statistical Arbitrage Strategy)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Black-</a:t>
            </a:r>
            <a:r>
              <a:rPr lang="en-US" altLang="ko-KR" sz="1400" dirty="0" err="1"/>
              <a:t>Litterman</a:t>
            </a:r>
            <a:r>
              <a:rPr lang="en-US" altLang="ko-KR" sz="1400" dirty="0"/>
              <a:t>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743E4-E24E-4D94-A171-4ADD3DB86A94}"/>
              </a:ext>
            </a:extLst>
          </p:cNvPr>
          <p:cNvSpPr txBox="1"/>
          <p:nvPr/>
        </p:nvSpPr>
        <p:spPr>
          <a:xfrm>
            <a:off x="251520" y="19799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Quant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3D0CFC4B-6EAD-47FD-8817-AB9D4BAA5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AC9C4-5FCB-496F-9E09-C1D06263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422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E3B17A-ED73-4485-BBBF-256BFFFFE695}"/>
              </a:ext>
            </a:extLst>
          </p:cNvPr>
          <p:cNvSpPr/>
          <p:nvPr/>
        </p:nvSpPr>
        <p:spPr>
          <a:xfrm>
            <a:off x="755576" y="1124744"/>
            <a:ext cx="7488832" cy="3659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66"/>
                </a:highlight>
              </a:rPr>
              <a:t>시가총액 큰 종목만 투자하는 </a:t>
            </a:r>
            <a:r>
              <a:rPr lang="ko-KR" altLang="en-US" sz="1200" dirty="0"/>
              <a:t>방식은 효과적이지 않음</a:t>
            </a:r>
            <a:r>
              <a:rPr lang="en-US" altLang="ko-KR" sz="1200" dirty="0"/>
              <a:t>. </a:t>
            </a:r>
            <a:r>
              <a:rPr lang="ko-KR" altLang="en-US" sz="1200" dirty="0"/>
              <a:t>반대로</a:t>
            </a:r>
            <a:r>
              <a:rPr lang="en-US" altLang="ko-KR" sz="1200" dirty="0"/>
              <a:t>, </a:t>
            </a:r>
            <a:r>
              <a:rPr lang="ko-KR" altLang="en-US" sz="1200" dirty="0"/>
              <a:t>단순히 </a:t>
            </a:r>
            <a:r>
              <a:rPr lang="ko-KR" altLang="en-US" sz="1200" dirty="0">
                <a:highlight>
                  <a:srgbClr val="FFFF66"/>
                </a:highlight>
              </a:rPr>
              <a:t>소형주에만 투자할 경우</a:t>
            </a:r>
            <a:r>
              <a:rPr lang="ko-KR" altLang="en-US" sz="1200" dirty="0"/>
              <a:t>에도 수익률은 개선되지 않음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주가 </a:t>
            </a:r>
            <a:r>
              <a:rPr lang="en-US" altLang="ko-KR" sz="1200" dirty="0"/>
              <a:t>Size</a:t>
            </a:r>
            <a:r>
              <a:rPr lang="ko-KR" altLang="en-US" sz="1200" dirty="0"/>
              <a:t>와 투자수익률의 관계는 로직 상 아무런 연관이 없음</a:t>
            </a:r>
            <a:r>
              <a:rPr lang="en-US" altLang="ko-KR" sz="1200" dirty="0"/>
              <a:t>. </a:t>
            </a:r>
            <a:r>
              <a:rPr lang="ko-KR" altLang="en-US" sz="1200" dirty="0"/>
              <a:t>결과도 마찬가지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66"/>
                </a:highlight>
              </a:rPr>
              <a:t>투자의견 평균점수의 </a:t>
            </a:r>
            <a:r>
              <a:rPr lang="ko-KR" altLang="en-US" sz="1200" dirty="0"/>
              <a:t>상향조정이 큰 종목에 투자</a:t>
            </a:r>
            <a:r>
              <a:rPr lang="en-US" altLang="ko-KR" sz="1200" dirty="0"/>
              <a:t>. </a:t>
            </a:r>
            <a:r>
              <a:rPr lang="ko-KR" altLang="en-US" sz="1200" dirty="0"/>
              <a:t>중간 수준의 성과</a:t>
            </a:r>
            <a:r>
              <a:rPr lang="en-US" altLang="ko-KR" sz="12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고</a:t>
            </a:r>
            <a:r>
              <a:rPr lang="en-US" altLang="ko-KR" sz="1200" dirty="0"/>
              <a:t>ROE</a:t>
            </a:r>
            <a:r>
              <a:rPr lang="ko-KR" altLang="en-US" sz="1200" dirty="0"/>
              <a:t>는 고</a:t>
            </a:r>
            <a:r>
              <a:rPr lang="en-US" altLang="ko-KR" sz="1200" dirty="0"/>
              <a:t>PBR</a:t>
            </a:r>
            <a:r>
              <a:rPr lang="ko-KR" altLang="en-US" sz="1200" dirty="0"/>
              <a:t>과 연결되며 </a:t>
            </a:r>
            <a:r>
              <a:rPr lang="ko-KR" altLang="en-US" sz="1200" dirty="0" err="1"/>
              <a:t>고밸류에이션</a:t>
            </a:r>
            <a:r>
              <a:rPr lang="ko-KR" altLang="en-US" sz="1200" dirty="0"/>
              <a:t> 상황일 가능성이 높음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highlight>
                  <a:srgbClr val="FFFF66"/>
                </a:highlight>
              </a:rPr>
              <a:t>ROE, ROA </a:t>
            </a:r>
            <a:r>
              <a:rPr lang="ko-KR" altLang="en-US" sz="1200" dirty="0"/>
              <a:t>등 재무지표는 좋은 회사를 찾는 기준은 될 수 있으나 좋은 주식을 찾는 기준은 될 수 없음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66"/>
                </a:highlight>
              </a:rPr>
              <a:t>재무지표</a:t>
            </a:r>
            <a:r>
              <a:rPr lang="en-US" altLang="ko-KR" sz="1200" dirty="0">
                <a:highlight>
                  <a:srgbClr val="FFFF66"/>
                </a:highlight>
              </a:rPr>
              <a:t>(ROE,ROA,OP Margin</a:t>
            </a:r>
            <a:r>
              <a:rPr lang="en-US" altLang="ko-KR" sz="1200" dirty="0"/>
              <a:t>) </a:t>
            </a:r>
            <a:r>
              <a:rPr lang="ko-KR" altLang="en-US" sz="1200" dirty="0"/>
              <a:t>중 가장 나쁜 성과 기록</a:t>
            </a:r>
            <a:r>
              <a:rPr lang="en-US" altLang="ko-KR" sz="1200" dirty="0"/>
              <a:t>. </a:t>
            </a:r>
            <a:r>
              <a:rPr lang="ko-KR" altLang="en-US" sz="1200" dirty="0"/>
              <a:t>고마진에 의한 과도한 밸류에이션 적용이 문제가 됨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00FFFF"/>
                </a:highlight>
              </a:rPr>
              <a:t>이익의 질이 높은 종목에 </a:t>
            </a:r>
            <a:r>
              <a:rPr lang="ko-KR" altLang="en-US" sz="1200" dirty="0"/>
              <a:t>투자 </a:t>
            </a:r>
            <a:r>
              <a:rPr lang="en-US" altLang="ko-KR" sz="1200" dirty="0"/>
              <a:t>(</a:t>
            </a:r>
            <a:r>
              <a:rPr lang="ko-KR" altLang="en-US" sz="1200" dirty="0"/>
              <a:t>회계상의 순이익보다 현금흐름이 좋은 기업</a:t>
            </a:r>
            <a:r>
              <a:rPr lang="en-US" altLang="ko-KR" sz="1200" dirty="0"/>
              <a:t>). </a:t>
            </a:r>
            <a:r>
              <a:rPr lang="ko-KR" altLang="en-US" sz="1200" dirty="0"/>
              <a:t>하락장에서 좋은 성과를 보이는 특징을 가짐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66"/>
                </a:highlight>
              </a:rPr>
              <a:t>목표주가의 변화 자체만 보는 </a:t>
            </a:r>
            <a:r>
              <a:rPr lang="ko-KR" altLang="en-US" sz="1200" dirty="0"/>
              <a:t>방식으로</a:t>
            </a:r>
            <a:r>
              <a:rPr lang="en-US" altLang="ko-KR" sz="1200" dirty="0"/>
              <a:t>, </a:t>
            </a:r>
            <a:r>
              <a:rPr lang="ko-KR" altLang="en-US" sz="1200" dirty="0"/>
              <a:t>현주가의 고려가 없다는 것이 단점</a:t>
            </a:r>
            <a:r>
              <a:rPr lang="en-US" altLang="ko-KR" sz="1200" dirty="0"/>
              <a:t>. </a:t>
            </a:r>
            <a:r>
              <a:rPr lang="ko-KR" altLang="en-US" sz="1200" dirty="0"/>
              <a:t>낮은 수익률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highlight>
                  <a:srgbClr val="FFFF66"/>
                </a:highlight>
              </a:rPr>
              <a:t>애널리스트의 최종 투자의견을 </a:t>
            </a:r>
            <a:r>
              <a:rPr lang="ko-KR" altLang="en-US" sz="1200" dirty="0"/>
              <a:t>활용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이익모멘텀</a:t>
            </a:r>
            <a:r>
              <a:rPr lang="ko-KR" altLang="en-US" sz="1200" dirty="0"/>
              <a:t> 팩터보다는 성과가 떨어짐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현주가 대비 목표주가가 높은 종목 투자</a:t>
            </a:r>
            <a:r>
              <a:rPr lang="en-US" altLang="ko-KR" sz="1200" dirty="0"/>
              <a:t>. </a:t>
            </a:r>
            <a:r>
              <a:rPr lang="ko-KR" altLang="en-US" sz="1200" dirty="0"/>
              <a:t>중간 수준의 성과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59EE-C371-446E-BC6E-9C95D01D04D0}"/>
              </a:ext>
            </a:extLst>
          </p:cNvPr>
          <p:cNvSpPr txBox="1"/>
          <p:nvPr/>
        </p:nvSpPr>
        <p:spPr>
          <a:xfrm>
            <a:off x="251520" y="19799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Quant : OO</a:t>
            </a:r>
            <a:r>
              <a:rPr lang="ko-KR" altLang="en-US" dirty="0"/>
              <a:t>  사례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536E51-2304-4B72-B6E2-2D4489A9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8AD8CCF-45E7-4E8B-9F3E-4F9652B8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1682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70AC8D-CA85-4043-A1B9-7771AB61B05C}"/>
              </a:ext>
            </a:extLst>
          </p:cNvPr>
          <p:cNvSpPr/>
          <p:nvPr/>
        </p:nvSpPr>
        <p:spPr>
          <a:xfrm>
            <a:off x="611560" y="943705"/>
            <a:ext cx="7848872" cy="393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경기민감주와 경기방어주의 차별적인 </a:t>
            </a:r>
            <a:r>
              <a:rPr lang="ko-KR" altLang="en-US" sz="1200" dirty="0" err="1"/>
              <a:t>팩터반응도를</a:t>
            </a:r>
            <a:r>
              <a:rPr lang="ko-KR" altLang="en-US" sz="1200" dirty="0"/>
              <a:t> 감안</a:t>
            </a:r>
            <a:r>
              <a:rPr lang="en-US" altLang="ko-KR" sz="1200" dirty="0"/>
              <a:t>, </a:t>
            </a:r>
            <a:r>
              <a:rPr lang="ko-KR" altLang="en-US" sz="1200" dirty="0">
                <a:highlight>
                  <a:srgbClr val="FFFF66"/>
                </a:highlight>
              </a:rPr>
              <a:t>업종별로 </a:t>
            </a:r>
            <a:r>
              <a:rPr lang="en-US" altLang="ko-KR" sz="1200" dirty="0">
                <a:highlight>
                  <a:srgbClr val="FFFF66"/>
                </a:highlight>
              </a:rPr>
              <a:t>factor weight</a:t>
            </a:r>
            <a:r>
              <a:rPr lang="ko-KR" altLang="en-US" sz="1200" dirty="0">
                <a:highlight>
                  <a:srgbClr val="FFFF66"/>
                </a:highlight>
              </a:rPr>
              <a:t>를 다르게 적용</a:t>
            </a:r>
            <a:r>
              <a:rPr lang="en-US" altLang="ko-KR" sz="1200" dirty="0">
                <a:highlight>
                  <a:srgbClr val="FFFF66"/>
                </a:highlight>
              </a:rPr>
              <a:t>.</a:t>
            </a:r>
            <a:r>
              <a:rPr lang="en-US" altLang="ko-KR" sz="1200" dirty="0"/>
              <a:t> </a:t>
            </a:r>
            <a:r>
              <a:rPr lang="ko-KR" altLang="en-US" sz="1200" dirty="0"/>
              <a:t>단순한 </a:t>
            </a:r>
            <a:r>
              <a:rPr lang="en-US" altLang="ko-KR" sz="1200" dirty="0"/>
              <a:t>"</a:t>
            </a:r>
            <a:r>
              <a:rPr lang="ko-KR" altLang="en-US" sz="1200" dirty="0"/>
              <a:t>저</a:t>
            </a:r>
            <a:r>
              <a:rPr lang="en-US" altLang="ko-KR" sz="1200" dirty="0"/>
              <a:t>P/E + </a:t>
            </a:r>
            <a:r>
              <a:rPr lang="ko-KR" altLang="en-US" sz="1200" dirty="0" err="1"/>
              <a:t>이익모멘텀</a:t>
            </a:r>
            <a:r>
              <a:rPr lang="en-US" altLang="ko-KR" sz="1200" dirty="0"/>
              <a:t>" </a:t>
            </a:r>
            <a:r>
              <a:rPr lang="ko-KR" altLang="en-US" sz="1200" dirty="0"/>
              <a:t>조합 전략보다 향상된 수익률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밸류에이션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이익모멘텀</a:t>
            </a:r>
            <a:r>
              <a:rPr lang="en-US" altLang="ko-KR" sz="1200" dirty="0"/>
              <a:t>, </a:t>
            </a:r>
            <a:r>
              <a:rPr lang="ko-KR" altLang="en-US" sz="1200" dirty="0"/>
              <a:t>성장성과 수급 등 </a:t>
            </a:r>
            <a:r>
              <a:rPr lang="ko-KR" altLang="en-US" sz="1200" dirty="0">
                <a:highlight>
                  <a:srgbClr val="00FFFF"/>
                </a:highlight>
              </a:rPr>
              <a:t>다양한 </a:t>
            </a:r>
            <a:r>
              <a:rPr lang="ko-KR" altLang="en-US" sz="1200" dirty="0" err="1">
                <a:highlight>
                  <a:srgbClr val="00FFFF"/>
                </a:highlight>
              </a:rPr>
              <a:t>팩터를</a:t>
            </a:r>
            <a:r>
              <a:rPr lang="ko-KR" altLang="en-US" sz="1200" dirty="0">
                <a:highlight>
                  <a:srgbClr val="00FFFF"/>
                </a:highlight>
              </a:rPr>
              <a:t> 활용하는 </a:t>
            </a:r>
            <a:r>
              <a:rPr lang="ko-KR" altLang="en-US" sz="1200" dirty="0" err="1">
                <a:highlight>
                  <a:srgbClr val="00FFFF"/>
                </a:highlight>
              </a:rPr>
              <a:t>멀티팩터</a:t>
            </a:r>
            <a:r>
              <a:rPr lang="ko-KR" altLang="en-US" sz="1200" dirty="0">
                <a:highlight>
                  <a:srgbClr val="00FFFF"/>
                </a:highlight>
              </a:rPr>
              <a:t> 전략</a:t>
            </a:r>
            <a:r>
              <a:rPr lang="en-US" altLang="ko-KR" sz="1200" dirty="0"/>
              <a:t>. </a:t>
            </a:r>
            <a:r>
              <a:rPr lang="ko-KR" altLang="en-US" sz="1200" dirty="0"/>
              <a:t>우수한 성과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종목별 </a:t>
            </a:r>
            <a:r>
              <a:rPr lang="en-US" altLang="ko-KR" sz="1200" dirty="0"/>
              <a:t>EPS</a:t>
            </a:r>
            <a:r>
              <a:rPr lang="ko-KR" altLang="en-US" sz="1200" dirty="0"/>
              <a:t>를 연초부터 정확히 안다고 가정</a:t>
            </a:r>
            <a:r>
              <a:rPr lang="en-US" altLang="ko-KR" sz="1200" dirty="0"/>
              <a:t>, </a:t>
            </a:r>
            <a:r>
              <a:rPr lang="ko-KR" altLang="en-US" sz="1200" dirty="0">
                <a:highlight>
                  <a:srgbClr val="00FFFF"/>
                </a:highlight>
              </a:rPr>
              <a:t>저</a:t>
            </a:r>
            <a:r>
              <a:rPr lang="en-US" altLang="ko-KR" sz="1200" dirty="0">
                <a:highlight>
                  <a:srgbClr val="00FFFF"/>
                </a:highlight>
              </a:rPr>
              <a:t>PER</a:t>
            </a:r>
            <a:r>
              <a:rPr lang="ko-KR" altLang="en-US" sz="1200" dirty="0">
                <a:highlight>
                  <a:srgbClr val="00FFFF"/>
                </a:highlight>
              </a:rPr>
              <a:t>에 꾸준히 투자하는 가상전략</a:t>
            </a:r>
            <a:r>
              <a:rPr lang="en-US" altLang="ko-KR" sz="1200" dirty="0">
                <a:highlight>
                  <a:srgbClr val="00FFFF"/>
                </a:highlight>
              </a:rPr>
              <a:t>. </a:t>
            </a:r>
            <a:r>
              <a:rPr lang="ko-KR" altLang="en-US" sz="1200" dirty="0"/>
              <a:t>투자가능전략보다 훨씬 높은 성과 기록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BPS</a:t>
            </a:r>
            <a:r>
              <a:rPr lang="ko-KR" altLang="en-US" sz="1200" dirty="0"/>
              <a:t>를 연초부터 정확히 안다고 가정</a:t>
            </a:r>
            <a:r>
              <a:rPr lang="en-US" altLang="ko-KR" sz="1200" dirty="0"/>
              <a:t>, </a:t>
            </a:r>
            <a:r>
              <a:rPr lang="ko-KR" altLang="en-US" sz="1200" dirty="0"/>
              <a:t>저</a:t>
            </a:r>
            <a:r>
              <a:rPr lang="en-US" altLang="ko-KR" sz="1200" dirty="0">
                <a:highlight>
                  <a:srgbClr val="FFFF00"/>
                </a:highlight>
              </a:rPr>
              <a:t>PBR</a:t>
            </a:r>
            <a:r>
              <a:rPr lang="ko-KR" altLang="en-US" sz="1200" dirty="0">
                <a:highlight>
                  <a:srgbClr val="FFFF00"/>
                </a:highlight>
              </a:rPr>
              <a:t>에 꾸준히 투자하는 가상전략</a:t>
            </a:r>
            <a:r>
              <a:rPr lang="en-US" altLang="ko-KR" sz="1200" dirty="0">
                <a:highlight>
                  <a:srgbClr val="FFFF00"/>
                </a:highlight>
              </a:rPr>
              <a:t>. </a:t>
            </a:r>
            <a:r>
              <a:rPr lang="ko-KR" altLang="en-US" sz="1200" dirty="0"/>
              <a:t>가상</a:t>
            </a:r>
            <a:r>
              <a:rPr lang="en-US" altLang="ko-KR" sz="1200" dirty="0"/>
              <a:t>PER </a:t>
            </a:r>
            <a:r>
              <a:rPr lang="ko-KR" altLang="en-US" sz="1200" dirty="0"/>
              <a:t>전략보다는 낮음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종목별 </a:t>
            </a:r>
            <a:r>
              <a:rPr lang="en-US" altLang="ko-KR" sz="1200" dirty="0"/>
              <a:t>EPS</a:t>
            </a:r>
            <a:r>
              <a:rPr lang="ko-KR" altLang="en-US" sz="1200" dirty="0"/>
              <a:t>를 연초부터 정확히 안다고 가정</a:t>
            </a:r>
            <a:r>
              <a:rPr lang="en-US" altLang="ko-KR" sz="1200" dirty="0"/>
              <a:t>, </a:t>
            </a:r>
            <a:r>
              <a:rPr lang="ko-KR" altLang="en-US" sz="1200" dirty="0">
                <a:highlight>
                  <a:srgbClr val="00FFFF"/>
                </a:highlight>
              </a:rPr>
              <a:t>고성장주에 투자하는 가상전략</a:t>
            </a:r>
            <a:r>
              <a:rPr lang="en-US" altLang="ko-KR" sz="1200" dirty="0"/>
              <a:t>. </a:t>
            </a:r>
            <a:r>
              <a:rPr lang="ko-KR" altLang="en-US" sz="1200" dirty="0"/>
              <a:t>투자가능전략보다 훨씬 높은 성과 기록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highlight>
                  <a:srgbClr val="00FFFF"/>
                </a:highlight>
              </a:rPr>
              <a:t>1</a:t>
            </a:r>
            <a:r>
              <a:rPr lang="ko-KR" altLang="en-US" sz="1200" dirty="0" err="1">
                <a:highlight>
                  <a:srgbClr val="00FFFF"/>
                </a:highlight>
              </a:rPr>
              <a:t>달후의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en-US" altLang="ko-KR" sz="1200" dirty="0">
                <a:highlight>
                  <a:srgbClr val="00FFFF"/>
                </a:highlight>
              </a:rPr>
              <a:t>EPS</a:t>
            </a:r>
            <a:r>
              <a:rPr lang="ko-KR" altLang="en-US" sz="1200" dirty="0">
                <a:highlight>
                  <a:srgbClr val="00FFFF"/>
                </a:highlight>
              </a:rPr>
              <a:t>컨센서스를 미리 정확히 안다는 가정</a:t>
            </a:r>
            <a:r>
              <a:rPr lang="en-US" altLang="ko-KR" sz="1200" dirty="0"/>
              <a:t>, </a:t>
            </a:r>
            <a:r>
              <a:rPr lang="ko-KR" altLang="en-US" sz="1200" dirty="0"/>
              <a:t>상향조정 상위주에 투자하는 가상전략</a:t>
            </a:r>
            <a:r>
              <a:rPr lang="en-US" altLang="ko-KR" sz="1200" dirty="0"/>
              <a:t>. </a:t>
            </a:r>
            <a:r>
              <a:rPr lang="ko-KR" altLang="en-US" sz="1200" dirty="0"/>
              <a:t>가상</a:t>
            </a:r>
            <a:r>
              <a:rPr lang="en-US" altLang="ko-KR" sz="1200" dirty="0"/>
              <a:t>PER </a:t>
            </a:r>
            <a:r>
              <a:rPr lang="ko-KR" altLang="en-US" sz="1200" dirty="0"/>
              <a:t>전략보다 더 높은 수익률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향후 </a:t>
            </a:r>
            <a:r>
              <a:rPr lang="en-US" altLang="ko-KR" sz="1200" dirty="0"/>
              <a:t>1</a:t>
            </a:r>
            <a:r>
              <a:rPr lang="ko-KR" altLang="en-US" sz="1200" dirty="0"/>
              <a:t>달간 </a:t>
            </a:r>
            <a:r>
              <a:rPr lang="ko-KR" altLang="en-US" sz="1200" dirty="0">
                <a:highlight>
                  <a:srgbClr val="00FFFF"/>
                </a:highlight>
              </a:rPr>
              <a:t>외국인 비중이 가장 크게 높아질 </a:t>
            </a:r>
            <a:r>
              <a:rPr lang="ko-KR" altLang="en-US" sz="1200" dirty="0"/>
              <a:t>종목을 미리 알고 투자하는 가상전략</a:t>
            </a:r>
            <a:r>
              <a:rPr lang="en-US" altLang="ko-KR" sz="1200" dirty="0"/>
              <a:t>. </a:t>
            </a:r>
            <a:r>
              <a:rPr lang="ko-KR" altLang="en-US" sz="1200" dirty="0"/>
              <a:t>높은 수익률 보임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향후 </a:t>
            </a:r>
            <a:r>
              <a:rPr lang="en-US" altLang="ko-KR" sz="1200" dirty="0"/>
              <a:t>1</a:t>
            </a:r>
            <a:r>
              <a:rPr lang="ko-KR" altLang="en-US" sz="1200" dirty="0">
                <a:highlight>
                  <a:srgbClr val="00FFFF"/>
                </a:highlight>
              </a:rPr>
              <a:t>달간 기관이 가장 많이 살 종목을 미리 알고 투자하는 가상전략</a:t>
            </a:r>
            <a:r>
              <a:rPr lang="en-US" altLang="ko-KR" sz="1200" dirty="0">
                <a:highlight>
                  <a:srgbClr val="00FFFF"/>
                </a:highlight>
              </a:rPr>
              <a:t>. </a:t>
            </a:r>
            <a:r>
              <a:rPr lang="ko-KR" altLang="en-US" sz="1200" dirty="0">
                <a:highlight>
                  <a:srgbClr val="00FFFF"/>
                </a:highlight>
              </a:rPr>
              <a:t>가상전략 </a:t>
            </a:r>
            <a:r>
              <a:rPr lang="ko-KR" altLang="en-US" sz="1200" dirty="0"/>
              <a:t>중에서 가장 높은 수익률</a:t>
            </a:r>
            <a:r>
              <a:rPr lang="en-US" altLang="ko-KR" sz="1200" dirty="0"/>
              <a:t>. </a:t>
            </a:r>
            <a:r>
              <a:rPr lang="ko-KR" altLang="en-US" sz="1200" dirty="0"/>
              <a:t>가상전략 중 수급전략이 가장 뛰어남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4A708-0608-48A0-86D0-DA0574A9DE83}"/>
              </a:ext>
            </a:extLst>
          </p:cNvPr>
          <p:cNvSpPr txBox="1"/>
          <p:nvPr/>
        </p:nvSpPr>
        <p:spPr>
          <a:xfrm>
            <a:off x="251520" y="19799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Quant : OO</a:t>
            </a:r>
            <a:r>
              <a:rPr lang="ko-KR" altLang="en-US" dirty="0"/>
              <a:t>  사례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4426699-7494-4E61-9CCE-A5C289FD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A28B0-722A-4E27-9BC2-F138A150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1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183C2-3A38-4862-9B2B-4ECC9D1228FA}"/>
              </a:ext>
            </a:extLst>
          </p:cNvPr>
          <p:cNvSpPr txBox="1"/>
          <p:nvPr/>
        </p:nvSpPr>
        <p:spPr>
          <a:xfrm>
            <a:off x="395536" y="280785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</a:t>
            </a:r>
            <a:r>
              <a:rPr lang="ko-KR" altLang="en-US" dirty="0"/>
              <a:t>점검사항 및 방법 및 절차 </a:t>
            </a:r>
            <a:r>
              <a:rPr lang="en-US" altLang="ko-KR" dirty="0"/>
              <a:t>( </a:t>
            </a:r>
            <a:r>
              <a:rPr lang="ko-KR" altLang="en-US" dirty="0"/>
              <a:t>프로젝트 기획서 작성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E9718-6380-4642-8D3F-5D5DF9D78F27}"/>
              </a:ext>
            </a:extLst>
          </p:cNvPr>
          <p:cNvSpPr txBox="1"/>
          <p:nvPr/>
        </p:nvSpPr>
        <p:spPr>
          <a:xfrm>
            <a:off x="898030" y="2261447"/>
            <a:ext cx="474303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문제 정의</a:t>
            </a:r>
            <a:endParaRPr lang="en-US" altLang="ko-KR" sz="1200" dirty="0"/>
          </a:p>
          <a:p>
            <a:r>
              <a:rPr lang="en-US" altLang="ko-KR" sz="1200" dirty="0"/>
              <a:t> : </a:t>
            </a:r>
            <a:r>
              <a:rPr lang="ko-KR" altLang="en-US" sz="1200" dirty="0"/>
              <a:t>선행연구 및 연구자 관심  정의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대립</a:t>
            </a:r>
            <a:r>
              <a:rPr lang="ko-KR" altLang="en-US" sz="1200" dirty="0"/>
              <a:t> 가설 도출</a:t>
            </a:r>
            <a:endParaRPr lang="en-US" altLang="ko-KR" sz="12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0A936A-D5FD-44DB-8340-7F26D4CC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6346F7-F150-494E-86BD-1B2EF9C3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0F2B7-7775-4FB1-AD6C-D1ABDB6C96DE}"/>
              </a:ext>
            </a:extLst>
          </p:cNvPr>
          <p:cNvSpPr txBox="1"/>
          <p:nvPr/>
        </p:nvSpPr>
        <p:spPr>
          <a:xfrm>
            <a:off x="885664" y="1645416"/>
            <a:ext cx="474303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선행 연구</a:t>
            </a:r>
            <a:endParaRPr lang="en-US" altLang="ko-KR" sz="1200" dirty="0"/>
          </a:p>
          <a:p>
            <a:r>
              <a:rPr lang="en-US" altLang="ko-KR" sz="1200" dirty="0"/>
              <a:t> : </a:t>
            </a:r>
            <a:r>
              <a:rPr lang="ko-KR" altLang="en-US" sz="1200" dirty="0"/>
              <a:t>선행연구 사례</a:t>
            </a:r>
            <a:r>
              <a:rPr lang="en-US" altLang="ko-KR" sz="1200" dirty="0"/>
              <a:t>, </a:t>
            </a:r>
            <a:r>
              <a:rPr lang="ko-KR" altLang="en-US" sz="1200" dirty="0"/>
              <a:t>연구자 주장</a:t>
            </a:r>
            <a:r>
              <a:rPr lang="en-US" altLang="ko-KR" sz="1200" dirty="0"/>
              <a:t>(</a:t>
            </a:r>
            <a:r>
              <a:rPr lang="ko-KR" altLang="en-US" sz="1200" dirty="0"/>
              <a:t>관심</a:t>
            </a:r>
            <a:r>
              <a:rPr lang="en-US" altLang="ko-KR" sz="1200" dirty="0"/>
              <a:t>) </a:t>
            </a:r>
            <a:r>
              <a:rPr lang="ko-KR" altLang="en-US" sz="1200" dirty="0"/>
              <a:t>차별성</a:t>
            </a:r>
            <a:r>
              <a:rPr lang="en-US" altLang="ko-KR" sz="1200" dirty="0"/>
              <a:t>, </a:t>
            </a:r>
            <a:r>
              <a:rPr lang="ko-KR" altLang="en-US" sz="1200" dirty="0"/>
              <a:t>기여효과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CFA30-D873-4420-AB02-12165FD1A2D6}"/>
              </a:ext>
            </a:extLst>
          </p:cNvPr>
          <p:cNvSpPr txBox="1"/>
          <p:nvPr/>
        </p:nvSpPr>
        <p:spPr>
          <a:xfrm>
            <a:off x="907975" y="998048"/>
            <a:ext cx="474303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/>
              <a:t>문제 제기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현재 상황분석</a:t>
            </a:r>
            <a:r>
              <a:rPr lang="en-US" altLang="ko-KR" sz="1200" dirty="0"/>
              <a:t>(</a:t>
            </a:r>
            <a:r>
              <a:rPr lang="ko-KR" altLang="en-US" sz="1200" dirty="0"/>
              <a:t>배경</a:t>
            </a:r>
            <a:r>
              <a:rPr lang="en-US" altLang="ko-KR" sz="1200" dirty="0"/>
              <a:t>) , </a:t>
            </a:r>
            <a:r>
              <a:rPr lang="ko-KR" altLang="en-US" sz="1200" dirty="0"/>
              <a:t>동기 </a:t>
            </a:r>
            <a:r>
              <a:rPr lang="en-US" altLang="ko-KR" sz="1200" dirty="0">
                <a:sym typeface="Wingdings" panose="05000000000000000000" pitchFamily="2" charset="2"/>
              </a:rPr>
              <a:t> P </a:t>
            </a:r>
            <a:r>
              <a:rPr lang="ko-KR" altLang="en-US" sz="1200" dirty="0">
                <a:sym typeface="Wingdings" panose="05000000000000000000" pitchFamily="2" charset="2"/>
              </a:rPr>
              <a:t>목적</a:t>
            </a:r>
            <a:r>
              <a:rPr lang="en-US" altLang="ko-KR" sz="1200" dirty="0"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ym typeface="Wingdings" panose="05000000000000000000" pitchFamily="2" charset="2"/>
              </a:rPr>
              <a:t>필요성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ED0A5-17AB-4A3C-A115-F6EC6656F61E}"/>
              </a:ext>
            </a:extLst>
          </p:cNvPr>
          <p:cNvSpPr txBox="1"/>
          <p:nvPr/>
        </p:nvSpPr>
        <p:spPr>
          <a:xfrm>
            <a:off x="907967" y="2990070"/>
            <a:ext cx="4743036" cy="83099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연구설계</a:t>
            </a:r>
            <a:endParaRPr lang="en-US" altLang="ko-KR" sz="1200" dirty="0"/>
          </a:p>
          <a:p>
            <a:r>
              <a:rPr lang="en-US" altLang="ko-KR" sz="1200" dirty="0"/>
              <a:t> : </a:t>
            </a:r>
            <a:r>
              <a:rPr lang="ko-KR" altLang="en-US" sz="1200" dirty="0"/>
              <a:t>연구방법 설정</a:t>
            </a:r>
            <a:endParaRPr lang="en-US" altLang="ko-KR" sz="1200" dirty="0"/>
          </a:p>
          <a:p>
            <a:r>
              <a:rPr lang="en-US" altLang="ko-KR" sz="1200" dirty="0"/>
              <a:t> : </a:t>
            </a:r>
            <a:r>
              <a:rPr lang="ko-KR" altLang="en-US" sz="1200" dirty="0"/>
              <a:t>데이터 선정 </a:t>
            </a:r>
            <a:r>
              <a:rPr lang="en-US" altLang="ko-KR" sz="1200" dirty="0"/>
              <a:t>, </a:t>
            </a:r>
            <a:r>
              <a:rPr lang="ko-KR" altLang="en-US" sz="1200" dirty="0"/>
              <a:t>표본</a:t>
            </a:r>
            <a:r>
              <a:rPr lang="en-US" altLang="ko-KR" sz="1200" dirty="0"/>
              <a:t>, </a:t>
            </a:r>
            <a:r>
              <a:rPr lang="ko-KR" altLang="en-US" sz="1200" dirty="0"/>
              <a:t>표본추출방법</a:t>
            </a:r>
            <a:r>
              <a:rPr lang="en-US" altLang="ko-KR" sz="1200" dirty="0"/>
              <a:t>, </a:t>
            </a:r>
            <a:r>
              <a:rPr lang="ko-KR" altLang="en-US" sz="1200" dirty="0"/>
              <a:t>교차 검증</a:t>
            </a:r>
            <a:endParaRPr lang="en-US" altLang="ko-KR" sz="1200" dirty="0"/>
          </a:p>
          <a:p>
            <a:r>
              <a:rPr lang="en-US" altLang="ko-KR" sz="1200" dirty="0"/>
              <a:t> : feature  </a:t>
            </a:r>
            <a:r>
              <a:rPr lang="ko-KR" altLang="en-US" sz="1200" dirty="0"/>
              <a:t>선택 방법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39873-D19F-420A-A1CD-4A1B9A8CD1AB}"/>
              </a:ext>
            </a:extLst>
          </p:cNvPr>
          <p:cNvSpPr txBox="1"/>
          <p:nvPr/>
        </p:nvSpPr>
        <p:spPr>
          <a:xfrm>
            <a:off x="907967" y="3985733"/>
            <a:ext cx="4738107" cy="4616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5. </a:t>
            </a:r>
            <a:r>
              <a:rPr lang="ko-KR" altLang="en-US" sz="1200" dirty="0"/>
              <a:t>자료수집 및 데이터 </a:t>
            </a:r>
            <a:r>
              <a:rPr lang="ko-KR" altLang="en-US" sz="1200" dirty="0" err="1"/>
              <a:t>전처리</a:t>
            </a:r>
            <a:endParaRPr lang="en-US" altLang="ko-KR" sz="1200" dirty="0"/>
          </a:p>
          <a:p>
            <a:r>
              <a:rPr lang="en-US" altLang="ko-KR" sz="1200" dirty="0"/>
              <a:t> :  EDA, </a:t>
            </a:r>
            <a:r>
              <a:rPr lang="ko-KR" altLang="en-US" sz="1200" dirty="0" err="1"/>
              <a:t>결측치</a:t>
            </a:r>
            <a:r>
              <a:rPr lang="en-US" altLang="ko-KR" sz="1200" dirty="0"/>
              <a:t>, </a:t>
            </a:r>
            <a:r>
              <a:rPr lang="ko-KR" altLang="en-US" sz="1200" dirty="0"/>
              <a:t>이상치 등</a:t>
            </a: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FEE2-7946-4C48-83C4-0C4024EF7613}"/>
              </a:ext>
            </a:extLst>
          </p:cNvPr>
          <p:cNvSpPr txBox="1"/>
          <p:nvPr/>
        </p:nvSpPr>
        <p:spPr>
          <a:xfrm>
            <a:off x="907967" y="4591433"/>
            <a:ext cx="4738107" cy="4616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6. </a:t>
            </a:r>
            <a:r>
              <a:rPr lang="ko-KR" altLang="en-US" sz="1200" dirty="0"/>
              <a:t>분석방법</a:t>
            </a:r>
            <a:r>
              <a:rPr lang="en-US" altLang="ko-KR" sz="1200" dirty="0"/>
              <a:t>(</a:t>
            </a:r>
            <a:r>
              <a:rPr lang="ko-KR" altLang="en-US" sz="1200" dirty="0"/>
              <a:t>모델</a:t>
            </a:r>
            <a:r>
              <a:rPr lang="en-US" altLang="ko-KR" sz="1200" dirty="0"/>
              <a:t>) </a:t>
            </a:r>
            <a:r>
              <a:rPr lang="ko-KR" altLang="en-US" sz="1200" dirty="0"/>
              <a:t>선택 </a:t>
            </a:r>
            <a:r>
              <a:rPr lang="en-US" altLang="ko-KR" sz="1200" dirty="0"/>
              <a:t>+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r>
              <a:rPr lang="en-US" altLang="ko-KR" sz="1200" dirty="0"/>
              <a:t> : </a:t>
            </a:r>
            <a:r>
              <a:rPr lang="ko-KR" altLang="en-US" sz="1200" dirty="0"/>
              <a:t>통계분석</a:t>
            </a:r>
            <a:r>
              <a:rPr lang="en-US" altLang="ko-KR" sz="1200" dirty="0"/>
              <a:t>, ML , DL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2D96C-20D6-4B99-9238-12226814BB49}"/>
              </a:ext>
            </a:extLst>
          </p:cNvPr>
          <p:cNvSpPr txBox="1"/>
          <p:nvPr/>
        </p:nvSpPr>
        <p:spPr>
          <a:xfrm>
            <a:off x="898443" y="5369877"/>
            <a:ext cx="424553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 startAt="7"/>
            </a:pPr>
            <a:r>
              <a:rPr lang="ko-KR" altLang="en-US" sz="1200" dirty="0"/>
              <a:t>결과분석 도출 검증평가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분류모형 </a:t>
            </a:r>
            <a:r>
              <a:rPr lang="en-US" altLang="ko-KR" sz="1200" dirty="0"/>
              <a:t>(CM), </a:t>
            </a:r>
            <a:r>
              <a:rPr lang="ko-KR" altLang="en-US" sz="1200" dirty="0"/>
              <a:t>예측모형</a:t>
            </a:r>
            <a:r>
              <a:rPr lang="en-US" altLang="ko-KR" sz="1200" dirty="0"/>
              <a:t>(RMSE)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615EA-E7E9-46E7-802F-B6A5E050B722}"/>
              </a:ext>
            </a:extLst>
          </p:cNvPr>
          <p:cNvSpPr txBox="1"/>
          <p:nvPr/>
        </p:nvSpPr>
        <p:spPr>
          <a:xfrm>
            <a:off x="873949" y="5964090"/>
            <a:ext cx="450050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8.  </a:t>
            </a:r>
            <a:r>
              <a:rPr lang="ko-KR" altLang="en-US" sz="1200" dirty="0"/>
              <a:t>연구결과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시사점</a:t>
            </a:r>
            <a:r>
              <a:rPr lang="en-US" altLang="ko-KR" sz="1200" dirty="0"/>
              <a:t>, </a:t>
            </a:r>
            <a:r>
              <a:rPr lang="ko-KR" altLang="en-US" sz="1200" dirty="0"/>
              <a:t>기여효과</a:t>
            </a:r>
            <a:r>
              <a:rPr lang="en-US" altLang="ko-KR" sz="1200" dirty="0"/>
              <a:t>, </a:t>
            </a:r>
            <a:r>
              <a:rPr lang="ko-KR" altLang="en-US" sz="1200" dirty="0"/>
              <a:t>한계점</a:t>
            </a:r>
            <a:r>
              <a:rPr lang="en-US" altLang="ko-KR" sz="1200" dirty="0"/>
              <a:t>, </a:t>
            </a:r>
            <a:r>
              <a:rPr lang="ko-KR" altLang="en-US" sz="1200" dirty="0"/>
              <a:t>추가연구</a:t>
            </a:r>
            <a:endParaRPr lang="en-US" altLang="ko-KR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ACDD0C-E367-41AD-8B53-C86B07F1729D}"/>
              </a:ext>
            </a:extLst>
          </p:cNvPr>
          <p:cNvSpPr txBox="1"/>
          <p:nvPr/>
        </p:nvSpPr>
        <p:spPr>
          <a:xfrm>
            <a:off x="6358685" y="1209990"/>
            <a:ext cx="122413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팀원 </a:t>
            </a:r>
            <a:r>
              <a:rPr lang="en-US" altLang="ko-KR" sz="1200" dirty="0"/>
              <a:t>R&amp;R </a:t>
            </a:r>
            <a:r>
              <a:rPr lang="ko-KR" altLang="en-US" sz="1200" dirty="0"/>
              <a:t>확정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C6AB50-41D1-47E0-A9AA-8AEEEE9DCB3D}"/>
              </a:ext>
            </a:extLst>
          </p:cNvPr>
          <p:cNvSpPr txBox="1"/>
          <p:nvPr/>
        </p:nvSpPr>
        <p:spPr>
          <a:xfrm>
            <a:off x="6358684" y="2339149"/>
            <a:ext cx="217375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연구계획서 </a:t>
            </a:r>
            <a:r>
              <a:rPr lang="ko-KR" altLang="en-US" sz="1200" dirty="0"/>
              <a:t>작성 </a:t>
            </a:r>
            <a:r>
              <a:rPr lang="en-US" altLang="ko-KR" sz="1200" dirty="0">
                <a:highlight>
                  <a:srgbClr val="FFFF00"/>
                </a:highlight>
              </a:rPr>
              <a:t>(*</a:t>
            </a:r>
            <a:r>
              <a:rPr lang="ko-KR" altLang="en-US" sz="1200" dirty="0">
                <a:highlight>
                  <a:srgbClr val="FFFF00"/>
                </a:highlight>
              </a:rPr>
              <a:t>발표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35D07-33DE-495D-82AE-AEB8F6CDB750}"/>
              </a:ext>
            </a:extLst>
          </p:cNvPr>
          <p:cNvSpPr/>
          <p:nvPr/>
        </p:nvSpPr>
        <p:spPr>
          <a:xfrm>
            <a:off x="6272563" y="4074499"/>
            <a:ext cx="1954381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탐색적 자료 분석 보고서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C61CD05-6F2A-4C5F-9607-33722A31BBAB}"/>
              </a:ext>
            </a:extLst>
          </p:cNvPr>
          <p:cNvSpPr/>
          <p:nvPr/>
        </p:nvSpPr>
        <p:spPr>
          <a:xfrm>
            <a:off x="6272563" y="5230167"/>
            <a:ext cx="213360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sz="1200" dirty="0"/>
              <a:t>빅데이터 분석 모델 정의서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031D7A-47DC-4CDD-8A4A-0D0223337B1E}"/>
              </a:ext>
            </a:extLst>
          </p:cNvPr>
          <p:cNvSpPr/>
          <p:nvPr/>
        </p:nvSpPr>
        <p:spPr>
          <a:xfrm>
            <a:off x="6272563" y="5983540"/>
            <a:ext cx="1415772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/>
              <a:t>최종보고서 </a:t>
            </a:r>
            <a:r>
              <a:rPr lang="en-US" altLang="ko-KR" sz="1200" dirty="0">
                <a:highlight>
                  <a:srgbClr val="FFFF00"/>
                </a:highlight>
              </a:rPr>
              <a:t>* </a:t>
            </a:r>
            <a:r>
              <a:rPr lang="ko-KR" altLang="en-US" sz="1200" dirty="0">
                <a:highlight>
                  <a:srgbClr val="FFFF00"/>
                </a:highlight>
              </a:rPr>
              <a:t>발표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CC9C6-05F9-4A9E-A66D-FDDA901CFCBA}"/>
              </a:ext>
            </a:extLst>
          </p:cNvPr>
          <p:cNvSpPr txBox="1"/>
          <p:nvPr/>
        </p:nvSpPr>
        <p:spPr>
          <a:xfrm>
            <a:off x="5836069" y="1166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121C8-15E7-496F-AE23-FEE6F0982454}"/>
              </a:ext>
            </a:extLst>
          </p:cNvPr>
          <p:cNvSpPr txBox="1"/>
          <p:nvPr/>
        </p:nvSpPr>
        <p:spPr>
          <a:xfrm>
            <a:off x="5737642" y="22929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525759-2B1D-4E70-B478-BB1E345D6997}"/>
              </a:ext>
            </a:extLst>
          </p:cNvPr>
          <p:cNvSpPr txBox="1"/>
          <p:nvPr/>
        </p:nvSpPr>
        <p:spPr>
          <a:xfrm>
            <a:off x="5737642" y="401102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3BBD-1967-48A6-A1E7-60F4B7C0CF65}"/>
              </a:ext>
            </a:extLst>
          </p:cNvPr>
          <p:cNvSpPr txBox="1"/>
          <p:nvPr/>
        </p:nvSpPr>
        <p:spPr>
          <a:xfrm>
            <a:off x="5638799" y="52372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95B8D8-04B2-4543-BE42-29177D3B328E}"/>
              </a:ext>
            </a:extLst>
          </p:cNvPr>
          <p:cNvSpPr txBox="1"/>
          <p:nvPr/>
        </p:nvSpPr>
        <p:spPr>
          <a:xfrm>
            <a:off x="5737642" y="595276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856757-98B2-42B7-A585-EFA4AD304EFB}"/>
              </a:ext>
            </a:extLst>
          </p:cNvPr>
          <p:cNvSpPr txBox="1"/>
          <p:nvPr/>
        </p:nvSpPr>
        <p:spPr>
          <a:xfrm>
            <a:off x="6365467" y="1708887"/>
            <a:ext cx="91440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*</a:t>
            </a:r>
            <a:r>
              <a:rPr lang="ko-KR" altLang="en-US" sz="1200" dirty="0">
                <a:highlight>
                  <a:srgbClr val="FFFF00"/>
                </a:highlight>
              </a:rPr>
              <a:t>발표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45F0D0-28F1-473C-AC98-5D4AFF35CDCF}"/>
              </a:ext>
            </a:extLst>
          </p:cNvPr>
          <p:cNvSpPr txBox="1"/>
          <p:nvPr/>
        </p:nvSpPr>
        <p:spPr>
          <a:xfrm>
            <a:off x="6272563" y="4487548"/>
            <a:ext cx="241423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중간 점검 </a:t>
            </a:r>
            <a:r>
              <a:rPr lang="en-US" altLang="ko-KR" sz="1200" dirty="0">
                <a:highlight>
                  <a:srgbClr val="FFFF00"/>
                </a:highlight>
              </a:rPr>
              <a:t>(*</a:t>
            </a:r>
            <a:r>
              <a:rPr lang="ko-KR" altLang="en-US" sz="1200" dirty="0">
                <a:highlight>
                  <a:srgbClr val="FFFF00"/>
                </a:highlight>
              </a:rPr>
              <a:t>전체 또는 개별발표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300307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82E8F-6D12-490E-8CD9-4032A08793AE}"/>
              </a:ext>
            </a:extLst>
          </p:cNvPr>
          <p:cNvSpPr/>
          <p:nvPr/>
        </p:nvSpPr>
        <p:spPr>
          <a:xfrm>
            <a:off x="1763688" y="346152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리스크 줄이기</a:t>
            </a:r>
            <a:r>
              <a:rPr lang="en-US" altLang="ko-KR" dirty="0"/>
              <a:t>: </a:t>
            </a:r>
            <a:r>
              <a:rPr lang="ko-KR" altLang="en-US" dirty="0"/>
              <a:t>중립화 전략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082ED6-B8A8-4685-A4FF-C0CF2C1AD582}"/>
              </a:ext>
            </a:extLst>
          </p:cNvPr>
          <p:cNvSpPr/>
          <p:nvPr/>
        </p:nvSpPr>
        <p:spPr>
          <a:xfrm>
            <a:off x="827584" y="967865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Risk factor:</a:t>
            </a:r>
            <a:r>
              <a:rPr lang="ko-KR" altLang="en-US" dirty="0"/>
              <a:t> 베타 </a:t>
            </a:r>
            <a:r>
              <a:rPr lang="en-US" altLang="ko-KR" dirty="0"/>
              <a:t>factor, </a:t>
            </a:r>
            <a:r>
              <a:rPr lang="ko-KR" altLang="en-US" dirty="0"/>
              <a:t>업종 </a:t>
            </a:r>
            <a:r>
              <a:rPr lang="en-US" altLang="ko-KR" dirty="0"/>
              <a:t>factor, </a:t>
            </a:r>
            <a:r>
              <a:rPr lang="ko-KR" altLang="en-US" dirty="0"/>
              <a:t>사이즈 </a:t>
            </a:r>
            <a:r>
              <a:rPr lang="en-US" altLang="ko-KR" dirty="0"/>
              <a:t>factor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E09E4-F693-4FD1-A326-0C0D9C95C59F}"/>
              </a:ext>
            </a:extLst>
          </p:cNvPr>
          <p:cNvSpPr/>
          <p:nvPr/>
        </p:nvSpPr>
        <p:spPr>
          <a:xfrm>
            <a:off x="827584" y="1376392"/>
            <a:ext cx="7488832" cy="1345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베타 중립화 전략</a:t>
            </a:r>
            <a:r>
              <a:rPr lang="en-US" altLang="ko-KR" sz="1400" dirty="0"/>
              <a:t>: 5</a:t>
            </a:r>
            <a:r>
              <a:rPr lang="ko-KR" altLang="en-US" sz="1400" dirty="0"/>
              <a:t>개 </a:t>
            </a:r>
            <a:r>
              <a:rPr lang="ko-KR" altLang="en-US" sz="1400" dirty="0" err="1"/>
              <a:t>베타군별로</a:t>
            </a:r>
            <a:r>
              <a:rPr lang="ko-KR" altLang="en-US" sz="1400" dirty="0"/>
              <a:t> 나눠서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소속 베타군의 평균</a:t>
            </a:r>
            <a:r>
              <a:rPr lang="en-US" altLang="ko-KR" sz="1400" dirty="0"/>
              <a:t>P/E</a:t>
            </a:r>
            <a:r>
              <a:rPr lang="ko-KR" altLang="en-US" sz="1400" dirty="0"/>
              <a:t>보다 </a:t>
            </a:r>
            <a:r>
              <a:rPr lang="en-US" altLang="ko-KR" sz="1400" dirty="0"/>
              <a:t>Forward P/E </a:t>
            </a:r>
            <a:r>
              <a:rPr lang="ko-KR" altLang="en-US" sz="1400" dirty="0"/>
              <a:t>할인율이 큰 종목 순으로 종목 선택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디스카운트 큰 종목 </a:t>
            </a:r>
            <a:r>
              <a:rPr lang="en-US" altLang="ko-KR" sz="1400" dirty="0"/>
              <a:t>Long, </a:t>
            </a:r>
            <a:r>
              <a:rPr lang="ko-KR" altLang="en-US" sz="1400" dirty="0"/>
              <a:t>프리미엄 높은 종목 </a:t>
            </a:r>
            <a:r>
              <a:rPr lang="en-US" altLang="ko-KR" sz="1400" dirty="0"/>
              <a:t>Short.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베타군은</a:t>
            </a:r>
            <a:r>
              <a:rPr lang="en-US" altLang="ko-KR" sz="1400" dirty="0"/>
              <a:t>, </a:t>
            </a:r>
            <a:r>
              <a:rPr lang="ko-KR" altLang="en-US" sz="1400" dirty="0"/>
              <a:t>전체 유니버스의 현재 베타수치를 기준으로 정렬하여 </a:t>
            </a:r>
            <a:r>
              <a:rPr lang="en-US" altLang="ko-KR" sz="1400" dirty="0"/>
              <a:t>20%</a:t>
            </a:r>
            <a:r>
              <a:rPr lang="ko-KR" altLang="en-US" sz="1400" dirty="0"/>
              <a:t>씩 그룹을 형성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97CF6-0F0E-4023-94F5-B54C59A0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F1450D-7096-4E28-A115-D0D93C1E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184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ECCE03-CCDE-4F27-B72C-253585119709}"/>
              </a:ext>
            </a:extLst>
          </p:cNvPr>
          <p:cNvSpPr/>
          <p:nvPr/>
        </p:nvSpPr>
        <p:spPr>
          <a:xfrm>
            <a:off x="539552" y="928670"/>
            <a:ext cx="6912768" cy="4438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Relative Return (%):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운용포트폴리오의</a:t>
            </a:r>
            <a:r>
              <a:rPr lang="ko-KR" altLang="en-US" sz="1400" dirty="0"/>
              <a:t> </a:t>
            </a:r>
            <a:r>
              <a:rPr lang="en-US" altLang="ko-KR" sz="1400" dirty="0"/>
              <a:t>Benchmark </a:t>
            </a:r>
            <a:r>
              <a:rPr lang="ko-KR" altLang="en-US" sz="1400" dirty="0"/>
              <a:t>대비 상대수익률</a:t>
            </a:r>
            <a:r>
              <a:rPr lang="en-US" altLang="ko-KR" sz="1400" dirty="0"/>
              <a:t>. (</a:t>
            </a:r>
            <a:r>
              <a:rPr lang="ko-KR" altLang="en-US" sz="1400" dirty="0"/>
              <a:t>초과수익률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abnormal return, excess return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Tracking Error (%)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en-US" altLang="ko-KR" sz="1200" dirty="0"/>
              <a:t>: Relative Return</a:t>
            </a:r>
            <a:r>
              <a:rPr lang="ko-KR" altLang="en-US" sz="1200" dirty="0"/>
              <a:t>의 표준편차</a:t>
            </a:r>
            <a:r>
              <a:rPr lang="en-US" altLang="ko-KR" sz="1200" dirty="0"/>
              <a:t>. σ(R - RB)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 </a:t>
            </a:r>
            <a:r>
              <a:rPr lang="en-US" altLang="ko-KR" sz="1600" b="1" dirty="0">
                <a:highlight>
                  <a:srgbClr val="00FFFF"/>
                </a:highlight>
              </a:rPr>
              <a:t>Information Ratio (IR)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: Relative Return/Tracking Error.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해당 포트폴리오의 벤치마크 대비 초과수익률을 </a:t>
            </a:r>
            <a:r>
              <a:rPr lang="en-US" altLang="ko-KR" sz="1200" dirty="0"/>
              <a:t>Tracking Error</a:t>
            </a:r>
            <a:r>
              <a:rPr lang="ko-KR" altLang="en-US" sz="1200" dirty="0"/>
              <a:t>로 나눈 지표</a:t>
            </a:r>
            <a:r>
              <a:rPr lang="en-US" altLang="ko-KR" sz="1200" dirty="0"/>
              <a:t>. </a:t>
            </a:r>
            <a:r>
              <a:rPr lang="ko-KR" altLang="en-US" sz="1200" dirty="0"/>
              <a:t>벤치마크 대비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/>
              <a:t> </a:t>
            </a:r>
            <a:r>
              <a:rPr lang="en-US" altLang="ko-KR" sz="1600" b="1" dirty="0"/>
              <a:t>Information Coefficient (IC):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ko-KR" altLang="en-US" sz="1200" dirty="0"/>
              <a:t>포트폴리오의 예상수익률과 실제수익률의 상관계수</a:t>
            </a:r>
            <a:r>
              <a:rPr lang="en-US" altLang="ko-KR" sz="1200" dirty="0"/>
              <a:t>. IC</a:t>
            </a:r>
            <a:r>
              <a:rPr lang="ko-KR" altLang="en-US" sz="1200" dirty="0"/>
              <a:t>가 높을수록 투자능력이 뛰어나다는 의미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Logarithmic scale), </a:t>
            </a:r>
            <a:r>
              <a:rPr lang="ko-KR" altLang="en-US" sz="1400" b="1" dirty="0"/>
              <a:t> </a:t>
            </a:r>
            <a:r>
              <a:rPr lang="en-US" altLang="ko-KR" sz="1400" dirty="0"/>
              <a:t>Log scale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매우 광범위한 범위의 </a:t>
            </a:r>
            <a:r>
              <a:rPr lang="ko-KR" altLang="en-US" sz="1400" dirty="0">
                <a:hlinkClick r:id="rId2" tooltip="수치"/>
              </a:rPr>
              <a:t>수치</a:t>
            </a:r>
            <a:r>
              <a:rPr lang="ko-KR" altLang="en-US" sz="1400" dirty="0"/>
              <a:t> 데이터를 </a:t>
            </a:r>
            <a:r>
              <a:rPr lang="ko-KR" altLang="en-US" sz="1400" dirty="0">
                <a:hlinkClick r:id="rId3" tooltip="로그 (수학)"/>
              </a:rPr>
              <a:t>로그</a:t>
            </a:r>
            <a:r>
              <a:rPr lang="ko-KR" altLang="en-US" sz="1400" dirty="0"/>
              <a:t>를 이용하여 간결하게 표시하는 눈금의 일종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DE5B3-430E-45F4-AECD-5DC91CA70350}"/>
              </a:ext>
            </a:extLst>
          </p:cNvPr>
          <p:cNvSpPr txBox="1"/>
          <p:nvPr/>
        </p:nvSpPr>
        <p:spPr>
          <a:xfrm>
            <a:off x="467544" y="27584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2462BB8-6D64-4733-A3EE-B0F62F21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8623-AF6F-4E6E-A199-B82B338C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63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D78C1-803C-4EB6-AA69-EB9805EE787A}"/>
              </a:ext>
            </a:extLst>
          </p:cNvPr>
          <p:cNvSpPr txBox="1"/>
          <p:nvPr/>
        </p:nvSpPr>
        <p:spPr>
          <a:xfrm>
            <a:off x="459596" y="3461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Quant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59BA6-DBFE-4294-BBFA-B9FDFF1F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504186-64E4-4EEC-9A81-5D79311F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DD6D16-8E95-43DE-8C3A-6E5206B0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13" y="1104698"/>
            <a:ext cx="707197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021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D78C1-803C-4EB6-AA69-EB9805EE787A}"/>
              </a:ext>
            </a:extLst>
          </p:cNvPr>
          <p:cNvSpPr txBox="1"/>
          <p:nvPr/>
        </p:nvSpPr>
        <p:spPr>
          <a:xfrm>
            <a:off x="459596" y="3461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Quant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59BA6-DBFE-4294-BBFA-B9FDFF1F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504186-64E4-4EEC-9A81-5D79311F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1B4608-A3F1-492D-A796-FA50A4E97EF4}"/>
              </a:ext>
            </a:extLst>
          </p:cNvPr>
          <p:cNvSpPr/>
          <p:nvPr/>
        </p:nvSpPr>
        <p:spPr>
          <a:xfrm>
            <a:off x="618963" y="6072206"/>
            <a:ext cx="2910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자료 </a:t>
            </a:r>
            <a:r>
              <a:rPr lang="en-US" altLang="ko-KR" sz="1200" dirty="0"/>
              <a:t>: </a:t>
            </a:r>
            <a:r>
              <a:rPr lang="ko-KR" altLang="en-US" sz="1200" dirty="0"/>
              <a:t>한국금융연구원</a:t>
            </a:r>
            <a:r>
              <a:rPr lang="en-US" altLang="ko-KR" sz="1200" dirty="0"/>
              <a:t>//vwserver.kif.re.kr/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CCCE95-010B-4D84-8F27-2252A2E5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94" y="1197949"/>
            <a:ext cx="7521592" cy="4605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6810AD-7294-4FFC-A235-FC44ED147979}"/>
              </a:ext>
            </a:extLst>
          </p:cNvPr>
          <p:cNvSpPr txBox="1"/>
          <p:nvPr/>
        </p:nvSpPr>
        <p:spPr>
          <a:xfrm>
            <a:off x="1979712" y="29108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한국시장 저평가 </a:t>
            </a:r>
            <a:r>
              <a:rPr lang="en-US" altLang="ko-KR" dirty="0"/>
              <a:t>: PER, PBR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715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D78C1-803C-4EB6-AA69-EB9805EE787A}"/>
              </a:ext>
            </a:extLst>
          </p:cNvPr>
          <p:cNvSpPr txBox="1"/>
          <p:nvPr/>
        </p:nvSpPr>
        <p:spPr>
          <a:xfrm>
            <a:off x="459596" y="3461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Quant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59BA6-DBFE-4294-BBFA-B9FDFF1F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504186-64E4-4EEC-9A81-5D79311F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86CAA-D851-4ADA-A915-5D1B8E4B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80851"/>
            <a:ext cx="7567316" cy="2716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6487E2-4534-4F20-A872-6DD994D7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71" y="3262121"/>
            <a:ext cx="7437765" cy="30330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A456EB-18B5-4810-B2BF-7DC7F7E0D82A}"/>
              </a:ext>
            </a:extLst>
          </p:cNvPr>
          <p:cNvSpPr/>
          <p:nvPr/>
        </p:nvSpPr>
        <p:spPr>
          <a:xfrm>
            <a:off x="356983" y="6519404"/>
            <a:ext cx="2910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자료 </a:t>
            </a:r>
            <a:r>
              <a:rPr lang="en-US" altLang="ko-KR" sz="1200" dirty="0"/>
              <a:t>: </a:t>
            </a:r>
            <a:r>
              <a:rPr lang="ko-KR" altLang="en-US" sz="1200" dirty="0"/>
              <a:t>한국금융연구원</a:t>
            </a:r>
            <a:r>
              <a:rPr lang="en-US" altLang="ko-KR" sz="1200" dirty="0"/>
              <a:t>//vwserver.kif.re.kr/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6762B-2735-4017-99AB-44DA48296E20}"/>
              </a:ext>
            </a:extLst>
          </p:cNvPr>
          <p:cNvSpPr txBox="1"/>
          <p:nvPr/>
        </p:nvSpPr>
        <p:spPr>
          <a:xfrm>
            <a:off x="1547664" y="201193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한국시장 은행 업종 저평가 </a:t>
            </a:r>
            <a:r>
              <a:rPr lang="en-US" altLang="ko-KR" dirty="0"/>
              <a:t>: PER, PBR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4073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0FA094-4691-44A4-9C96-7C5F50EC9797}"/>
              </a:ext>
            </a:extLst>
          </p:cNvPr>
          <p:cNvSpPr/>
          <p:nvPr/>
        </p:nvSpPr>
        <p:spPr>
          <a:xfrm>
            <a:off x="611560" y="1212441"/>
            <a:ext cx="7200800" cy="45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가치투자전략</a:t>
            </a:r>
            <a:r>
              <a:rPr lang="en-US" altLang="ko-KR" sz="1400" dirty="0"/>
              <a:t>(Value Strategy)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: </a:t>
            </a:r>
            <a:r>
              <a:rPr lang="ko-KR" altLang="en-US" sz="1400" dirty="0"/>
              <a:t>기업의 기본적 실적을 현재 주가와 비 교하여 가치비율을 구하고 이 가치비율의 높고 낮음에 따라 포트폴리오를 분류하 여 저평가된 </a:t>
            </a:r>
            <a:r>
              <a:rPr lang="ko-KR" altLang="en-US" sz="1400" dirty="0" err="1"/>
              <a:t>가치주</a:t>
            </a:r>
            <a:r>
              <a:rPr lang="ko-KR" altLang="en-US" sz="1400" dirty="0"/>
              <a:t> 포트폴리오를 매입하고 </a:t>
            </a:r>
            <a:r>
              <a:rPr lang="ko-KR" altLang="en-US" sz="1400" dirty="0" err="1"/>
              <a:t>고평가된</a:t>
            </a:r>
            <a:r>
              <a:rPr lang="ko-KR" altLang="en-US" sz="1400" dirty="0"/>
              <a:t> 성장주 포트폴리오를 매도하 는 투자전략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Momentum Strategy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: </a:t>
            </a:r>
            <a:r>
              <a:rPr lang="ko-KR" altLang="en-US" sz="1400" dirty="0"/>
              <a:t>과거에 높은 수익률을 기록하였던 승자</a:t>
            </a:r>
            <a:r>
              <a:rPr lang="en-US" altLang="ko-KR" sz="1400" dirty="0"/>
              <a:t>(Winner)</a:t>
            </a:r>
            <a:r>
              <a:rPr lang="ko-KR" altLang="en-US" sz="1400" dirty="0"/>
              <a:t>포트폴리오들이 계속해서 미래에도 좋은 성과를 기록하는 관성</a:t>
            </a:r>
            <a:r>
              <a:rPr lang="en-US" altLang="ko-KR" sz="1400" dirty="0"/>
              <a:t>(Momentum)</a:t>
            </a:r>
            <a:r>
              <a:rPr lang="ko-KR" altLang="en-US" sz="1400" dirty="0"/>
              <a:t>을 갖고 있을 경우 승자를 매입 하고 패자</a:t>
            </a:r>
            <a:r>
              <a:rPr lang="en-US" altLang="ko-KR" sz="1400" dirty="0"/>
              <a:t>(Loser)</a:t>
            </a:r>
            <a:r>
              <a:rPr lang="ko-KR" altLang="en-US" sz="1400" dirty="0"/>
              <a:t>를 매도하는 투자전략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Contrarian Strategy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과거에 저조한 수익률을 기록하였던 포트폴리오가 가격이 상승하여 높은 수익률을 기록할 경우 패자 포트폴리오를 매입하고 승자 포트폴리오를 매도 하는 전략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0429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AF37DF-C133-4EF8-99E9-E8E466A5E7AE}"/>
              </a:ext>
            </a:extLst>
          </p:cNvPr>
          <p:cNvSpPr/>
          <p:nvPr/>
        </p:nvSpPr>
        <p:spPr>
          <a:xfrm>
            <a:off x="467544" y="1069898"/>
            <a:ext cx="352839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Momentum Strategy </a:t>
            </a:r>
            <a:r>
              <a:rPr lang="ko-KR" altLang="en-US" sz="1400" dirty="0"/>
              <a:t>성과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BC47C9-BD75-4F92-A5F2-96C42F435B86}"/>
              </a:ext>
            </a:extLst>
          </p:cNvPr>
          <p:cNvSpPr/>
          <p:nvPr/>
        </p:nvSpPr>
        <p:spPr>
          <a:xfrm>
            <a:off x="467544" y="1652301"/>
            <a:ext cx="7681530" cy="2961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일정기간 수익률에 의한 포트폴리오를 구성한 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성과가 좋은 기업들의 주식을 매입하고 성과가 좋지 않은 기업들의 주식을 매도하는 전략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dirty="0"/>
              <a:t>양</a:t>
            </a:r>
            <a:r>
              <a:rPr lang="en-US" altLang="ko-KR" sz="1400" dirty="0"/>
              <a:t>(+)</a:t>
            </a:r>
            <a:r>
              <a:rPr lang="ko-KR" altLang="en-US" sz="1400" dirty="0"/>
              <a:t>의 투자성과가 발생하는지 여부 검증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dirty="0"/>
              <a:t>기업규모</a:t>
            </a:r>
            <a:r>
              <a:rPr lang="en-US" altLang="ko-KR" sz="1400" dirty="0"/>
              <a:t>,</a:t>
            </a:r>
            <a:r>
              <a:rPr lang="ko-KR" altLang="en-US" sz="1400" dirty="0"/>
              <a:t>장부가치 대 시장가치 비율을 결합하여 일주일 수익률 투자전략이 수익률의 움직임 에서 일관성 있게 유지되는 모멘텀 현상을 갖는지 아니면 반전하는 현상을 갖는지 검증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dirty="0"/>
              <a:t>일주일 수익률에 기초하여 매주 말에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포트폴리오를 구성한 후 </a:t>
            </a:r>
            <a:r>
              <a:rPr lang="en-US" altLang="ko-KR" sz="1400" dirty="0"/>
              <a:t>1</a:t>
            </a:r>
            <a:r>
              <a:rPr lang="ko-KR" altLang="en-US" sz="1400" dirty="0"/>
              <a:t>주일 간</a:t>
            </a:r>
            <a:r>
              <a:rPr lang="en-US" altLang="ko-KR" sz="1400" dirty="0"/>
              <a:t>,2</a:t>
            </a:r>
            <a:r>
              <a:rPr lang="ko-KR" altLang="en-US" sz="1400" dirty="0"/>
              <a:t>주일간</a:t>
            </a:r>
            <a:r>
              <a:rPr lang="en-US" altLang="ko-KR" sz="1400" dirty="0"/>
              <a:t>,3</a:t>
            </a:r>
            <a:r>
              <a:rPr lang="ko-KR" altLang="en-US" sz="1400" dirty="0"/>
              <a:t>주일간</a:t>
            </a:r>
            <a:r>
              <a:rPr lang="en-US" altLang="ko-KR" sz="1400" dirty="0"/>
              <a:t>,4-52</a:t>
            </a:r>
            <a:r>
              <a:rPr lang="ko-KR" altLang="en-US" sz="1400" dirty="0"/>
              <a:t>주일간</a:t>
            </a:r>
            <a:r>
              <a:rPr lang="en-US" altLang="ko-KR" sz="1400" dirty="0"/>
              <a:t>,1-52</a:t>
            </a:r>
            <a:r>
              <a:rPr lang="ko-KR" altLang="en-US" sz="1400" dirty="0"/>
              <a:t>주일간 보유하는 전략을 취한 후 성과를 검 증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400" dirty="0"/>
              <a:t>일주일 수익률을 기초로 주식수익률을 정렬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정렬한 후 포트폴리오 구성일 현재 성과가 가장 좋은 포트폴리오와 성과가 가장 좋지 않 은 포트폴리오 사이의 차이를 검증</a:t>
            </a:r>
          </a:p>
        </p:txBody>
      </p:sp>
    </p:spTree>
    <p:extLst>
      <p:ext uri="{BB962C8B-B14F-4D97-AF65-F5344CB8AC3E}">
        <p14:creationId xmlns:p14="http://schemas.microsoft.com/office/powerpoint/2010/main" val="34286619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CB8890-37E6-40E8-A231-934CF952CA8F}"/>
              </a:ext>
            </a:extLst>
          </p:cNvPr>
          <p:cNvSpPr/>
          <p:nvPr/>
        </p:nvSpPr>
        <p:spPr>
          <a:xfrm>
            <a:off x="611560" y="1087627"/>
            <a:ext cx="828254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정보효율성</a:t>
            </a:r>
            <a:r>
              <a:rPr lang="en-US" altLang="ko-KR" sz="1400" dirty="0"/>
              <a:t>(informational efficiency) : Information Asymmetry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weak-form,</a:t>
            </a:r>
            <a:r>
              <a:rPr lang="ko-KR" altLang="en-US" sz="1400" dirty="0"/>
              <a:t> </a:t>
            </a:r>
            <a:r>
              <a:rPr lang="en-US" altLang="ko-KR" sz="1400" dirty="0"/>
              <a:t>semi strong-form, strong-form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1400" dirty="0">
                <a:highlight>
                  <a:srgbClr val="FFFF00"/>
                </a:highlight>
              </a:rPr>
              <a:t>CAPM</a:t>
            </a:r>
            <a:r>
              <a:rPr lang="ko-KR" altLang="en-US" sz="1400" dirty="0">
                <a:highlight>
                  <a:srgbClr val="FFFF00"/>
                </a:highlight>
              </a:rPr>
              <a:t>검증 모형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E76074-CB7E-4E8A-9302-349327FE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72" y="2358579"/>
            <a:ext cx="2949196" cy="38865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FB98A60-ACE4-42BC-8F67-3158DC016BB6}"/>
              </a:ext>
            </a:extLst>
          </p:cNvPr>
          <p:cNvSpPr/>
          <p:nvPr/>
        </p:nvSpPr>
        <p:spPr>
          <a:xfrm>
            <a:off x="686763" y="2858391"/>
            <a:ext cx="2373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사후적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expost</a:t>
            </a:r>
            <a:r>
              <a:rPr lang="en-US" altLang="ko-KR" sz="1400" dirty="0"/>
              <a:t>)</a:t>
            </a:r>
            <a:r>
              <a:rPr lang="ko-KR" altLang="en-US" sz="1400" dirty="0"/>
              <a:t>모형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ED5E25-39AA-4180-A294-646C3F90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72" y="3166168"/>
            <a:ext cx="3520745" cy="3810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514E2-668B-4798-AC0B-285E2A75FC36}"/>
              </a:ext>
            </a:extLst>
          </p:cNvPr>
          <p:cNvSpPr/>
          <p:nvPr/>
        </p:nvSpPr>
        <p:spPr>
          <a:xfrm>
            <a:off x="750252" y="3722376"/>
            <a:ext cx="7485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ym typeface="Wingdings" panose="05000000000000000000" pitchFamily="2" charset="2"/>
              </a:rPr>
              <a:t> 2) </a:t>
            </a:r>
            <a:r>
              <a:rPr lang="en-US" altLang="ko-KR" sz="1400" dirty="0"/>
              <a:t>CAPM</a:t>
            </a:r>
            <a:r>
              <a:rPr lang="ko-KR" altLang="en-US" sz="1400" dirty="0"/>
              <a:t>이 현실적으로 성립하는지 여부 검증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귀무가설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알파</a:t>
            </a:r>
            <a:r>
              <a:rPr lang="en-US" altLang="ko-KR" sz="1400" dirty="0"/>
              <a:t>= 0)</a:t>
            </a:r>
            <a:r>
              <a:rPr lang="ko-KR" altLang="en-US" sz="1400" dirty="0"/>
              <a:t>과 대립가설을 검증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109252-E68F-4319-90E0-1889D44285CE}"/>
              </a:ext>
            </a:extLst>
          </p:cNvPr>
          <p:cNvSpPr/>
          <p:nvPr/>
        </p:nvSpPr>
        <p:spPr>
          <a:xfrm>
            <a:off x="717189" y="4175378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  </a:t>
            </a:r>
            <a:r>
              <a:rPr lang="en-US" altLang="ko-KR" sz="1400" dirty="0"/>
              <a:t>3) </a:t>
            </a:r>
            <a:r>
              <a:rPr lang="ko-KR" altLang="en-US" sz="1400" dirty="0"/>
              <a:t>개별증권들의 베타 계수 </a:t>
            </a:r>
            <a:r>
              <a:rPr lang="en-US" altLang="ko-KR" sz="1400" dirty="0"/>
              <a:t>: </a:t>
            </a:r>
            <a:r>
              <a:rPr lang="ko-KR" altLang="en-US" sz="1400" dirty="0"/>
              <a:t> 시장모형에 의하여 추정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A93209-0156-4884-8A69-25DD80074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506913"/>
            <a:ext cx="2019475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84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5418F5-6460-46BD-A137-F83C8E7083EE}"/>
              </a:ext>
            </a:extLst>
          </p:cNvPr>
          <p:cNvSpPr/>
          <p:nvPr/>
        </p:nvSpPr>
        <p:spPr>
          <a:xfrm>
            <a:off x="467544" y="1196752"/>
            <a:ext cx="6236003" cy="1668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highlight>
                  <a:srgbClr val="FFFF00"/>
                </a:highlight>
              </a:rPr>
              <a:t>2. </a:t>
            </a:r>
            <a:r>
              <a:rPr lang="en-US" altLang="ko-KR" sz="1400" dirty="0" err="1">
                <a:highlight>
                  <a:srgbClr val="FFFF00"/>
                </a:highlight>
              </a:rPr>
              <a:t>Fama</a:t>
            </a:r>
            <a:r>
              <a:rPr lang="en-US" altLang="ko-KR" sz="1400" dirty="0">
                <a:highlight>
                  <a:srgbClr val="FFFF00"/>
                </a:highlight>
              </a:rPr>
              <a:t> and French(1992)</a:t>
            </a:r>
            <a:r>
              <a:rPr lang="ko-KR" altLang="en-US" sz="1400" dirty="0">
                <a:highlight>
                  <a:srgbClr val="FFFF00"/>
                </a:highlight>
              </a:rPr>
              <a:t>의 </a:t>
            </a:r>
            <a:r>
              <a:rPr lang="en-US" altLang="ko-KR" sz="1400" dirty="0">
                <a:highlight>
                  <a:srgbClr val="FFFF00"/>
                </a:highlight>
              </a:rPr>
              <a:t>3</a:t>
            </a:r>
            <a:r>
              <a:rPr lang="ko-KR" altLang="en-US" sz="1400" dirty="0">
                <a:highlight>
                  <a:srgbClr val="FFFF00"/>
                </a:highlight>
              </a:rPr>
              <a:t>요인</a:t>
            </a:r>
            <a:endParaRPr lang="en-US" altLang="ko-KR" sz="1400" dirty="0">
              <a:highlight>
                <a:srgbClr val="FFFF00"/>
              </a:highlight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기업규모와 장부가치</a:t>
            </a:r>
            <a:r>
              <a:rPr lang="en-US" altLang="ko-KR" sz="1400" dirty="0"/>
              <a:t>/</a:t>
            </a:r>
            <a:r>
              <a:rPr lang="ko-KR" altLang="en-US" sz="1400" dirty="0"/>
              <a:t>시장가치비율의 </a:t>
            </a:r>
            <a:r>
              <a:rPr lang="ko-KR" altLang="en-US" sz="1400" dirty="0" err="1"/>
              <a:t>위험프리미엄</a:t>
            </a:r>
            <a:r>
              <a:rPr lang="ko-KR" altLang="en-US" sz="1400" dirty="0"/>
              <a:t> 추가 측정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/>
              <a:t>기업규모와 장부가치</a:t>
            </a:r>
            <a:r>
              <a:rPr lang="en-US" altLang="ko-KR" sz="1400" dirty="0"/>
              <a:t>/</a:t>
            </a:r>
            <a:r>
              <a:rPr lang="ko-KR" altLang="en-US" sz="1400" dirty="0"/>
              <a:t>시장가치비율의 </a:t>
            </a:r>
            <a:r>
              <a:rPr lang="ko-KR" altLang="en-US" sz="1400" dirty="0" err="1"/>
              <a:t>위험프리미엄을</a:t>
            </a:r>
            <a:r>
              <a:rPr lang="ko-KR" altLang="en-US" sz="1400" dirty="0"/>
              <a:t> 계산하기 위하여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6</a:t>
            </a:r>
            <a:r>
              <a:rPr lang="ko-KR" altLang="en-US" sz="1400" dirty="0"/>
              <a:t>개의 동일가중 포트폴리오를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605C9E-82C9-4D6F-BC54-E6437195A6F3}"/>
              </a:ext>
            </a:extLst>
          </p:cNvPr>
          <p:cNvSpPr/>
          <p:nvPr/>
        </p:nvSpPr>
        <p:spPr>
          <a:xfrm>
            <a:off x="611560" y="2989682"/>
            <a:ext cx="2667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Fama</a:t>
            </a:r>
            <a:r>
              <a:rPr lang="en-US" altLang="ko-KR" sz="1400" dirty="0"/>
              <a:t>-French</a:t>
            </a:r>
            <a:r>
              <a:rPr lang="ko-KR" altLang="en-US" sz="1400" dirty="0"/>
              <a:t>의 포트폴리오 구성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ED8727-0CE9-415B-BEAD-0D737ACE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8" y="3211148"/>
            <a:ext cx="5982218" cy="12193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E474D19-0E15-4F0A-A0A2-753228E77E8D}"/>
              </a:ext>
            </a:extLst>
          </p:cNvPr>
          <p:cNvSpPr/>
          <p:nvPr/>
        </p:nvSpPr>
        <p:spPr>
          <a:xfrm>
            <a:off x="611560" y="4484691"/>
            <a:ext cx="700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매월 말에 기업규모로 정렬한 다음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낮은 순으로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포트폴리오</a:t>
            </a:r>
            <a:r>
              <a:rPr lang="en-US" altLang="ko-KR" sz="1400" dirty="0"/>
              <a:t>(S, -12- B)</a:t>
            </a:r>
            <a:r>
              <a:rPr lang="ko-KR" altLang="en-US" sz="1400" dirty="0"/>
              <a:t>를 구성</a:t>
            </a:r>
            <a:endParaRPr lang="en-US" altLang="ko-KR" sz="1400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다음에 이들의 각 포트폴리오별로 장부가치</a:t>
            </a:r>
            <a:r>
              <a:rPr lang="en-US" altLang="ko-KR" sz="1400" dirty="0"/>
              <a:t>/</a:t>
            </a:r>
            <a:r>
              <a:rPr lang="ko-KR" altLang="en-US" sz="1400" dirty="0"/>
              <a:t>시장가치비율로 정렬 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1400" dirty="0"/>
              <a:t>3</a:t>
            </a:r>
            <a:r>
              <a:rPr lang="ko-KR" altLang="en-US" sz="1400" dirty="0"/>
              <a:t>개의 포트폴리오</a:t>
            </a:r>
            <a:r>
              <a:rPr lang="en-US" altLang="ko-KR" sz="1400" dirty="0"/>
              <a:t>(L,M,H)</a:t>
            </a:r>
            <a:r>
              <a:rPr lang="ko-KR" altLang="en-US" sz="1400" dirty="0"/>
              <a:t>를 구성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941380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5418F5-6460-46BD-A137-F83C8E7083EE}"/>
              </a:ext>
            </a:extLst>
          </p:cNvPr>
          <p:cNvSpPr/>
          <p:nvPr/>
        </p:nvSpPr>
        <p:spPr>
          <a:xfrm>
            <a:off x="467544" y="1196752"/>
            <a:ext cx="2762295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en-US" altLang="ko-KR" sz="1400" dirty="0" err="1"/>
              <a:t>Fama</a:t>
            </a:r>
            <a:r>
              <a:rPr lang="en-US" altLang="ko-KR" sz="1400" dirty="0"/>
              <a:t> and French(1992)</a:t>
            </a:r>
            <a:r>
              <a:rPr lang="ko-KR" altLang="en-US" sz="1400" dirty="0"/>
              <a:t>의 </a:t>
            </a:r>
            <a:r>
              <a:rPr lang="en-US" altLang="ko-KR" sz="1400" dirty="0"/>
              <a:t>3</a:t>
            </a:r>
            <a:r>
              <a:rPr lang="ko-KR" altLang="en-US" sz="1400" dirty="0"/>
              <a:t>요인</a:t>
            </a:r>
            <a:endParaRPr lang="en-US" altLang="ko-KR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4CDCAE-3295-4C2D-BB47-D1EC0C5100BD}"/>
              </a:ext>
            </a:extLst>
          </p:cNvPr>
          <p:cNvSpPr/>
          <p:nvPr/>
        </p:nvSpPr>
        <p:spPr>
          <a:xfrm>
            <a:off x="611560" y="1682635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기업규모에 대한 </a:t>
            </a:r>
            <a:r>
              <a:rPr lang="ko-KR" altLang="en-US" sz="1400" dirty="0" err="1"/>
              <a:t>위험프리미엄</a:t>
            </a:r>
            <a:r>
              <a:rPr lang="ko-KR" altLang="en-US" sz="1400" dirty="0"/>
              <a:t> </a:t>
            </a:r>
            <a:r>
              <a:rPr lang="en-US" altLang="ko-KR" sz="1400" dirty="0"/>
              <a:t>(SMB)</a:t>
            </a:r>
          </a:p>
          <a:p>
            <a:r>
              <a:rPr lang="ko-KR" altLang="en-US" sz="1400" dirty="0"/>
              <a:t> 동일가중 포트폴리오 수익률인 </a:t>
            </a:r>
            <a:r>
              <a:rPr lang="en-US" altLang="ko-KR" sz="1400" dirty="0"/>
              <a:t>SL,SM, SH</a:t>
            </a:r>
            <a:r>
              <a:rPr lang="ko-KR" altLang="en-US" sz="1400" dirty="0"/>
              <a:t>의 평균수익률에서 </a:t>
            </a:r>
            <a:r>
              <a:rPr lang="en-US" altLang="ko-KR" sz="1400" dirty="0"/>
              <a:t>BL,BM,BH</a:t>
            </a:r>
            <a:r>
              <a:rPr lang="ko-KR" altLang="en-US" sz="1400" dirty="0"/>
              <a:t>의 평균수익률을 차감하여 계산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736F85-C563-403F-AB2F-12464BC5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47413"/>
            <a:ext cx="2629128" cy="5410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CF7D82-E270-43E5-8B2A-722EA638967C}"/>
              </a:ext>
            </a:extLst>
          </p:cNvPr>
          <p:cNvSpPr/>
          <p:nvPr/>
        </p:nvSpPr>
        <p:spPr>
          <a:xfrm>
            <a:off x="611560" y="3407327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장부가치</a:t>
            </a:r>
            <a:r>
              <a:rPr lang="en-US" altLang="ko-KR" sz="1400" dirty="0"/>
              <a:t>/</a:t>
            </a:r>
            <a:r>
              <a:rPr lang="ko-KR" altLang="en-US" sz="1400" dirty="0"/>
              <a:t>시장가치비율에 대한 </a:t>
            </a:r>
            <a:r>
              <a:rPr lang="ko-KR" altLang="en-US" sz="1400" dirty="0" err="1"/>
              <a:t>위험프리미엄</a:t>
            </a:r>
            <a:r>
              <a:rPr lang="ko-KR" altLang="en-US" sz="1400" dirty="0"/>
              <a:t> </a:t>
            </a:r>
            <a:r>
              <a:rPr lang="en-US" altLang="ko-KR" sz="1400" dirty="0"/>
              <a:t>(HML)</a:t>
            </a:r>
          </a:p>
          <a:p>
            <a:r>
              <a:rPr lang="ko-KR" altLang="en-US" sz="1400" dirty="0"/>
              <a:t> 동일가중 포트폴리오 수익률인 </a:t>
            </a:r>
            <a:r>
              <a:rPr lang="en-US" altLang="ko-KR" sz="1400" dirty="0"/>
              <a:t>SH,BH</a:t>
            </a:r>
            <a:r>
              <a:rPr lang="ko-KR" altLang="en-US" sz="1400" dirty="0"/>
              <a:t>의 평균수익률에서 </a:t>
            </a:r>
            <a:r>
              <a:rPr lang="en-US" altLang="ko-KR" sz="1400" dirty="0"/>
              <a:t>SL,BL</a:t>
            </a:r>
            <a:r>
              <a:rPr lang="ko-KR" altLang="en-US" sz="1400" dirty="0"/>
              <a:t>의 평균수익률을 차감하여 계산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C3E4372-1E5A-420D-8DF3-7EEEB3C7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1" y="3930547"/>
            <a:ext cx="2720576" cy="5029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FAD305-F25F-4BE4-9928-E90F83D1D7F8}"/>
              </a:ext>
            </a:extLst>
          </p:cNvPr>
          <p:cNvSpPr/>
          <p:nvPr/>
        </p:nvSpPr>
        <p:spPr>
          <a:xfrm>
            <a:off x="647564" y="4509133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이와 같이 계산된 </a:t>
            </a:r>
            <a:r>
              <a:rPr lang="en-US" altLang="ko-KR" sz="1400" dirty="0"/>
              <a:t>SMB</a:t>
            </a:r>
            <a:r>
              <a:rPr lang="ko-KR" altLang="en-US" sz="1400" dirty="0"/>
              <a:t>와 </a:t>
            </a:r>
            <a:r>
              <a:rPr lang="en-US" altLang="ko-KR" sz="1400" dirty="0"/>
              <a:t>HML</a:t>
            </a:r>
            <a:r>
              <a:rPr lang="ko-KR" altLang="en-US" sz="1400" dirty="0"/>
              <a:t>은 식 </a:t>
            </a:r>
            <a:r>
              <a:rPr lang="en-US" altLang="ko-KR" sz="1400" dirty="0"/>
              <a:t>(9)</a:t>
            </a:r>
            <a:r>
              <a:rPr lang="ko-KR" altLang="en-US" sz="1400" dirty="0"/>
              <a:t>의 회귀분석에서 </a:t>
            </a:r>
            <a:r>
              <a:rPr lang="en-US" altLang="ko-KR" sz="1400" dirty="0"/>
              <a:t>X</a:t>
            </a:r>
            <a:r>
              <a:rPr lang="ko-KR" altLang="en-US" sz="1400" dirty="0"/>
              <a:t>변수가 수익률 </a:t>
            </a:r>
            <a:r>
              <a:rPr lang="en-US" altLang="ko-KR" sz="1400" dirty="0"/>
              <a:t>R</a:t>
            </a:r>
            <a:r>
              <a:rPr lang="ko-KR" altLang="en-US" sz="1400" dirty="0"/>
              <a:t>을 설 </a:t>
            </a:r>
            <a:r>
              <a:rPr lang="ko-KR" altLang="en-US" sz="1400" dirty="0" err="1"/>
              <a:t>명하는지의</a:t>
            </a:r>
            <a:r>
              <a:rPr lang="ko-KR" altLang="en-US" sz="1400" dirty="0"/>
              <a:t> 여부를 검증할 경우에 통제변수로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60B7B3-A99F-4C95-B0C4-6EF048D9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81" y="5386482"/>
            <a:ext cx="3086367" cy="3810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0524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CFA22-BC6D-48AB-A564-C0F8C6DFF44D}"/>
              </a:ext>
            </a:extLst>
          </p:cNvPr>
          <p:cNvSpPr/>
          <p:nvPr/>
        </p:nvSpPr>
        <p:spPr>
          <a:xfrm>
            <a:off x="323528" y="346152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탐색적 자료 분석 보고서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080EF5-6F82-405E-862C-3BC68D8435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544" y="1196752"/>
          <a:ext cx="7512432" cy="3384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872">
                  <a:extLst>
                    <a:ext uri="{9D8B030D-6E8A-4147-A177-3AD203B41FA5}">
                      <a16:colId xmlns:a16="http://schemas.microsoft.com/office/drawing/2014/main" val="943452815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4178800657"/>
                    </a:ext>
                  </a:extLst>
                </a:gridCol>
              </a:tblGrid>
              <a:tr h="40501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95234"/>
                  </a:ext>
                </a:extLst>
              </a:tr>
              <a:tr h="405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 분석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빅데이터 분석의 추진 배경 및 목적 기술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35007"/>
                  </a:ext>
                </a:extLst>
              </a:tr>
              <a:tr h="405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분석 데이터 대상 및 자료 출처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 출처 및 추출 방법 기술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분석 대상의 비즈니스 요구 사항 기술 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646320"/>
                  </a:ext>
                </a:extLst>
              </a:tr>
              <a:tr h="405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탐색적 데이터 분석 기법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탐색적 분석의 방법론과 절차 기술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720413"/>
                  </a:ext>
                </a:extLst>
              </a:tr>
              <a:tr h="6491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 결과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탐색적 분석 결과의 요약 보고 시각화를 통한 다양한 관점의 결과 표현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필요시 이상치 제거</a:t>
                      </a:r>
                      <a:endParaRPr lang="en-US" altLang="ko-KR" sz="1100" dirty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116959"/>
                  </a:ext>
                </a:extLst>
              </a:tr>
              <a:tr h="466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탐색적 분석 적용 방안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결과에 대한 적용 방안 기술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업종에 대한 구분 사유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50559"/>
                  </a:ext>
                </a:extLst>
              </a:tr>
              <a:tr h="6491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금융업종 구분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/>
                        <a:t>상장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비상장기업</a:t>
                      </a:r>
                      <a:endParaRPr lang="en-US" altLang="ko-KR" sz="1100" dirty="0"/>
                    </a:p>
                    <a:p>
                      <a:pPr latinLnBrk="1"/>
                      <a:r>
                        <a:rPr lang="ko-KR" altLang="en-US" sz="1100" dirty="0" err="1"/>
                        <a:t>외감기업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비외감기업</a:t>
                      </a:r>
                      <a:r>
                        <a:rPr lang="ko-KR" altLang="en-US" sz="1100" dirty="0"/>
                        <a:t>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416177"/>
                  </a:ext>
                </a:extLst>
              </a:tr>
            </a:tbl>
          </a:graphicData>
        </a:graphic>
      </p:graphicFrame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DE4514-B54E-4FA4-B699-51937DB0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C9F44E-11C6-4EBA-A7A5-B9D6079D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725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포트폴리오 성과 비교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F99466-CF90-4928-BB7E-22DAC5591AE2}"/>
              </a:ext>
            </a:extLst>
          </p:cNvPr>
          <p:cNvSpPr/>
          <p:nvPr/>
        </p:nvSpPr>
        <p:spPr>
          <a:xfrm>
            <a:off x="577280" y="2289219"/>
            <a:ext cx="7838733" cy="3931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1) </a:t>
            </a:r>
            <a:r>
              <a:rPr lang="ko-KR" altLang="en-US" sz="1400" dirty="0"/>
              <a:t>표본기간을 하위 표본기간 </a:t>
            </a:r>
            <a:r>
              <a:rPr lang="en-US" altLang="ko-KR" sz="1400" dirty="0"/>
              <a:t>15</a:t>
            </a:r>
            <a:r>
              <a:rPr lang="ko-KR" altLang="en-US" sz="1400" dirty="0" err="1"/>
              <a:t>년씩으로</a:t>
            </a:r>
            <a:r>
              <a:rPr lang="ko-KR" altLang="en-US" sz="1400" dirty="0"/>
              <a:t> 분류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2) </a:t>
            </a:r>
            <a:r>
              <a:rPr lang="ko-KR" altLang="en-US" sz="1400" dirty="0"/>
              <a:t>이 기간을 각각 </a:t>
            </a:r>
            <a:r>
              <a:rPr lang="en-US" altLang="ko-KR" sz="1400" dirty="0"/>
              <a:t>5 </a:t>
            </a:r>
            <a:r>
              <a:rPr lang="ko-KR" altLang="en-US" sz="1400" dirty="0" err="1"/>
              <a:t>년씩</a:t>
            </a:r>
            <a:r>
              <a:rPr lang="ko-KR" altLang="en-US" sz="1400" dirty="0"/>
              <a:t> 포트폴리오 구성기간</a:t>
            </a:r>
            <a:r>
              <a:rPr lang="en-US" altLang="ko-KR" sz="1400" dirty="0"/>
              <a:t>,</a:t>
            </a:r>
            <a:r>
              <a:rPr lang="ko-KR" altLang="en-US" sz="1400" dirty="0"/>
              <a:t>포트폴리오 베타 추정기간</a:t>
            </a:r>
            <a:r>
              <a:rPr lang="en-US" altLang="ko-KR" sz="1400" dirty="0"/>
              <a:t>,</a:t>
            </a:r>
            <a:r>
              <a:rPr lang="ko-KR" altLang="en-US" sz="1400" dirty="0"/>
              <a:t> 검증기간으로 구분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3) </a:t>
            </a:r>
            <a:r>
              <a:rPr lang="ko-KR" altLang="en-US" sz="1400" dirty="0"/>
              <a:t>추정된 베타의 크기에 따라 증권들을 정렬한 다음</a:t>
            </a:r>
            <a:r>
              <a:rPr lang="en-US" altLang="ko-KR" sz="1400" dirty="0"/>
              <a:t>,</a:t>
            </a:r>
            <a:r>
              <a:rPr lang="ko-KR" altLang="en-US" sz="1400" dirty="0"/>
              <a:t>동일한 기업수로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포트폴리오들을 구성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가장 높은 베타들로 구성된 증권들을 첫 번째 포트폴리오로 하고</a:t>
            </a:r>
            <a:r>
              <a:rPr lang="en-US" altLang="ko-KR" sz="1400" dirty="0"/>
              <a:t>,</a:t>
            </a:r>
            <a:r>
              <a:rPr lang="ko-KR" altLang="en-US" sz="1400" dirty="0"/>
              <a:t>가장 낮은 베타들로 구성된 증권들을 마지막 </a:t>
            </a:r>
            <a:r>
              <a:rPr lang="en-US" altLang="ko-KR" sz="1400" dirty="0"/>
              <a:t>10</a:t>
            </a:r>
            <a:r>
              <a:rPr lang="ko-KR" altLang="en-US" sz="1400" dirty="0"/>
              <a:t>번째 포트폴리오로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4) </a:t>
            </a:r>
            <a:r>
              <a:rPr lang="ko-KR" altLang="en-US" sz="1400" dirty="0"/>
              <a:t>두 번째 </a:t>
            </a:r>
            <a:r>
              <a:rPr lang="en-US" altLang="ko-KR" sz="1400" dirty="0"/>
              <a:t>5</a:t>
            </a:r>
            <a:r>
              <a:rPr lang="ko-KR" altLang="en-US" sz="1400" dirty="0"/>
              <a:t>년의 기간 동안에 포트폴리오의 수익률</a:t>
            </a:r>
            <a:r>
              <a:rPr lang="en-US" altLang="ko-KR" sz="1400" dirty="0"/>
              <a:t>(</a:t>
            </a:r>
            <a:r>
              <a:rPr lang="ko-KR" altLang="en-US" sz="1400" dirty="0"/>
              <a:t>포트폴리오를 구성하고 있는 증권들의 동일 가중수익률</a:t>
            </a:r>
            <a:r>
              <a:rPr lang="en-US" altLang="ko-KR" sz="1400" dirty="0"/>
              <a:t>)</a:t>
            </a:r>
            <a:r>
              <a:rPr lang="ko-KR" altLang="en-US" sz="1400" dirty="0"/>
              <a:t>을 종속변수로 하고 시장수익률을 설명변수로 하여 귀분석을 이용하여 포트폴리오들의 베타들을 추정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5) </a:t>
            </a:r>
            <a:r>
              <a:rPr lang="ko-KR" altLang="en-US" sz="1400" dirty="0"/>
              <a:t> 포트폴리오의 베타와 주식수익률 간의 관계를 검증하는 단계 </a:t>
            </a:r>
            <a:r>
              <a:rPr lang="en-US" altLang="ko-KR" sz="1400" dirty="0"/>
              <a:t>: </a:t>
            </a:r>
            <a:r>
              <a:rPr lang="ko-KR" altLang="en-US" sz="1400" dirty="0"/>
              <a:t>추정된 </a:t>
            </a:r>
            <a:r>
              <a:rPr lang="en-US" altLang="ko-KR" sz="1400" dirty="0"/>
              <a:t>15</a:t>
            </a:r>
            <a:r>
              <a:rPr lang="ko-KR" altLang="en-US" sz="1400" dirty="0"/>
              <a:t>개의 포트폴리오의 베타와 포트폴리오에 속하는 개별증권의 </a:t>
            </a:r>
            <a:r>
              <a:rPr lang="en-US" altLang="ko-KR" sz="1400" dirty="0"/>
              <a:t>1</a:t>
            </a:r>
            <a:r>
              <a:rPr lang="ko-KR" altLang="en-US" sz="1400" dirty="0"/>
              <a:t>개월간 의 주식수익률을 횡단면 회귀분석을 실시하여 회귀계수 추정</a:t>
            </a:r>
            <a:r>
              <a:rPr lang="en-US" altLang="ko-KR" sz="1400" dirty="0">
                <a:sym typeface="Wingdings" panose="05000000000000000000" pitchFamily="2" charset="2"/>
              </a:rPr>
              <a:t></a:t>
            </a:r>
            <a:r>
              <a:rPr lang="en-US" altLang="ko-KR" sz="1400" dirty="0"/>
              <a:t> </a:t>
            </a:r>
            <a:r>
              <a:rPr lang="ko-KR" altLang="en-US" sz="1400" dirty="0"/>
              <a:t>이러한 검증을 이용하여 한국 주식시장에서 양</a:t>
            </a:r>
            <a:r>
              <a:rPr lang="en-US" altLang="ko-KR" sz="1400" dirty="0"/>
              <a:t>(+)</a:t>
            </a:r>
            <a:r>
              <a:rPr lang="ko-KR" altLang="en-US" sz="1400" dirty="0"/>
              <a:t>의 위험</a:t>
            </a:r>
            <a:r>
              <a:rPr lang="en-US" altLang="ko-KR" sz="1400" dirty="0"/>
              <a:t>-</a:t>
            </a:r>
            <a:r>
              <a:rPr lang="ko-KR" altLang="en-US" sz="1400" dirty="0" err="1"/>
              <a:t>수익률간의</a:t>
            </a:r>
            <a:r>
              <a:rPr lang="ko-KR" altLang="en-US" sz="1400" dirty="0"/>
              <a:t> 상반관계 </a:t>
            </a:r>
            <a:r>
              <a:rPr lang="en-US" altLang="ko-KR" sz="1400" dirty="0"/>
              <a:t>(trade-off)</a:t>
            </a:r>
            <a:r>
              <a:rPr lang="ko-KR" altLang="en-US" sz="1400" dirty="0"/>
              <a:t>를 검증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C50630-536F-48CC-B6C1-7A88E29CBF9F}"/>
              </a:ext>
            </a:extLst>
          </p:cNvPr>
          <p:cNvSpPr/>
          <p:nvPr/>
        </p:nvSpPr>
        <p:spPr>
          <a:xfrm>
            <a:off x="559025" y="952605"/>
            <a:ext cx="8198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3.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Fama-MacBeth</a:t>
            </a:r>
            <a:r>
              <a:rPr lang="ko-KR" altLang="en-US" sz="1400" dirty="0">
                <a:highlight>
                  <a:srgbClr val="FFFF00"/>
                </a:highlight>
              </a:rPr>
              <a:t>의 방법론을 이용한 횡단면 회귀분석 </a:t>
            </a:r>
            <a:endParaRPr lang="en-US" altLang="ko-KR" sz="1400" dirty="0">
              <a:highlight>
                <a:srgbClr val="FFFF00"/>
              </a:highlight>
            </a:endParaRPr>
          </a:p>
          <a:p>
            <a:endParaRPr lang="en-US" altLang="ko-KR" sz="1400" dirty="0"/>
          </a:p>
          <a:p>
            <a:r>
              <a:rPr lang="ko-KR" altLang="en-US" sz="1400" dirty="0"/>
              <a:t>장부가</a:t>
            </a:r>
            <a:r>
              <a:rPr lang="en-US" altLang="ko-KR" sz="1400" dirty="0"/>
              <a:t>/</a:t>
            </a:r>
            <a:r>
              <a:rPr lang="ko-KR" altLang="en-US" sz="1400" dirty="0"/>
              <a:t>시가비율과 기업규모를 통제하고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포트폴리오 구성일 이 전 </a:t>
            </a:r>
            <a:r>
              <a:rPr lang="en-US" altLang="ko-KR" sz="1400" dirty="0"/>
              <a:t>6</a:t>
            </a:r>
            <a:r>
              <a:rPr lang="ko-KR" altLang="en-US" sz="1400" dirty="0"/>
              <a:t>개월의 정보가 이후 미래 </a:t>
            </a:r>
            <a:r>
              <a:rPr lang="en-US" altLang="ko-KR" sz="1400" dirty="0"/>
              <a:t>1</a:t>
            </a:r>
            <a:r>
              <a:rPr lang="ko-KR" altLang="en-US" sz="1400" dirty="0"/>
              <a:t>년간의 주식수익률에 미치는 영향을 살펴볼 수 있다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27B96A-63BE-4A83-AABD-28618F94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7" y="1900648"/>
            <a:ext cx="5044877" cy="3810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9385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C6AB4-6712-4ED8-9208-D751CEFB5380}"/>
              </a:ext>
            </a:extLst>
          </p:cNvPr>
          <p:cNvSpPr txBox="1"/>
          <p:nvPr/>
        </p:nvSpPr>
        <p:spPr>
          <a:xfrm>
            <a:off x="611560" y="275842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기술적분석 </a:t>
            </a:r>
            <a:r>
              <a:rPr lang="ko-KR" altLang="en-US" dirty="0" err="1"/>
              <a:t>파이썬</a:t>
            </a:r>
            <a:r>
              <a:rPr lang="ko-KR" altLang="en-US" dirty="0"/>
              <a:t> 활용</a:t>
            </a:r>
            <a:r>
              <a:rPr lang="en-US" altLang="ko-KR" dirty="0"/>
              <a:t> What Is Technical Analysis?</a:t>
            </a: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2CCF61-3223-43C8-B07D-66FB2A87824C}"/>
              </a:ext>
            </a:extLst>
          </p:cNvPr>
          <p:cNvSpPr/>
          <p:nvPr/>
        </p:nvSpPr>
        <p:spPr>
          <a:xfrm>
            <a:off x="619445" y="1311758"/>
            <a:ext cx="68407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pandas as pd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matplotlib.pyplot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as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plt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numpy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as np</a:t>
            </a:r>
            <a:endParaRPr lang="en-US" altLang="ko-KR" sz="14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StockFunctions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as </a:t>
            </a:r>
            <a:r>
              <a:rPr lang="en-US" altLang="ko-KR" sz="14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sfs</a:t>
            </a:r>
            <a:r>
              <a:rPr lang="en-US" altLang="ko-KR" sz="14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# </a:t>
            </a:r>
            <a:r>
              <a:rPr lang="ko-KR" altLang="en-US" sz="14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버전 확인 필요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89925D-4640-42F9-87BE-693622C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8BE24C-DD3A-4157-B29E-228BB061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858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8A4754-B475-44F9-B3B6-1AA38FF7CAB0}"/>
              </a:ext>
            </a:extLst>
          </p:cNvPr>
          <p:cNvSpPr/>
          <p:nvPr/>
        </p:nvSpPr>
        <p:spPr>
          <a:xfrm>
            <a:off x="169595" y="291874"/>
            <a:ext cx="3332964" cy="477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기술적분석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: Moving Average</a:t>
            </a:r>
            <a:endParaRPr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3A875B-0310-492A-AE7B-F4C2A2208231}"/>
              </a:ext>
            </a:extLst>
          </p:cNvPr>
          <p:cNvSpPr/>
          <p:nvPr/>
        </p:nvSpPr>
        <p:spPr>
          <a:xfrm>
            <a:off x="419505" y="2348880"/>
            <a:ext cx="83529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##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단순 이동평균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(Simple Moving Average)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구하기</a:t>
            </a: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 pandas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rolling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함수를 이용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 rolling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함수의 변수로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window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프레임 크기 전달</a:t>
            </a: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 5ma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구하는 경우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 전달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mean()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함수를 호출 프레임의 평균 구함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 20ma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구하는 경우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을 전달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mean()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함수를 호출 프레임의 평균 구함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3C044A-8E86-4494-8371-103D29539B7F}"/>
              </a:ext>
            </a:extLst>
          </p:cNvPr>
          <p:cNvSpPr/>
          <p:nvPr/>
        </p:nvSpPr>
        <p:spPr>
          <a:xfrm>
            <a:off x="323528" y="1148513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22201E"/>
                </a:solidFill>
                <a:latin typeface="Source Han Sans (Modified)"/>
              </a:rPr>
              <a:t>단순 이동평균 </a:t>
            </a:r>
            <a:r>
              <a:rPr lang="en-US" altLang="ko-KR" sz="1200" dirty="0">
                <a:solidFill>
                  <a:srgbClr val="22201E"/>
                </a:solidFill>
                <a:latin typeface="Source Han Sans (Modified)"/>
              </a:rPr>
              <a:t>(SMA: </a:t>
            </a:r>
            <a:r>
              <a:rPr lang="en-US" altLang="ko-KR" sz="1200" dirty="0">
                <a:solidFill>
                  <a:srgbClr val="333333"/>
                </a:solidFill>
                <a:latin typeface="Source Han Sans (Modified)"/>
              </a:rPr>
              <a:t>Simple Moving Average)</a:t>
            </a:r>
            <a:br>
              <a:rPr lang="ko-KR" altLang="en-US" sz="1200" dirty="0"/>
            </a:br>
            <a:r>
              <a:rPr lang="en-US" altLang="ko-KR" sz="1200" dirty="0"/>
              <a:t>: </a:t>
            </a:r>
            <a:r>
              <a:rPr lang="ko-KR" altLang="en-US" sz="1200" dirty="0"/>
              <a:t>주식시장에서 </a:t>
            </a:r>
            <a:r>
              <a:rPr lang="ko-KR" altLang="en-US" sz="1200" dirty="0">
                <a:highlight>
                  <a:srgbClr val="FFFF00"/>
                </a:highlight>
              </a:rPr>
              <a:t>가장 많이 사용</a:t>
            </a:r>
            <a:r>
              <a:rPr lang="en-US" altLang="ko-KR" sz="1200" dirty="0"/>
              <a:t>. 5</a:t>
            </a:r>
            <a:r>
              <a:rPr lang="ko-KR" altLang="en-US" sz="1200" dirty="0"/>
              <a:t>일</a:t>
            </a:r>
            <a:r>
              <a:rPr lang="en-US" altLang="ko-KR" sz="1200" dirty="0"/>
              <a:t>MA(</a:t>
            </a:r>
            <a:r>
              <a:rPr lang="ko-KR" altLang="en-US" sz="1200" dirty="0"/>
              <a:t>단기매매</a:t>
            </a:r>
            <a:r>
              <a:rPr lang="en-US" altLang="ko-KR" sz="1200" dirty="0"/>
              <a:t>), 20MA(</a:t>
            </a:r>
            <a:r>
              <a:rPr lang="ko-KR" altLang="en-US" sz="1200" dirty="0"/>
              <a:t>중기추세</a:t>
            </a:r>
            <a:r>
              <a:rPr lang="en-US" altLang="ko-KR" sz="1200" dirty="0"/>
              <a:t>), 60MA(</a:t>
            </a:r>
            <a:r>
              <a:rPr lang="ko-KR" altLang="en-US" sz="1200" dirty="0"/>
              <a:t>중기추세</a:t>
            </a:r>
            <a:r>
              <a:rPr lang="en-US" altLang="ko-KR" sz="1200" dirty="0"/>
              <a:t>),</a:t>
            </a:r>
            <a:r>
              <a:rPr lang="ko-KR" altLang="en-US" sz="1200" dirty="0"/>
              <a:t> </a:t>
            </a:r>
            <a:r>
              <a:rPr lang="en-US" altLang="ko-KR" sz="1200" dirty="0"/>
              <a:t>120MA(</a:t>
            </a:r>
            <a:r>
              <a:rPr lang="ko-KR" altLang="en-US" sz="1200" dirty="0"/>
              <a:t>추세선</a:t>
            </a:r>
            <a:r>
              <a:rPr lang="en-US" altLang="ko-KR" sz="1200" dirty="0"/>
              <a:t>),</a:t>
            </a:r>
            <a:r>
              <a:rPr lang="ko-KR" altLang="en-US" sz="1200" dirty="0"/>
              <a:t> </a:t>
            </a:r>
            <a:r>
              <a:rPr lang="en-US" altLang="ko-KR" sz="1200" dirty="0"/>
              <a:t>200MA(</a:t>
            </a:r>
            <a:r>
              <a:rPr lang="ko-KR" altLang="en-US" sz="1200" dirty="0"/>
              <a:t>경기선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>
                <a:highlight>
                  <a:srgbClr val="FFFF00"/>
                </a:highlight>
              </a:rPr>
              <a:t>주가이평선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거래량이평선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2CAB7E-2A3F-49FD-8A5F-64370AC06FE0}"/>
              </a:ext>
            </a:extLst>
          </p:cNvPr>
          <p:cNvSpPr/>
          <p:nvPr/>
        </p:nvSpPr>
        <p:spPr>
          <a:xfrm>
            <a:off x="611560" y="3861048"/>
            <a:ext cx="3240360" cy="523220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mov5 = </a:t>
            </a:r>
            <a:r>
              <a:rPr lang="en-US" altLang="ko-KR" sz="14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priceDf.rolling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(5).mean()</a:t>
            </a:r>
            <a:endParaRPr lang="ko-KR" altLang="en-US" sz="1400" kern="0" dirty="0">
              <a:solidFill>
                <a:srgbClr val="000000"/>
              </a:solidFill>
              <a:highlight>
                <a:srgbClr val="FFFF00"/>
              </a:highlight>
              <a:latin typeface="+mj-ea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mov20 = </a:t>
            </a:r>
            <a:r>
              <a:rPr lang="en-US" altLang="ko-KR" sz="14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priceDf.rolling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(20).mean()</a:t>
            </a:r>
            <a:endParaRPr lang="ko-KR" altLang="en-US" sz="1400" kern="0" dirty="0">
              <a:solidFill>
                <a:srgbClr val="000000"/>
              </a:solidFill>
              <a:highlight>
                <a:srgbClr val="FFFF00"/>
              </a:highlight>
              <a:latin typeface="+mj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FEA938A-CDAC-49E8-B198-8A36F438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8C16765-63EC-408F-B050-FF08BF79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05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2A331C-5437-4B50-BE16-5130235D19BF}"/>
              </a:ext>
            </a:extLst>
          </p:cNvPr>
          <p:cNvSpPr/>
          <p:nvPr/>
        </p:nvSpPr>
        <p:spPr>
          <a:xfrm>
            <a:off x="419505" y="223487"/>
            <a:ext cx="1967205" cy="477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Moving Average</a:t>
            </a:r>
            <a:endParaRPr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525AE-C6DA-4122-9F71-B13E3A7EFFAE}"/>
              </a:ext>
            </a:extLst>
          </p:cNvPr>
          <p:cNvSpPr/>
          <p:nvPr/>
        </p:nvSpPr>
        <p:spPr>
          <a:xfrm>
            <a:off x="395536" y="1026921"/>
            <a:ext cx="7920880" cy="5347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#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선형 가중 이동평균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 WMA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Weighted Moving Average) 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구하기</a:t>
            </a: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n1 , n2, n3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존재한다고 가정하고 각각의 가중치를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w1, w2, w3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라고 하면 다음과 같이 계산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è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WMA =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(w1n1 + w2n2 + w3*n3) / (w1 + w2 + w3) </a:t>
            </a:r>
          </a:p>
          <a:p>
            <a:pPr marL="285750" indent="-285750" algn="just" fontAlgn="base">
              <a:buFont typeface="Wingdings" panose="05000000000000000000" pitchFamily="2" charset="2"/>
              <a:buChar char="è"/>
            </a:pP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#pandas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선형 가중 이동평균을 구하기 위한 함수는 없다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en-US" altLang="ko-KR" sz="1400" dirty="0">
                <a:latin typeface="+mj-ea"/>
                <a:ea typeface="+mj-ea"/>
              </a:rPr>
              <a:t># rolling</a:t>
            </a:r>
            <a:r>
              <a:rPr lang="ko-KR" altLang="en-US" sz="1400" dirty="0">
                <a:latin typeface="+mj-ea"/>
                <a:ea typeface="+mj-ea"/>
              </a:rPr>
              <a:t>에서 사용할 수 있는 함수를 정의</a:t>
            </a:r>
          </a:p>
          <a:p>
            <a:pPr algn="just" fontAlgn="base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/>
            <a:r>
              <a:rPr lang="en-US" altLang="ko-KR" sz="1400" dirty="0">
                <a:highlight>
                  <a:srgbClr val="FFFF00"/>
                </a:highlight>
                <a:latin typeface="+mj-ea"/>
                <a:ea typeface="+mj-ea"/>
              </a:rPr>
              <a:t># </a:t>
            </a:r>
            <a:r>
              <a:rPr lang="ko-KR" altLang="en-US" sz="1400" dirty="0">
                <a:highlight>
                  <a:srgbClr val="FFFF00"/>
                </a:highlight>
                <a:latin typeface="+mj-ea"/>
                <a:ea typeface="+mj-ea"/>
              </a:rPr>
              <a:t>지수 이동평균</a:t>
            </a:r>
            <a:r>
              <a:rPr lang="en-US" altLang="ko-KR" sz="1400" dirty="0">
                <a:highlight>
                  <a:srgbClr val="FFFF00"/>
                </a:highlight>
                <a:latin typeface="+mj-ea"/>
                <a:ea typeface="+mj-ea"/>
              </a:rPr>
              <a:t>(EMA : Exponential Moving Average) </a:t>
            </a:r>
            <a:r>
              <a:rPr lang="ko-KR" altLang="en-US" sz="1400" dirty="0">
                <a:highlight>
                  <a:srgbClr val="FFFF00"/>
                </a:highlight>
                <a:latin typeface="+mj-ea"/>
                <a:ea typeface="+mj-ea"/>
              </a:rPr>
              <a:t>구하기</a:t>
            </a:r>
          </a:p>
          <a:p>
            <a:pPr fontAlgn="base"/>
            <a:r>
              <a:rPr lang="ko-KR" altLang="en-US" sz="1400" dirty="0">
                <a:latin typeface="+mj-ea"/>
                <a:ea typeface="+mj-ea"/>
              </a:rPr>
              <a:t> 최근일 가격에 높은 가중치를 주지만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오래된 과거 가격에도 낮은 영향력이지만 가중치를 부여 하도록 고려하는 방법</a:t>
            </a:r>
            <a:endParaRPr lang="en-US" altLang="ko-KR" sz="1400" dirty="0">
              <a:latin typeface="+mj-ea"/>
              <a:ea typeface="+mj-ea"/>
            </a:endParaRPr>
          </a:p>
          <a:p>
            <a:pPr fontAlgn="base"/>
            <a:endParaRPr lang="ko-KR" altLang="en-US" sz="1400" dirty="0">
              <a:latin typeface="+mj-ea"/>
              <a:ea typeface="+mj-ea"/>
            </a:endParaRPr>
          </a:p>
          <a:p>
            <a:pPr marL="285750" indent="-285750" fontAlgn="base">
              <a:buFont typeface="Wingdings" panose="05000000000000000000" pitchFamily="2" charset="2"/>
              <a:buChar char="è"/>
            </a:pPr>
            <a:r>
              <a:rPr lang="en-US" altLang="ko-KR" sz="1400" dirty="0">
                <a:latin typeface="+mj-ea"/>
                <a:ea typeface="+mj-ea"/>
              </a:rPr>
              <a:t>EMV(t) = (1-w) * EMV(t-1) + w * Price(t)</a:t>
            </a:r>
          </a:p>
          <a:p>
            <a:pPr fontAlgn="base"/>
            <a:endParaRPr lang="ko-KR" altLang="en-US" sz="1400" dirty="0">
              <a:latin typeface="+mj-ea"/>
              <a:ea typeface="+mj-ea"/>
            </a:endParaRPr>
          </a:p>
          <a:p>
            <a:pPr fontAlgn="base"/>
            <a:r>
              <a:rPr lang="ko-KR" altLang="en-US" sz="1400" dirty="0">
                <a:latin typeface="+mj-ea"/>
                <a:ea typeface="+mj-ea"/>
              </a:rPr>
              <a:t> 금일 종가에 </a:t>
            </a:r>
            <a:r>
              <a:rPr lang="en-US" altLang="ko-KR" sz="1400" dirty="0">
                <a:latin typeface="+mj-ea"/>
                <a:ea typeface="+mj-ea"/>
              </a:rPr>
              <a:t>w</a:t>
            </a:r>
            <a:r>
              <a:rPr lang="ko-KR" altLang="en-US" sz="1400" dirty="0">
                <a:latin typeface="+mj-ea"/>
                <a:ea typeface="+mj-ea"/>
              </a:rPr>
              <a:t>의 가중치를 주고 </a:t>
            </a:r>
            <a:r>
              <a:rPr lang="en-US" altLang="ko-KR" sz="1400" dirty="0">
                <a:latin typeface="+mj-ea"/>
                <a:ea typeface="+mj-ea"/>
              </a:rPr>
              <a:t>(1-w)</a:t>
            </a:r>
            <a:r>
              <a:rPr lang="ko-KR" altLang="en-US" sz="1400" dirty="0">
                <a:latin typeface="+mj-ea"/>
                <a:ea typeface="+mj-ea"/>
              </a:rPr>
              <a:t>를 전일 이동평균에 주는 방식</a:t>
            </a:r>
          </a:p>
          <a:p>
            <a:pPr fontAlgn="base"/>
            <a:r>
              <a:rPr lang="en-US" altLang="ko-KR" sz="1400" dirty="0">
                <a:latin typeface="+mj-ea"/>
                <a:ea typeface="+mj-ea"/>
              </a:rPr>
              <a:t>EMV(t) = (1-w) * ((1-w) * EMV(t-2) + w * Price(t-1)) + w * Price(t)</a:t>
            </a:r>
            <a:endParaRPr lang="ko-KR" altLang="en-US" sz="1400" dirty="0">
              <a:latin typeface="+mj-ea"/>
              <a:ea typeface="+mj-ea"/>
            </a:endParaRPr>
          </a:p>
          <a:p>
            <a:pPr fontAlgn="base"/>
            <a:r>
              <a:rPr lang="en-US" altLang="ko-KR" sz="1400" dirty="0">
                <a:latin typeface="+mj-ea"/>
                <a:ea typeface="+mj-ea"/>
              </a:rPr>
              <a:t>= (1-w)^2 * EMV(t-2) + (1-w )*w* Price(t-1)) + w * Price(t-1))</a:t>
            </a:r>
            <a:endParaRPr lang="ko-KR" altLang="en-US" sz="1400" dirty="0">
              <a:latin typeface="+mj-ea"/>
              <a:ea typeface="+mj-ea"/>
            </a:endParaRPr>
          </a:p>
          <a:p>
            <a:pPr fontAlgn="base"/>
            <a:r>
              <a:rPr lang="en-US" altLang="ko-KR" sz="1400" dirty="0">
                <a:latin typeface="+mj-ea"/>
                <a:ea typeface="+mj-ea"/>
              </a:rPr>
              <a:t>...</a:t>
            </a:r>
            <a:endParaRPr lang="ko-KR" altLang="en-US" sz="1400" dirty="0">
              <a:latin typeface="+mj-ea"/>
              <a:ea typeface="+mj-ea"/>
            </a:endParaRPr>
          </a:p>
          <a:p>
            <a:pPr fontAlgn="base"/>
            <a:r>
              <a:rPr lang="en-US" altLang="ko-KR" sz="1400" dirty="0">
                <a:latin typeface="+mj-ea"/>
                <a:ea typeface="+mj-ea"/>
              </a:rPr>
              <a:t>= (1-w)^n * EMV(0) + (1-w)^(n-1)*w*Price(1) + ... + w * Price(t-1)</a:t>
            </a:r>
            <a:endParaRPr lang="ko-KR" altLang="en-US" sz="1400" dirty="0">
              <a:latin typeface="+mj-ea"/>
              <a:ea typeface="+mj-ea"/>
            </a:endParaRPr>
          </a:p>
          <a:p>
            <a:pPr fontAlgn="base"/>
            <a:endParaRPr lang="en-US" altLang="ko-KR" sz="1400" dirty="0">
              <a:latin typeface="+mj-ea"/>
              <a:ea typeface="+mj-ea"/>
            </a:endParaRPr>
          </a:p>
          <a:p>
            <a:pPr fontAlgn="base"/>
            <a:r>
              <a:rPr lang="en-US" altLang="ko-KR" sz="1400" dirty="0">
                <a:latin typeface="+mj-ea"/>
                <a:ea typeface="+mj-ea"/>
              </a:rPr>
              <a:t># </a:t>
            </a:r>
            <a:r>
              <a:rPr lang="ko-KR" altLang="en-US" sz="1400" dirty="0">
                <a:latin typeface="+mj-ea"/>
                <a:ea typeface="+mj-ea"/>
              </a:rPr>
              <a:t>지수 이동평균을 구하기 위해서 </a:t>
            </a:r>
            <a:r>
              <a:rPr lang="en-US" altLang="ko-KR" sz="1400" dirty="0">
                <a:latin typeface="+mj-ea"/>
                <a:ea typeface="+mj-ea"/>
              </a:rPr>
              <a:t>pandas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en-US" altLang="ko-KR" sz="1400" dirty="0" err="1">
                <a:latin typeface="+mj-ea"/>
                <a:ea typeface="+mj-ea"/>
              </a:rPr>
              <a:t>ewm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함수를 호출하면 됨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fontAlgn="base"/>
            <a:endParaRPr lang="ko-KR" altLang="en-US" sz="1400" dirty="0"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400" kern="0" dirty="0" err="1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파이썬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코드 작성은 </a:t>
            </a:r>
            <a:r>
              <a:rPr lang="ko-KR" altLang="en-US" sz="1400" kern="0" dirty="0" err="1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구글링하면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 다양하게 조회 됨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.</a:t>
            </a:r>
            <a:endParaRPr lang="ko-KR" altLang="en-US" sz="1400" kern="0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4EECE94-4121-450C-B9A1-27BCCE5F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42122A8-BB85-40CF-B469-FCA62954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3180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53730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F2C4C2-48BE-4279-954C-08C1D1D4DDD2}"/>
              </a:ext>
            </a:extLst>
          </p:cNvPr>
          <p:cNvSpPr/>
          <p:nvPr/>
        </p:nvSpPr>
        <p:spPr>
          <a:xfrm>
            <a:off x="539552" y="267902"/>
            <a:ext cx="166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/>
              </a:rPr>
              <a:t>Bollinger Bands</a:t>
            </a:r>
            <a:endParaRPr lang="en-US" altLang="ko-KR" b="1" i="0" dirty="0">
              <a:solidFill>
                <a:srgbClr val="000000"/>
              </a:solidFill>
              <a:effectLst/>
              <a:latin typeface="Apple SD Gothic Ne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16D9D6-5551-4C07-91F9-7A0A12E24813}"/>
              </a:ext>
            </a:extLst>
          </p:cNvPr>
          <p:cNvSpPr/>
          <p:nvPr/>
        </p:nvSpPr>
        <p:spPr>
          <a:xfrm>
            <a:off x="323528" y="983749"/>
            <a:ext cx="74868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John Bollinger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의해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1980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년대 개발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중심선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 n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기간 동안의 단순이동평균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(SMA)</a:t>
            </a:r>
            <a:endParaRPr lang="ko-KR" altLang="en-US" sz="14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상단선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중심선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Kσ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배를 주로 사용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하단선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중심선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-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Kσ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배를 주로 사용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A6F30-BA33-49CE-8ADA-E72C917655B2}"/>
              </a:ext>
            </a:extLst>
          </p:cNvPr>
          <p:cNvSpPr/>
          <p:nvPr/>
        </p:nvSpPr>
        <p:spPr>
          <a:xfrm>
            <a:off x="395536" y="2132856"/>
            <a:ext cx="6222160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def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fnBolingerBand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n=20, k=2):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['20d_ma']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pd.rolling_mean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['Adj Close'], window=n)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Bol_upper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']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pd.rolling_mean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['Adj Close'], window=n) + k*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pd.rolling_std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['Adj Close'], n,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min_periods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=n)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Bol_lower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']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pd.rolling_mean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['Adj Close'], window=n) - k*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pd.rolling_std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['Adj Close'], n,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min_periods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=n)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m_DF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6FB11-548B-4B16-86D2-B9BB2DF6CB6D}"/>
              </a:ext>
            </a:extLst>
          </p:cNvPr>
          <p:cNvSpPr/>
          <p:nvPr/>
        </p:nvSpPr>
        <p:spPr>
          <a:xfrm>
            <a:off x="403419" y="4509120"/>
            <a:ext cx="1949573" cy="642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코드 참고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https://wikidocs.net/3398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D7E9785-D02C-4E70-B9F3-4D71C63D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190E32-33FF-4E34-94E3-7072F991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77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0752CD-40B5-4209-99D9-A5DC71AEC94C}"/>
              </a:ext>
            </a:extLst>
          </p:cNvPr>
          <p:cNvSpPr/>
          <p:nvPr/>
        </p:nvSpPr>
        <p:spPr>
          <a:xfrm>
            <a:off x="373029" y="188640"/>
            <a:ext cx="3345788" cy="477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RSI(Relative Strength Index) </a:t>
            </a:r>
            <a:endParaRPr lang="en-US" altLang="ko-KR" kern="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F6724A-2239-4B6E-89DB-265A9643D866}"/>
              </a:ext>
            </a:extLst>
          </p:cNvPr>
          <p:cNvSpPr/>
          <p:nvPr/>
        </p:nvSpPr>
        <p:spPr>
          <a:xfrm>
            <a:off x="401614" y="884488"/>
            <a:ext cx="734481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1978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"New Concepts in Technical Trading Systems" J. Welles Wilder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 소개</a:t>
            </a:r>
            <a:endParaRPr lang="en-US" altLang="ko-KR" sz="1400" kern="0" dirty="0">
              <a:solidFill>
                <a:srgbClr val="000000"/>
              </a:solidFill>
              <a:highlight>
                <a:srgbClr val="FFFF00"/>
              </a:highlight>
              <a:ea typeface="함초롬바탕" panose="02030504000101010101" pitchFamily="18" charset="-127"/>
            </a:endParaRPr>
          </a:p>
          <a:p>
            <a:pPr fontAlgn="base"/>
            <a:r>
              <a:rPr lang="ko-KR" altLang="en-US" sz="1400" dirty="0"/>
              <a:t>추세의 </a:t>
            </a:r>
            <a:r>
              <a:rPr lang="ko-KR" altLang="en-US" sz="1400" dirty="0">
                <a:highlight>
                  <a:srgbClr val="FFFF00"/>
                </a:highlight>
              </a:rPr>
              <a:t>힘을 </a:t>
            </a:r>
            <a:r>
              <a:rPr lang="en-US" altLang="ko-KR" sz="1400" dirty="0">
                <a:highlight>
                  <a:srgbClr val="FFFF00"/>
                </a:highlight>
              </a:rPr>
              <a:t>0 ~ 100</a:t>
            </a:r>
            <a:r>
              <a:rPr lang="ko-KR" altLang="en-US" sz="1400" dirty="0">
                <a:highlight>
                  <a:srgbClr val="FFFF00"/>
                </a:highlight>
              </a:rPr>
              <a:t>의 퍼센트 </a:t>
            </a:r>
            <a:r>
              <a:rPr lang="ko-KR" altLang="en-US" sz="1400" dirty="0"/>
              <a:t>수치로 나타낸 지표  </a:t>
            </a:r>
            <a:r>
              <a:rPr lang="en-US" altLang="ko-KR" sz="1400" dirty="0">
                <a:sym typeface="Wingdings" panose="05000000000000000000" pitchFamily="2" charset="2"/>
              </a:rPr>
              <a:t>  </a:t>
            </a:r>
            <a:r>
              <a:rPr lang="en-US" altLang="ko-KR" sz="1400" dirty="0"/>
              <a:t> </a:t>
            </a:r>
            <a:r>
              <a:rPr lang="ko-KR" altLang="en-US" sz="1400" dirty="0" err="1"/>
              <a:t>과매수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과매도</a:t>
            </a:r>
            <a:r>
              <a:rPr lang="ko-KR" altLang="en-US" sz="1400" dirty="0"/>
              <a:t> 상태</a:t>
            </a:r>
          </a:p>
          <a:p>
            <a:pPr fontAlgn="base"/>
            <a:r>
              <a:rPr lang="en-US" altLang="ko-KR" sz="1400" dirty="0"/>
              <a:t>30</a:t>
            </a:r>
            <a:r>
              <a:rPr lang="ko-KR" altLang="en-US" sz="1400" dirty="0"/>
              <a:t>이하면 </a:t>
            </a:r>
            <a:r>
              <a:rPr lang="ko-KR" altLang="en-US" sz="1400" dirty="0" err="1"/>
              <a:t>과매도</a:t>
            </a:r>
            <a:r>
              <a:rPr lang="en-US" altLang="ko-KR" sz="1400" dirty="0"/>
              <a:t>, 70 </a:t>
            </a:r>
            <a:r>
              <a:rPr lang="ko-KR" altLang="en-US" sz="1400" dirty="0"/>
              <a:t>이상이면 </a:t>
            </a:r>
            <a:r>
              <a:rPr lang="ko-KR" altLang="en-US" sz="1400" dirty="0" err="1"/>
              <a:t>과매수</a:t>
            </a:r>
            <a:r>
              <a:rPr lang="ko-KR" altLang="en-US" sz="1400" dirty="0"/>
              <a:t> 상태로 해석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90D7D8-5AC4-4C28-86C9-1163E08D7FF6}"/>
              </a:ext>
            </a:extLst>
          </p:cNvPr>
          <p:cNvSpPr/>
          <p:nvPr/>
        </p:nvSpPr>
        <p:spPr>
          <a:xfrm>
            <a:off x="367100" y="4689625"/>
            <a:ext cx="5645060" cy="1754326"/>
          </a:xfrm>
          <a:prstGeom prst="rect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numpy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as np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import pandas as pd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def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fnRSI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m_Df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m_N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):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U =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np.where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m_Df.diff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(1) &gt; 0,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m_Df.diff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(1), 0)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 =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np.where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m_Df.diff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(1) &lt; 0,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m_Df.diff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(1) *(-1), 0)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AU =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pd.DataFrame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(U).rolling( window=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m_N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min_periods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=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m_N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).mean()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AD =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pd.DataFrame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(D).rolling( window=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m_N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min_periods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=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m_N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).mean()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 =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AU.div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(AD+AU) *100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return RSI</a:t>
            </a:r>
            <a:endParaRPr lang="en-US" altLang="ko-KR" sz="12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8B7D4D-675B-48F1-8326-C817B01638E9}"/>
              </a:ext>
            </a:extLst>
          </p:cNvPr>
          <p:cNvSpPr/>
          <p:nvPr/>
        </p:nvSpPr>
        <p:spPr>
          <a:xfrm>
            <a:off x="401614" y="1729364"/>
            <a:ext cx="840817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 = RS / (1 + RS) = AU / (AU + AD)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 = AU / AD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n: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관찰기간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,        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U: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전날보다 상승했을 때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상승폭 값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[ U = Close[today] - Close[previous] , D =0 ]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D: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전날보다 하락했을 때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하락폭 값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[ U = 0, D = Close[previous] - Close[today] ]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RSI(Smoothed or Modified Moving Average; SSMA)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EMA(exponentially weighted moving average)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의 가중치가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1/n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인 형태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AU(t) = 1/n * price + (n-1)/n * AU(t-1)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AD(t) = 1/n * price + (n-1)/n * AD(t-1)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cutler's RSI(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단순이동평균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Simple Moving Average; SMA)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AU: sum(U) / 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AD: sum(D) / 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과거 데이터의 영향을 받지 않는 기초자산이라면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단순이동평균이 과거의 추세 힘이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남아있다면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일반적인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RSI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가 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좀 더 적합한 선택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542F2B-B2D1-4E6B-8788-CE5F667F0635}"/>
              </a:ext>
            </a:extLst>
          </p:cNvPr>
          <p:cNvSpPr/>
          <p:nvPr/>
        </p:nvSpPr>
        <p:spPr>
          <a:xfrm>
            <a:off x="6156176" y="5245321"/>
            <a:ext cx="1949573" cy="642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코드 참고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https://wikidocs.net/3398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46BB9DD1-C6A4-449F-82D2-8B567399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80596BB-1AF7-41B5-BE31-96E3F343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327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6A625D-E43D-4C95-BB38-81C778A73270}"/>
              </a:ext>
            </a:extLst>
          </p:cNvPr>
          <p:cNvSpPr/>
          <p:nvPr/>
        </p:nvSpPr>
        <p:spPr>
          <a:xfrm>
            <a:off x="539552" y="307089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HP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en-US" altLang="ko-KR" dirty="0" err="1"/>
              <a:t>Hodrick</a:t>
            </a:r>
            <a:r>
              <a:rPr lang="en-US" altLang="ko-KR" dirty="0"/>
              <a:t>-Prescott </a:t>
            </a:r>
            <a:r>
              <a:rPr lang="ko-KR" altLang="en-US" dirty="0"/>
              <a:t>필터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243E36-41CE-4AC8-8FE4-D7F0626D2C92}"/>
              </a:ext>
            </a:extLst>
          </p:cNvPr>
          <p:cNvSpPr/>
          <p:nvPr/>
        </p:nvSpPr>
        <p:spPr>
          <a:xfrm>
            <a:off x="395536" y="1168484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거시경제시계열 데이터에서 </a:t>
            </a:r>
            <a:r>
              <a:rPr lang="ko-KR" altLang="en-US" sz="1400" dirty="0"/>
              <a:t>장기적인 추세</a:t>
            </a:r>
            <a:r>
              <a:rPr lang="en-US" altLang="ko-KR" sz="1400" dirty="0"/>
              <a:t>(Trend Component)</a:t>
            </a:r>
            <a:r>
              <a:rPr lang="ko-KR" altLang="en-US" sz="1400" dirty="0"/>
              <a:t>와 단기적인 순환</a:t>
            </a:r>
            <a:r>
              <a:rPr lang="en-US" altLang="ko-KR" sz="1400" dirty="0"/>
              <a:t>(Cyclical Component)</a:t>
            </a:r>
            <a:r>
              <a:rPr lang="ko-KR" altLang="en-US" sz="1400" dirty="0"/>
              <a:t>을</a:t>
            </a:r>
            <a:endParaRPr lang="en-US" altLang="ko-KR" sz="1400" dirty="0"/>
          </a:p>
          <a:p>
            <a:r>
              <a:rPr lang="ko-KR" altLang="en-US" sz="1400" dirty="0"/>
              <a:t> 기술적으로 분리하는 기법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사례</a:t>
            </a:r>
            <a:r>
              <a:rPr lang="en-US" altLang="ko-KR" sz="1400" dirty="0"/>
              <a:t>)</a:t>
            </a:r>
            <a:r>
              <a:rPr lang="ko-KR" altLang="en-US" sz="1400" dirty="0"/>
              <a:t> 기술적분석에서 사용하는 이동평균법도 필터의 사례</a:t>
            </a:r>
            <a:endParaRPr lang="en-US" altLang="ko-KR" sz="1400" dirty="0"/>
          </a:p>
          <a:p>
            <a:r>
              <a:rPr lang="ko-KR" altLang="en-US" sz="1400" dirty="0"/>
              <a:t>필터는 경제학적 이론을 바탕으로 하는 모델이 아니라</a:t>
            </a:r>
            <a:r>
              <a:rPr lang="en-US" altLang="ko-KR" sz="1400" dirty="0"/>
              <a:t>, </a:t>
            </a:r>
            <a:r>
              <a:rPr lang="ko-KR" altLang="en-US" sz="1400" dirty="0"/>
              <a:t>통계적 특성만을 활용하여 추세나 순환 정보를 추출하는 방식의 일종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0F60C-20D3-4197-B90C-B817140B5B3B}"/>
              </a:ext>
            </a:extLst>
          </p:cNvPr>
          <p:cNvSpPr/>
          <p:nvPr/>
        </p:nvSpPr>
        <p:spPr>
          <a:xfrm>
            <a:off x="755576" y="3948493"/>
            <a:ext cx="7920880" cy="523220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Postwar U.S. Business Cycles: An Empirical Investigation Author(s): Robert J. </a:t>
            </a:r>
            <a:r>
              <a:rPr lang="en-US" altLang="ko-KR" sz="1400" dirty="0" err="1">
                <a:highlight>
                  <a:srgbClr val="FFFF66"/>
                </a:highlight>
              </a:rPr>
              <a:t>Hodrick</a:t>
            </a:r>
            <a:r>
              <a:rPr lang="en-US" altLang="ko-KR" sz="1400" dirty="0"/>
              <a:t> and Edward C. </a:t>
            </a:r>
            <a:r>
              <a:rPr lang="en-US" altLang="ko-KR" sz="1400" dirty="0">
                <a:highlight>
                  <a:srgbClr val="FFFF66"/>
                </a:highlight>
              </a:rPr>
              <a:t>Prescott</a:t>
            </a:r>
            <a:r>
              <a:rPr lang="en-US" altLang="ko-KR" sz="1400" dirty="0"/>
              <a:t> Source: Journal of Money, Credit and Banking , Feb., 1997, Vol. 29, No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23897C-F3BA-4B86-B594-F7511030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45" y="2584088"/>
            <a:ext cx="6039693" cy="83103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D1FB5E-1BB2-4586-8BDA-19541443E9EE}"/>
              </a:ext>
            </a:extLst>
          </p:cNvPr>
          <p:cNvSpPr/>
          <p:nvPr/>
        </p:nvSpPr>
        <p:spPr>
          <a:xfrm>
            <a:off x="755576" y="4782594"/>
            <a:ext cx="7641528" cy="307777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김도완</a:t>
            </a:r>
            <a:r>
              <a:rPr lang="en-US" altLang="ko-KR" sz="1400" dirty="0"/>
              <a:t>, </a:t>
            </a:r>
            <a:r>
              <a:rPr lang="ko-KR" altLang="en-US" sz="1400" dirty="0"/>
              <a:t>한진현</a:t>
            </a:r>
            <a:r>
              <a:rPr lang="en-US" altLang="ko-KR" sz="1400" dirty="0"/>
              <a:t>, </a:t>
            </a:r>
            <a:r>
              <a:rPr lang="ko-KR" altLang="en-US" sz="1400" dirty="0"/>
              <a:t>이은경</a:t>
            </a:r>
            <a:r>
              <a:rPr lang="en-US" altLang="ko-KR" sz="1400" dirty="0"/>
              <a:t>. (2017). </a:t>
            </a:r>
            <a:r>
              <a:rPr lang="ko-KR" altLang="en-US" sz="1400" dirty="0"/>
              <a:t>우리 </a:t>
            </a:r>
            <a:r>
              <a:rPr lang="ko-KR" altLang="en-US" sz="1400" dirty="0">
                <a:highlight>
                  <a:srgbClr val="FFFF00"/>
                </a:highlight>
              </a:rPr>
              <a:t>경제의 잠재성장률 추정</a:t>
            </a:r>
            <a:r>
              <a:rPr lang="en-US" altLang="ko-KR" sz="1400" dirty="0"/>
              <a:t>. [BOK] </a:t>
            </a:r>
            <a:r>
              <a:rPr lang="ko-KR" altLang="en-US" sz="1400" dirty="0"/>
              <a:t>조사통계월보 </a:t>
            </a:r>
            <a:r>
              <a:rPr lang="en-US" altLang="ko-KR" sz="1400" dirty="0"/>
              <a:t>71(8), 16-32. 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70D40-5A0B-4554-8331-0734B67F51A0}"/>
              </a:ext>
            </a:extLst>
          </p:cNvPr>
          <p:cNvSpPr txBox="1"/>
          <p:nvPr/>
        </p:nvSpPr>
        <p:spPr>
          <a:xfrm>
            <a:off x="2627784" y="2708920"/>
            <a:ext cx="504056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2A91BA-1B31-495D-AB2F-5E0CF756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B44B8B9-DD31-4F26-B2D1-2949D64E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794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B1A435-67AB-4680-B96B-CAE1AE020479}"/>
              </a:ext>
            </a:extLst>
          </p:cNvPr>
          <p:cNvSpPr/>
          <p:nvPr/>
        </p:nvSpPr>
        <p:spPr>
          <a:xfrm>
            <a:off x="575988" y="2708920"/>
            <a:ext cx="6462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모듈 가져오기 </a:t>
            </a:r>
            <a:endParaRPr lang="en-US" altLang="ko-KR" sz="1200" dirty="0"/>
          </a:p>
          <a:p>
            <a:r>
              <a:rPr lang="en-US" altLang="ko-KR" sz="1200" dirty="0"/>
              <a:t>import pandas as pd 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statsmodels.api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sm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시계열 샘플 가져오기 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실질</a:t>
            </a:r>
            <a:r>
              <a:rPr lang="en-US" altLang="ko-KR" sz="1200" dirty="0"/>
              <a:t>GDP </a:t>
            </a:r>
            <a:r>
              <a:rPr lang="ko-KR" altLang="en-US" sz="1200" dirty="0"/>
              <a:t>시계열 샘플을 가져옴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# </a:t>
            </a:r>
            <a:r>
              <a:rPr lang="en-US" altLang="ko-KR" sz="1200" dirty="0" err="1"/>
              <a:t>macrodata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데이터셋의 ‘</a:t>
            </a:r>
            <a:r>
              <a:rPr lang="en-US" altLang="ko-KR" sz="1200" dirty="0"/>
              <a:t>data’ </a:t>
            </a:r>
            <a:r>
              <a:rPr lang="ko-KR" altLang="en-US" sz="1200" dirty="0"/>
              <a:t>키 값 </a:t>
            </a:r>
            <a:r>
              <a:rPr lang="en-US" altLang="ko-KR" sz="1200" dirty="0" err="1"/>
              <a:t>DataFrame</a:t>
            </a:r>
            <a:r>
              <a:rPr lang="ko-KR" altLang="en-US" sz="1200" dirty="0"/>
              <a:t>의 ‘</a:t>
            </a:r>
            <a:r>
              <a:rPr lang="en-US" altLang="ko-KR" sz="1200" dirty="0" err="1"/>
              <a:t>realgdp</a:t>
            </a:r>
            <a:r>
              <a:rPr lang="en-US" altLang="ko-KR" sz="1200" dirty="0"/>
              <a:t>’ </a:t>
            </a:r>
            <a:r>
              <a:rPr lang="ko-KR" altLang="en-US" sz="1200" dirty="0"/>
              <a:t>열을 따로 변수 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실질</a:t>
            </a:r>
            <a:r>
              <a:rPr lang="en-US" altLang="ko-KR" sz="1200" dirty="0"/>
              <a:t>GDP </a:t>
            </a:r>
            <a:r>
              <a:rPr lang="ko-KR" altLang="en-US" sz="1200" dirty="0"/>
              <a:t>샘플의 인덱스에 분기날짜를 지정 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realgdp</a:t>
            </a:r>
            <a:r>
              <a:rPr lang="ko-KR" altLang="en-US" sz="1200" dirty="0"/>
              <a:t>의 기본 일련번호 인덱스를 시계열</a:t>
            </a:r>
            <a:r>
              <a:rPr lang="en-US" altLang="ko-KR" sz="1200" dirty="0"/>
              <a:t>(</a:t>
            </a:r>
            <a:r>
              <a:rPr lang="ko-KR" altLang="en-US" sz="1200" dirty="0"/>
              <a:t>분기</a:t>
            </a:r>
            <a:r>
              <a:rPr lang="en-US" altLang="ko-KR" sz="1200" dirty="0"/>
              <a:t>) </a:t>
            </a:r>
            <a:r>
              <a:rPr lang="ko-KR" altLang="en-US" sz="1200" dirty="0"/>
              <a:t>인덱스로 변환 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원 시계열 출력 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순환 데이터</a:t>
            </a:r>
            <a:r>
              <a:rPr lang="en-US" altLang="ko-KR" sz="1200" dirty="0"/>
              <a:t>(</a:t>
            </a:r>
            <a:r>
              <a:rPr lang="ko-KR" altLang="en-US" sz="1200" dirty="0"/>
              <a:t>원데이터</a:t>
            </a:r>
            <a:r>
              <a:rPr lang="en-US" altLang="ko-KR" sz="1200" dirty="0"/>
              <a:t>-</a:t>
            </a:r>
            <a:r>
              <a:rPr lang="ko-KR" altLang="en-US" sz="1200" dirty="0" err="1"/>
              <a:t>추세값</a:t>
            </a:r>
            <a:r>
              <a:rPr lang="en-US" altLang="ko-KR" sz="1200" dirty="0"/>
              <a:t>) </a:t>
            </a:r>
            <a:r>
              <a:rPr lang="ko-KR" altLang="en-US" sz="1200" dirty="0"/>
              <a:t>출력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그래프 확인 </a:t>
            </a:r>
            <a:r>
              <a:rPr lang="en-US" altLang="ko-KR" sz="1200" dirty="0" err="1"/>
              <a:t>realgdp.loc</a:t>
            </a:r>
            <a:r>
              <a:rPr lang="en-US" altLang="ko-KR" sz="1200" dirty="0"/>
              <a:t>['2003-03-31':, ].plot() # </a:t>
            </a:r>
            <a:r>
              <a:rPr lang="en-US" altLang="ko-KR" sz="1200" dirty="0" err="1"/>
              <a:t>realgdp</a:t>
            </a:r>
            <a:r>
              <a:rPr lang="ko-KR" altLang="en-US" sz="1200" dirty="0"/>
              <a:t>의 </a:t>
            </a:r>
            <a:r>
              <a:rPr lang="en-US" altLang="ko-KR" sz="1200" dirty="0"/>
              <a:t>2003-03-31 </a:t>
            </a:r>
            <a:r>
              <a:rPr lang="ko-KR" altLang="en-US" sz="1200" dirty="0"/>
              <a:t>이후 데이터로 플롯 생성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A50D30-D0CE-4551-BE34-F0DDA37D3B5F}"/>
              </a:ext>
            </a:extLst>
          </p:cNvPr>
          <p:cNvSpPr/>
          <p:nvPr/>
        </p:nvSpPr>
        <p:spPr>
          <a:xfrm>
            <a:off x="476736" y="1157876"/>
            <a:ext cx="6174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파이썬</a:t>
            </a:r>
            <a:r>
              <a:rPr lang="en-US" altLang="ko-KR" sz="1400" b="1" dirty="0"/>
              <a:t>(Python) </a:t>
            </a:r>
            <a:r>
              <a:rPr lang="ko-KR" altLang="en-US" sz="1400" b="1" dirty="0"/>
              <a:t>사용법 </a:t>
            </a:r>
            <a:endParaRPr lang="en-US" altLang="ko-KR" sz="1400" b="1" dirty="0"/>
          </a:p>
          <a:p>
            <a:r>
              <a:rPr lang="ko-KR" altLang="en-US" sz="1400" dirty="0" err="1"/>
              <a:t>파이썬에서는</a:t>
            </a:r>
            <a:r>
              <a:rPr lang="ko-KR" altLang="en-US" sz="1400" dirty="0"/>
              <a:t> 통계 패키지인 </a:t>
            </a:r>
            <a:r>
              <a:rPr lang="en-US" altLang="ko-KR" sz="1400" dirty="0" err="1">
                <a:highlight>
                  <a:srgbClr val="FFFF00"/>
                </a:highlight>
              </a:rPr>
              <a:t>statsmodels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highlight>
                  <a:srgbClr val="FFFF00"/>
                </a:highlight>
              </a:rPr>
              <a:t>hpfilter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r>
              <a:rPr lang="ko-KR" altLang="en-US" sz="1400" dirty="0"/>
              <a:t>함수 제공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F83163-DC56-474C-80DE-C272E45FC7AB}"/>
              </a:ext>
            </a:extLst>
          </p:cNvPr>
          <p:cNvSpPr/>
          <p:nvPr/>
        </p:nvSpPr>
        <p:spPr>
          <a:xfrm>
            <a:off x="575988" y="1767205"/>
            <a:ext cx="6228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HP(data, lambda): HP </a:t>
            </a:r>
            <a:r>
              <a:rPr lang="ko-KR" altLang="en-US" sz="1200" dirty="0"/>
              <a:t>필터를 실행하여 원데이터와 동일한 크기의 추세 데이터를 반환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𝜆 값은 연간 자료에서는 </a:t>
            </a:r>
            <a:r>
              <a:rPr lang="en-US" altLang="ko-KR" sz="1200" dirty="0"/>
              <a:t>100, </a:t>
            </a:r>
            <a:r>
              <a:rPr lang="ko-KR" altLang="en-US" sz="1200" dirty="0"/>
              <a:t>분기 자료에서는 </a:t>
            </a:r>
            <a:r>
              <a:rPr lang="en-US" altLang="ko-KR" sz="1200" dirty="0"/>
              <a:t>1600, </a:t>
            </a:r>
            <a:r>
              <a:rPr lang="ko-KR" altLang="en-US" sz="1200" dirty="0"/>
              <a:t>월별 자료에서는 </a:t>
            </a:r>
            <a:r>
              <a:rPr lang="en-US" altLang="ko-KR" sz="1200" dirty="0"/>
              <a:t>14400</a:t>
            </a:r>
            <a:r>
              <a:rPr lang="ko-KR" altLang="en-US" sz="1200" dirty="0"/>
              <a:t>을 관행적 입력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56C14460-5E17-4C2D-81E2-9B50AB2DC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1132B33-0FC3-4F32-8732-A4B70259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167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65EC4D-74FF-4A4D-AF09-640DC7581676}"/>
              </a:ext>
            </a:extLst>
          </p:cNvPr>
          <p:cNvSpPr/>
          <p:nvPr/>
        </p:nvSpPr>
        <p:spPr>
          <a:xfrm>
            <a:off x="1619672" y="334540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HP </a:t>
            </a:r>
            <a:r>
              <a:rPr lang="ko-KR" altLang="en-US" dirty="0"/>
              <a:t>필터</a:t>
            </a:r>
            <a:r>
              <a:rPr lang="en-US" altLang="ko-KR" dirty="0"/>
              <a:t>(</a:t>
            </a:r>
            <a:r>
              <a:rPr lang="en-US" altLang="ko-KR" dirty="0" err="1"/>
              <a:t>Hodrick</a:t>
            </a:r>
            <a:r>
              <a:rPr lang="en-US" altLang="ko-KR" dirty="0"/>
              <a:t>-Prescott </a:t>
            </a:r>
            <a:r>
              <a:rPr lang="ko-KR" altLang="en-US" dirty="0"/>
              <a:t>필터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9491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055ACA-8052-405E-82AB-1F91FA2E377B}"/>
              </a:ext>
            </a:extLst>
          </p:cNvPr>
          <p:cNvSpPr/>
          <p:nvPr/>
        </p:nvSpPr>
        <p:spPr>
          <a:xfrm>
            <a:off x="1223628" y="1120075"/>
            <a:ext cx="6696744" cy="10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University of Pennsylvania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Richard Sloan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1996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년에 실시한 한 연구 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(1962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년부터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2001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년까지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Sloan 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비율이 가장 낮은 주식을 매수하고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Sloan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비율이 가장 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높은 주식을 매도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F238D-CB0C-4FD4-857A-359BEBE84A77}"/>
              </a:ext>
            </a:extLst>
          </p:cNvPr>
          <p:cNvSpPr/>
          <p:nvPr/>
        </p:nvSpPr>
        <p:spPr>
          <a:xfrm>
            <a:off x="2449978" y="245771"/>
            <a:ext cx="1632178" cy="475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**</a:t>
            </a:r>
            <a:r>
              <a:rPr lang="ko-KR" altLang="en-US" b="1" kern="0" dirty="0" err="1">
                <a:solidFill>
                  <a:srgbClr val="000000"/>
                </a:solidFill>
                <a:latin typeface="+mj-ea"/>
              </a:rPr>
              <a:t>슬로안</a:t>
            </a:r>
            <a:r>
              <a:rPr lang="ko-KR" altLang="en-US" b="1" kern="0" dirty="0">
                <a:solidFill>
                  <a:srgbClr val="000000"/>
                </a:solidFill>
                <a:latin typeface="+mj-ea"/>
              </a:rPr>
              <a:t> 비율</a:t>
            </a:r>
            <a:endParaRPr lang="ko-KR" altLang="en-US" kern="0" dirty="0">
              <a:solidFill>
                <a:srgbClr val="000000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C0BDCC-5715-40B7-AAE7-95ECBA68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29" y="2994720"/>
            <a:ext cx="5210902" cy="64779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8E39-BA0A-4370-B438-B2C967A79055}"/>
              </a:ext>
            </a:extLst>
          </p:cNvPr>
          <p:cNvSpPr/>
          <p:nvPr/>
        </p:nvSpPr>
        <p:spPr>
          <a:xfrm>
            <a:off x="1348097" y="2499993"/>
            <a:ext cx="1495922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Sloan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비율 공식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60E0D0-894B-40EE-908B-8659D1470058}"/>
              </a:ext>
            </a:extLst>
          </p:cNvPr>
          <p:cNvSpPr/>
          <p:nvPr/>
        </p:nvSpPr>
        <p:spPr>
          <a:xfrm>
            <a:off x="1220822" y="4025806"/>
            <a:ext cx="6030416" cy="108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안전 지대 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: -10 % ~ 10 %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사이이며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경고 영역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-25 % ~ -10 %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10 % ~ 25 %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위험 구역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: -25 %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미만이거나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25 %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보다 큰 것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E800B67-0E04-42FA-9B71-4F20DBFB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D88EE5C-8F0E-46DE-92E3-BA60F802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28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169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87FB4C-6D8F-4B86-A9C9-DB007925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" y="2996952"/>
            <a:ext cx="4638686" cy="27363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57B252-79AE-494C-91F6-FCBE173B809A}"/>
              </a:ext>
            </a:extLst>
          </p:cNvPr>
          <p:cNvSpPr/>
          <p:nvPr/>
        </p:nvSpPr>
        <p:spPr>
          <a:xfrm>
            <a:off x="323850" y="2134597"/>
            <a:ext cx="43921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 등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현대 포트폴리오 이론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MPT:Modern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Portfolio Theory)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금융이론 결합</a:t>
            </a:r>
            <a:endParaRPr lang="en-US" altLang="ko-KR" sz="1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사람을 대신해 자산을 관리하는 기술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9B06C-6806-4072-A652-E25BD8C31811}"/>
              </a:ext>
            </a:extLst>
          </p:cNvPr>
          <p:cNvSpPr/>
          <p:nvPr/>
        </p:nvSpPr>
        <p:spPr>
          <a:xfrm>
            <a:off x="4860032" y="1340768"/>
            <a:ext cx="3707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2008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월에 설립된 미국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베터먼트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(Betterment)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세계에서 가장 큰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로보어드바이저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업체로 현대 포트폴리오 이론에 기반한 자산배분 솔루션을 제공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저렴한 수수료가 주요 경쟁력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4C6EA6-4A40-4F67-A8E4-0A70FA3FD57B}"/>
              </a:ext>
            </a:extLst>
          </p:cNvPr>
          <p:cNvSpPr/>
          <p:nvPr/>
        </p:nvSpPr>
        <p:spPr>
          <a:xfrm>
            <a:off x="4860032" y="2387789"/>
            <a:ext cx="37987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투자관리 자동 자산관리 서비스와 소셜 투자플랫폼 등 투자관리 분야의 새로운 비즈니스모델의 등장으로 많은 사용자의 시장 참여가 가능하게 되고 고액자산가 계층에서 대중 부유층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(Mass Affluent)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대상으로 자산관리서비스가 가능하게 되어 투자관리 분야에서의 경쟁이 심화할 것으로 예상된다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자산관리서비스는 알고리즘을 이용하여 개인화된 투자 포트폴리오를 관리해주는 자동자산관리 서비스와 개인투자자들이 함께 투자전략을 공유하고 포트폴리오를 만드는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소셜투자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투자관리 시장의 진입장벽을 낮추고 사용자의 적극적인 참여를 가능케 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B179DC-FD97-42F2-AF20-FF647AEB8B75}"/>
              </a:ext>
            </a:extLst>
          </p:cNvPr>
          <p:cNvSpPr/>
          <p:nvPr/>
        </p:nvSpPr>
        <p:spPr>
          <a:xfrm>
            <a:off x="4860032" y="1009589"/>
            <a:ext cx="2231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https://www.betterment.com/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Google Shape;228;p24">
            <a:extLst>
              <a:ext uri="{FF2B5EF4-FFF2-40B4-BE49-F238E27FC236}">
                <a16:creationId xmlns:a16="http://schemas.microsoft.com/office/drawing/2014/main" id="{5A43E12C-1964-428A-9F33-97E5B90D2E49}"/>
              </a:ext>
            </a:extLst>
          </p:cNvPr>
          <p:cNvSpPr txBox="1">
            <a:spLocks/>
          </p:cNvSpPr>
          <p:nvPr/>
        </p:nvSpPr>
        <p:spPr>
          <a:xfrm>
            <a:off x="183597" y="225905"/>
            <a:ext cx="7268723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빅데이터 활용 사례 </a:t>
            </a:r>
            <a:r>
              <a:rPr lang="en-US" altLang="ko-KR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자산 투자관리 서비스</a:t>
            </a:r>
            <a:endParaRPr lang="ko-KR" altLang="en-US" sz="2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33586-6FB5-45FA-83AF-4871C0A4AAF2}"/>
              </a:ext>
            </a:extLst>
          </p:cNvPr>
          <p:cNvSpPr/>
          <p:nvPr/>
        </p:nvSpPr>
        <p:spPr>
          <a:xfrm>
            <a:off x="251520" y="1050424"/>
            <a:ext cx="46386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어드바이저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정보와 각종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금융정보등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빅데이터를 활용해 인공지능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(AI)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고객 개개인에게 특화된 맞춤형 투자 포트폴리오를 만들어주는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183401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36EF66-5DBE-47A3-B424-F9295F3F2C19}"/>
              </a:ext>
            </a:extLst>
          </p:cNvPr>
          <p:cNvSpPr/>
          <p:nvPr/>
        </p:nvSpPr>
        <p:spPr>
          <a:xfrm>
            <a:off x="467544" y="346152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빅데이터 분석 모델 정의서</a:t>
            </a:r>
            <a:r>
              <a:rPr lang="en-US" altLang="ko-KR" dirty="0"/>
              <a:t>:</a:t>
            </a:r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D3F4900-C10C-472B-B38D-E61B30B871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5576" y="1304320"/>
          <a:ext cx="784887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3903533928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467400590"/>
                    </a:ext>
                  </a:extLst>
                </a:gridCol>
              </a:tblGrid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58021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488219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90761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팀명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836227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 요건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41657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분석도구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440227"/>
                  </a:ext>
                </a:extLst>
              </a:tr>
              <a:tr h="3636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수집데이터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 err="1"/>
                        <a:t>수집처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83663"/>
                  </a:ext>
                </a:extLst>
              </a:tr>
              <a:tr h="358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분석방안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42518"/>
                  </a:ext>
                </a:extLst>
              </a:tr>
              <a:tr h="358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79309"/>
                  </a:ext>
                </a:extLst>
              </a:tr>
              <a:tr h="3586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활용방안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33690"/>
                  </a:ext>
                </a:extLst>
              </a:tr>
            </a:tbl>
          </a:graphicData>
        </a:graphic>
      </p:graphicFrame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E646-F978-4EAA-83E3-06129897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50F20-0C02-4902-A614-6AD125E5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75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AADA6-9744-498B-A783-0D97B22B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7" y="2234074"/>
            <a:ext cx="4604427" cy="2508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7E5CD5-EB05-41AD-8856-F527B5FA9C23}"/>
              </a:ext>
            </a:extLst>
          </p:cNvPr>
          <p:cNvSpPr/>
          <p:nvPr/>
        </p:nvSpPr>
        <p:spPr>
          <a:xfrm>
            <a:off x="220652" y="4868755"/>
            <a:ext cx="4638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3A3A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 this updated 2021 “Robo-Advisors with the Most AUM” article the top 5 </a:t>
            </a:r>
            <a:r>
              <a:rPr lang="en-US" altLang="ko-KR" sz="1200" dirty="0" err="1">
                <a:solidFill>
                  <a:srgbClr val="3A3A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</a:t>
            </a:r>
            <a:r>
              <a:rPr lang="en-US" altLang="ko-KR" sz="1200" dirty="0">
                <a:solidFill>
                  <a:srgbClr val="3A3A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-advisors remains the same as last year, although most have grown their users and assets!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CBC7BA-DCAA-4E5C-88F4-D9B10885A887}"/>
              </a:ext>
            </a:extLst>
          </p:cNvPr>
          <p:cNvSpPr/>
          <p:nvPr/>
        </p:nvSpPr>
        <p:spPr>
          <a:xfrm>
            <a:off x="221346" y="5487615"/>
            <a:ext cx="4638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https://www.roboadvisorpros.com/robo-advisors-with-most-aum-assets-under-management/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8652B8-C7F5-46D4-87D6-8E0A6900CE49}"/>
              </a:ext>
            </a:extLst>
          </p:cNvPr>
          <p:cNvSpPr/>
          <p:nvPr/>
        </p:nvSpPr>
        <p:spPr>
          <a:xfrm>
            <a:off x="4860032" y="1867713"/>
            <a:ext cx="4082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1C1E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Achieving Global Diversification with a Nobel Prize-Winning Approach to Asset Allocation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ABBF5C-8225-49A5-90A1-34B118F52544}"/>
              </a:ext>
            </a:extLst>
          </p:cNvPr>
          <p:cNvSpPr/>
          <p:nvPr/>
        </p:nvSpPr>
        <p:spPr>
          <a:xfrm>
            <a:off x="4880849" y="2398384"/>
            <a:ext cx="39173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036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Betterment’s asset allocation is based on a theory by economist </a:t>
            </a:r>
            <a:r>
              <a:rPr lang="en-US" altLang="ko-KR" sz="1400" dirty="0">
                <a:solidFill>
                  <a:srgbClr val="30363D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Harry Markowitz </a:t>
            </a:r>
            <a:r>
              <a:rPr lang="en-US" altLang="ko-KR" sz="1400" dirty="0">
                <a:solidFill>
                  <a:srgbClr val="30363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called Modern Portfolio Theory, as well as subsequent advancements based on that theory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DD306A-BF10-4DC8-8DA9-A2818D7A2192}"/>
              </a:ext>
            </a:extLst>
          </p:cNvPr>
          <p:cNvSpPr/>
          <p:nvPr/>
        </p:nvSpPr>
        <p:spPr>
          <a:xfrm>
            <a:off x="4880849" y="3559762"/>
            <a:ext cx="38448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Leaning on the work of </a:t>
            </a:r>
            <a:r>
              <a:rPr lang="en-US" altLang="ko-KR" sz="14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Black-</a:t>
            </a:r>
            <a:r>
              <a:rPr lang="en-US" altLang="ko-KR" sz="14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Litterman</a:t>
            </a:r>
            <a:r>
              <a:rPr lang="en-US" altLang="ko-KR" sz="14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the universe of investable assets for us is the global market portfolio.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C31442-E1FD-4D55-94C3-0221D187C757}"/>
              </a:ext>
            </a:extLst>
          </p:cNvPr>
          <p:cNvSpPr/>
          <p:nvPr/>
        </p:nvSpPr>
        <p:spPr>
          <a:xfrm>
            <a:off x="4880663" y="1340768"/>
            <a:ext cx="3917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https://www.betterment.com/resources/betterment-portfolio-strategy/#diversification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BD4DA-119E-4DB3-8053-DACF528149FF}"/>
              </a:ext>
            </a:extLst>
          </p:cNvPr>
          <p:cNvSpPr txBox="1"/>
          <p:nvPr/>
        </p:nvSpPr>
        <p:spPr>
          <a:xfrm>
            <a:off x="323850" y="3632685"/>
            <a:ext cx="4462810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Google Shape;228;p24">
            <a:extLst>
              <a:ext uri="{FF2B5EF4-FFF2-40B4-BE49-F238E27FC236}">
                <a16:creationId xmlns:a16="http://schemas.microsoft.com/office/drawing/2014/main" id="{BC818976-2AEE-4D14-B118-3AF70CFDA193}"/>
              </a:ext>
            </a:extLst>
          </p:cNvPr>
          <p:cNvSpPr txBox="1">
            <a:spLocks/>
          </p:cNvSpPr>
          <p:nvPr/>
        </p:nvSpPr>
        <p:spPr>
          <a:xfrm>
            <a:off x="183597" y="225905"/>
            <a:ext cx="7268723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빅데이터 활용 사례 </a:t>
            </a:r>
            <a:r>
              <a:rPr lang="en-US" altLang="ko-KR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자산 투자관리 서비스</a:t>
            </a:r>
            <a:endParaRPr lang="ko-KR" altLang="en-US" sz="2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2896C2-3918-4FBD-9F2D-768AE56CDC25}"/>
              </a:ext>
            </a:extLst>
          </p:cNvPr>
          <p:cNvSpPr/>
          <p:nvPr/>
        </p:nvSpPr>
        <p:spPr>
          <a:xfrm>
            <a:off x="251520" y="1050424"/>
            <a:ext cx="46386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로보어드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바이저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정보와 각종 금융정보 등 빅데이터를 활용해 인공지능이 고객 개개인에게 특화된 맞춤형 투자 포트폴리오를 만들어주는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15086678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171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965C8A-D3B5-42B0-9338-946E6AA33BF5}"/>
              </a:ext>
            </a:extLst>
          </p:cNvPr>
          <p:cNvSpPr/>
          <p:nvPr/>
        </p:nvSpPr>
        <p:spPr>
          <a:xfrm>
            <a:off x="237118" y="2041103"/>
            <a:ext cx="3320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</a:t>
            </a:r>
            <a:r>
              <a:rPr lang="en-US" altLang="ko-KR" sz="14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wealthfront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.com/investing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D1001-6511-42A8-B2AE-9A1BDB9EC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348880"/>
            <a:ext cx="2591966" cy="13633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3E2D8F-B820-4F30-91D0-1CCD492F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74" y="2348880"/>
            <a:ext cx="5386198" cy="32518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EFF677-74E7-4C5B-BBCC-614D1102DEFD}"/>
              </a:ext>
            </a:extLst>
          </p:cNvPr>
          <p:cNvSpPr/>
          <p:nvPr/>
        </p:nvSpPr>
        <p:spPr>
          <a:xfrm>
            <a:off x="4461656" y="5608400"/>
            <a:ext cx="3083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5F63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TIPS</a:t>
            </a:r>
            <a:r>
              <a:rPr lang="en-US" altLang="ko-KR" sz="1200" dirty="0">
                <a:solidFill>
                  <a:srgbClr val="4D51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(Tech Incubator Program for Startup)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Google Shape;228;p24">
            <a:extLst>
              <a:ext uri="{FF2B5EF4-FFF2-40B4-BE49-F238E27FC236}">
                <a16:creationId xmlns:a16="http://schemas.microsoft.com/office/drawing/2014/main" id="{42F423AF-7FDF-411F-B5D4-44A7E2F67393}"/>
              </a:ext>
            </a:extLst>
          </p:cNvPr>
          <p:cNvSpPr txBox="1">
            <a:spLocks/>
          </p:cNvSpPr>
          <p:nvPr/>
        </p:nvSpPr>
        <p:spPr>
          <a:xfrm>
            <a:off x="183597" y="225905"/>
            <a:ext cx="7268723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빅데이터 활용 사례 </a:t>
            </a:r>
            <a:r>
              <a:rPr lang="en-US" altLang="ko-KR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자산 투자관리 서비스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9E8C2-BFD2-4665-AF3C-A684A502BCFE}"/>
              </a:ext>
            </a:extLst>
          </p:cNvPr>
          <p:cNvSpPr/>
          <p:nvPr/>
        </p:nvSpPr>
        <p:spPr>
          <a:xfrm>
            <a:off x="251520" y="1050424"/>
            <a:ext cx="799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로보어드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바이저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정보와 각종 금융정보 등 빅데이터를 활용해 인공지능이 고객 개개인에게 특화된 맞춤형 투자 포트폴리오를 만들어주는 서비스</a:t>
            </a:r>
          </a:p>
        </p:txBody>
      </p:sp>
    </p:spTree>
    <p:extLst>
      <p:ext uri="{BB962C8B-B14F-4D97-AF65-F5344CB8AC3E}">
        <p14:creationId xmlns:p14="http://schemas.microsoft.com/office/powerpoint/2010/main" val="1875171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07FF4A-3630-44A6-99F9-A5A11887FD6C}"/>
              </a:ext>
            </a:extLst>
          </p:cNvPr>
          <p:cNvSpPr/>
          <p:nvPr/>
        </p:nvSpPr>
        <p:spPr>
          <a:xfrm>
            <a:off x="879861" y="1124744"/>
            <a:ext cx="6840760" cy="330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Markowitz, H., "Portfolio Selection," The Journal of Finance, Vol.7, No.1(1952) </a:t>
            </a:r>
            <a:endParaRPr lang="en-US" altLang="ko-KR" sz="1200" b="1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Black, F. and R. </a:t>
            </a:r>
            <a:r>
              <a:rPr lang="en-US" altLang="ko-KR" sz="12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Litterman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, "Global Asset Allocation with Equities, Bonds, and Currencies," Fixed Income Research, Goldman, Sachs and Company, 1991 </a:t>
            </a:r>
            <a:endParaRPr lang="en-US" altLang="ko-KR" sz="1200" b="1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Black, F. and R. </a:t>
            </a:r>
            <a:r>
              <a:rPr lang="en-US" altLang="ko-KR" sz="12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Litterman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함초롬바탕" panose="02030504000101010101" pitchFamily="18" charset="-127"/>
              </a:rPr>
              <a:t>, "Global Portfolio Optimization," Financial Analysts Journal, Vol. 25, No.5 (1992), </a:t>
            </a:r>
            <a:endParaRPr lang="en-US" altLang="ko-KR" sz="1200" b="1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최창규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, "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블랙리터만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모델을 이용한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Metal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자산 배분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", 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우리투자증권 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ETF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와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블랙리터만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모형을 이용한 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인핸스드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인덱스 전략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* 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박기경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**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․†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이영호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**</a:t>
            </a:r>
            <a:r>
              <a:rPr lang="en-US" altLang="ko-KR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․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서지원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**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BLACK-LITTERMAN PORTFOLIO ALLOCATION MODEL IN PYTHON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“The Cross-Section of Expected Stock Returns” 1992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“Common risk factors in the returns on stocks and bonds” 1993</a:t>
            </a:r>
            <a:endParaRPr lang="en-US" altLang="ko-KR" sz="1200" kern="0" dirty="0">
              <a:solidFill>
                <a:srgbClr val="000000"/>
              </a:solidFill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2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Eugene </a:t>
            </a:r>
            <a:r>
              <a:rPr lang="en-US" altLang="ko-KR" sz="1200" b="1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Fama</a:t>
            </a:r>
            <a:r>
              <a:rPr lang="ko-KR" altLang="en-US" sz="12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와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Kenneth French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BBBB2-6325-4594-B064-FE8872F9D76A}"/>
              </a:ext>
            </a:extLst>
          </p:cNvPr>
          <p:cNvSpPr txBox="1"/>
          <p:nvPr/>
        </p:nvSpPr>
        <p:spPr>
          <a:xfrm>
            <a:off x="899592" y="280785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2AD162-BEA9-42AC-80AC-0263C212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B4C84F3-3997-449A-AEF7-8C77EF4D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188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BBBB2-6325-4594-B064-FE8872F9D76A}"/>
              </a:ext>
            </a:extLst>
          </p:cNvPr>
          <p:cNvSpPr txBox="1"/>
          <p:nvPr/>
        </p:nvSpPr>
        <p:spPr>
          <a:xfrm>
            <a:off x="899592" y="28078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 </a:t>
            </a:r>
            <a:r>
              <a:rPr lang="en-US" altLang="ko-KR" dirty="0"/>
              <a:t>: </a:t>
            </a:r>
            <a:r>
              <a:rPr lang="ko-KR" altLang="en-US" dirty="0"/>
              <a:t>선형 </a:t>
            </a:r>
            <a:r>
              <a:rPr lang="ko-KR" altLang="en-US" dirty="0" err="1"/>
              <a:t>팩터</a:t>
            </a:r>
            <a:r>
              <a:rPr lang="ko-KR" altLang="en-US" dirty="0"/>
              <a:t> 모델</a:t>
            </a:r>
            <a:r>
              <a:rPr lang="en-US" altLang="ko-KR" dirty="0"/>
              <a:t>:</a:t>
            </a:r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8C4891-2C9E-494D-B30F-6A24F423B74E}"/>
              </a:ext>
            </a:extLst>
          </p:cNvPr>
          <p:cNvSpPr/>
          <p:nvPr/>
        </p:nvSpPr>
        <p:spPr>
          <a:xfrm>
            <a:off x="971600" y="1469818"/>
            <a:ext cx="6984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Fama</a:t>
            </a:r>
            <a:r>
              <a:rPr lang="en-US" altLang="ko-KR" sz="1200" dirty="0"/>
              <a:t> French (FF)</a:t>
            </a:r>
            <a:r>
              <a:rPr lang="ko-KR" altLang="en-US" sz="1200" dirty="0"/>
              <a:t>의 모형은 </a:t>
            </a:r>
            <a:r>
              <a:rPr lang="en-US" altLang="ko-KR" sz="1200" dirty="0"/>
              <a:t>CAPM(Capital Asset Pricing Model)</a:t>
            </a:r>
            <a:r>
              <a:rPr lang="ko-KR" altLang="en-US" sz="1200" dirty="0"/>
              <a:t>의 한계점을 극복하기 위해 제시된 이론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4D536E-451C-471C-94B6-A2A74AA7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00" y="1978758"/>
            <a:ext cx="4572000" cy="25020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0490EF-7804-468F-BB84-51CBE0E1769D}"/>
              </a:ext>
            </a:extLst>
          </p:cNvPr>
          <p:cNvSpPr/>
          <p:nvPr/>
        </p:nvSpPr>
        <p:spPr>
          <a:xfrm>
            <a:off x="1146200" y="4687919"/>
            <a:ext cx="68944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Market Risk’ </a:t>
            </a:r>
            <a:r>
              <a:rPr lang="ko-KR" altLang="en-US" dirty="0"/>
              <a:t> ‘</a:t>
            </a:r>
            <a:r>
              <a:rPr lang="en-US" altLang="ko-KR" dirty="0"/>
              <a:t>Size Risk’, ‘Value Risk”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highlight>
                  <a:srgbClr val="FFFF66"/>
                </a:highlight>
              </a:rPr>
              <a:t>시가총액이 작고 </a:t>
            </a:r>
            <a:r>
              <a:rPr lang="en-US" altLang="ko-KR" sz="1200" dirty="0">
                <a:highlight>
                  <a:srgbClr val="FFFF66"/>
                </a:highlight>
              </a:rPr>
              <a:t>Value</a:t>
            </a:r>
            <a:r>
              <a:rPr lang="ko-KR" altLang="en-US" sz="1200" dirty="0">
                <a:highlight>
                  <a:srgbClr val="FFFF66"/>
                </a:highlight>
              </a:rPr>
              <a:t>가 높을 기업 </a:t>
            </a:r>
            <a:r>
              <a:rPr lang="en-US" altLang="ko-KR" sz="1200" dirty="0">
                <a:highlight>
                  <a:srgbClr val="FFFF66"/>
                </a:highlight>
              </a:rPr>
              <a:t>(</a:t>
            </a:r>
            <a:r>
              <a:rPr lang="ko-KR" altLang="en-US" sz="1200" dirty="0">
                <a:highlight>
                  <a:srgbClr val="FFFF66"/>
                </a:highlight>
              </a:rPr>
              <a:t>장부가치</a:t>
            </a:r>
            <a:r>
              <a:rPr lang="en-US" altLang="ko-KR" sz="1200" dirty="0">
                <a:highlight>
                  <a:srgbClr val="FFFF66"/>
                </a:highlight>
              </a:rPr>
              <a:t>/</a:t>
            </a:r>
            <a:r>
              <a:rPr lang="ko-KR" altLang="en-US" sz="1200" dirty="0">
                <a:highlight>
                  <a:srgbClr val="FFFF66"/>
                </a:highlight>
              </a:rPr>
              <a:t>시가총액이 낮은 종목</a:t>
            </a:r>
            <a:r>
              <a:rPr lang="en-US" altLang="ko-KR" sz="1200" dirty="0">
                <a:highlight>
                  <a:srgbClr val="FFFF66"/>
                </a:highlight>
              </a:rPr>
              <a:t>)</a:t>
            </a:r>
          </a:p>
          <a:p>
            <a:r>
              <a:rPr lang="ko-KR" altLang="en-US" sz="1200" dirty="0"/>
              <a:t> 일수록 초과수익을 내기 유리하다는 것을 증명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2DCB20-717C-45D1-8898-B901B4B3FC45}"/>
              </a:ext>
            </a:extLst>
          </p:cNvPr>
          <p:cNvSpPr txBox="1"/>
          <p:nvPr/>
        </p:nvSpPr>
        <p:spPr>
          <a:xfrm>
            <a:off x="971600" y="1865030"/>
            <a:ext cx="5112568" cy="4431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5830FB-8AD1-4F15-B6DD-3F2C6E784276}"/>
              </a:ext>
            </a:extLst>
          </p:cNvPr>
          <p:cNvSpPr/>
          <p:nvPr/>
        </p:nvSpPr>
        <p:spPr>
          <a:xfrm>
            <a:off x="827584" y="910639"/>
            <a:ext cx="7213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THE JOURNAL OF FINANCE * VOL. XLVII, NO. 2 * JUNE 1992 </a:t>
            </a:r>
          </a:p>
          <a:p>
            <a:r>
              <a:rPr lang="en-US" altLang="ko-KR" sz="1200" dirty="0"/>
              <a:t>The Cross-Section of Expected Stock Returns               EUGENE F. FAMA and KENNETH R. FRENCH*</a:t>
            </a:r>
            <a:endParaRPr lang="ko-KR" altLang="en-US" sz="12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5171148-D85E-4FD2-B791-7DBE2D29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4D6E0-EFC3-4260-BEEA-61FE36A2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51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BBBB2-6325-4594-B064-FE8872F9D76A}"/>
              </a:ext>
            </a:extLst>
          </p:cNvPr>
          <p:cNvSpPr txBox="1"/>
          <p:nvPr/>
        </p:nvSpPr>
        <p:spPr>
          <a:xfrm>
            <a:off x="899592" y="28078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 </a:t>
            </a:r>
            <a:r>
              <a:rPr lang="en-US" altLang="ko-KR" dirty="0"/>
              <a:t>: </a:t>
            </a:r>
            <a:r>
              <a:rPr lang="ko-KR" altLang="en-US" dirty="0"/>
              <a:t>선형 </a:t>
            </a:r>
            <a:r>
              <a:rPr lang="ko-KR" altLang="en-US" dirty="0" err="1"/>
              <a:t>팩터</a:t>
            </a:r>
            <a:r>
              <a:rPr lang="ko-KR" altLang="en-US" dirty="0"/>
              <a:t> 모델</a:t>
            </a:r>
            <a:r>
              <a:rPr lang="en-US" altLang="ko-KR" dirty="0"/>
              <a:t>: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0CA155-BFDF-446B-92FD-5FDFE04445DA}"/>
              </a:ext>
            </a:extLst>
          </p:cNvPr>
          <p:cNvSpPr/>
          <p:nvPr/>
        </p:nvSpPr>
        <p:spPr>
          <a:xfrm>
            <a:off x="1043608" y="1413908"/>
            <a:ext cx="38974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Fama</a:t>
            </a:r>
            <a:r>
              <a:rPr lang="en-US" altLang="ko-KR" sz="1200" dirty="0"/>
              <a:t> French </a:t>
            </a:r>
            <a:r>
              <a:rPr lang="ko-KR" altLang="en-US" sz="1200" dirty="0" err="1"/>
              <a:t>모형’을</a:t>
            </a:r>
            <a:r>
              <a:rPr lang="ko-KR" altLang="en-US" sz="1200" dirty="0"/>
              <a:t> 이용한 ‘ </a:t>
            </a:r>
            <a:r>
              <a:rPr lang="en-US" altLang="ko-KR" sz="1200" dirty="0"/>
              <a:t>Sector &amp; Style’ </a:t>
            </a:r>
            <a:r>
              <a:rPr lang="ko-KR" altLang="en-US" sz="1200" dirty="0"/>
              <a:t>찾기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9E0F44-59B6-47DB-868F-187854520495}"/>
              </a:ext>
            </a:extLst>
          </p:cNvPr>
          <p:cNvSpPr/>
          <p:nvPr/>
        </p:nvSpPr>
        <p:spPr>
          <a:xfrm>
            <a:off x="874924" y="1017015"/>
            <a:ext cx="406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dirty="0" err="1"/>
              <a:t>Fama</a:t>
            </a:r>
            <a:r>
              <a:rPr lang="en-US" altLang="ko-KR" dirty="0"/>
              <a:t> French </a:t>
            </a:r>
            <a:r>
              <a:rPr lang="en-US" altLang="ko-KR" dirty="0">
                <a:highlight>
                  <a:srgbClr val="FFFF00"/>
                </a:highlight>
              </a:rPr>
              <a:t>Three Factor Model</a:t>
            </a:r>
            <a:r>
              <a:rPr lang="en-US" altLang="ko-KR" dirty="0"/>
              <a:t>’(1992)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B7C5D5-74B0-4090-A005-0D2B6BD8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46058"/>
            <a:ext cx="5725324" cy="5965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E163973-D6CF-4DA0-9B28-0C4CA22C6075}"/>
                  </a:ext>
                </a:extLst>
              </p:cNvPr>
              <p:cNvSpPr/>
              <p:nvPr/>
            </p:nvSpPr>
            <p:spPr>
              <a:xfrm>
                <a:off x="1005134" y="2702286"/>
                <a:ext cx="7133731" cy="255159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1) </a:t>
                </a:r>
                <a:r>
                  <a:rPr lang="ko-KR" altLang="en-US" sz="1200" dirty="0"/>
                  <a:t>𝑟</a:t>
                </a:r>
                <a:r>
                  <a:rPr lang="en-US" altLang="ko-KR" sz="1200" dirty="0"/>
                  <a:t>m − </a:t>
                </a:r>
                <a:r>
                  <a:rPr lang="ko-KR" altLang="en-US" sz="1200" dirty="0"/>
                  <a:t>𝑟𝑓 </a:t>
                </a:r>
                <a:r>
                  <a:rPr lang="en-US" altLang="ko-KR" sz="1200" dirty="0"/>
                  <a:t>= </a:t>
                </a:r>
                <a:r>
                  <a:rPr lang="ko-KR" altLang="en-US" sz="1200" dirty="0"/>
                  <a:t>𝐸𝑥𝑐𝑒𝑠𝑠 𝑟𝑒𝑡𝑢𝑟𝑛 𝑜𝑛 𝑡</a:t>
                </a:r>
                <a:r>
                  <a:rPr lang="en-US" altLang="ko-KR" sz="1200" dirty="0"/>
                  <a:t>ℎ</a:t>
                </a:r>
                <a:r>
                  <a:rPr lang="ko-KR" altLang="en-US" sz="1200" dirty="0"/>
                  <a:t>𝑒 𝑚𝑎𝑟𝑘𝑒𝑡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2) 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𝑆𝑀𝐵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소규모기업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시가총액 </a:t>
                </a:r>
                <a:r>
                  <a:rPr lang="ko-KR" altLang="en-US" sz="1200" dirty="0" err="1"/>
                  <a:t>작은기업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의 대규모기업에 대한 </a:t>
                </a:r>
                <a:r>
                  <a:rPr lang="ko-KR" altLang="en-US" sz="1200" dirty="0" err="1"/>
                  <a:t>위험프리미엄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초과수익</a:t>
                </a:r>
                <a:r>
                  <a:rPr lang="en-US" altLang="ko-KR" sz="1200" dirty="0"/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/>
                  <a:t>SMB = 1/3(Small Value + Small Neutral + Small Growth) – 1/3(Big Value + Big Neutral + Big Growth) </a:t>
                </a:r>
              </a:p>
              <a:p>
                <a:pPr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3)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𝐻𝑀𝐿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Book to market equity </a:t>
                </a:r>
                <a:r>
                  <a:rPr lang="ko-KR" altLang="en-US" sz="1200" dirty="0"/>
                  <a:t>가 높은 기업의 낮은 기업에 대한 위험 프리미엄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 가치 프리미엄</a:t>
                </a:r>
                <a:r>
                  <a:rPr lang="en-US" altLang="ko-KR" sz="1200" dirty="0"/>
                  <a:t>)</a:t>
                </a:r>
                <a:endParaRPr lang="ko-KR" altLang="en-US" sz="12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/>
                  <a:t>HML = 1/2(Small Value + Big Value) – 1/2(Small Growth + Big Growth) 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/>
                  <a:t>HML</a:t>
                </a:r>
                <a:r>
                  <a:rPr lang="ko-KR" altLang="en-US" sz="1200" dirty="0"/>
                  <a:t>은 가치주와 성장주 간의 수익률 스프레드를 설명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200" dirty="0"/>
                  <a:t>HML </a:t>
                </a:r>
                <a:r>
                  <a:rPr lang="ko-KR" altLang="en-US" sz="1200" dirty="0"/>
                  <a:t>베타 계수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회귀계수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부호 의미 </a:t>
                </a:r>
                <a:r>
                  <a:rPr lang="en-US" altLang="ko-KR" sz="1200" dirty="0"/>
                  <a:t>: </a:t>
                </a:r>
                <a:r>
                  <a:rPr lang="ko-KR" altLang="en-US" sz="1200" dirty="0"/>
                  <a:t>양</a:t>
                </a:r>
                <a:r>
                  <a:rPr lang="en-US" altLang="ko-KR" sz="1200" dirty="0"/>
                  <a:t>(+)</a:t>
                </a:r>
                <a:r>
                  <a:rPr lang="ko-KR" altLang="en-US" sz="1200" dirty="0"/>
                  <a:t>의 베타는 포트폴리오가 가치 프리미엄과 양의 관계를 가지고 있거나 포트폴리오가 가치주에 노출된 것처럼 행동한다는 것을 의미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1200" dirty="0"/>
                  <a:t>베타가 음수</a:t>
                </a:r>
                <a:r>
                  <a:rPr lang="en-US" altLang="ko-KR" sz="1200" dirty="0"/>
                  <a:t>(-)</a:t>
                </a:r>
                <a:r>
                  <a:rPr lang="ko-KR" altLang="en-US" sz="1200" dirty="0"/>
                  <a:t>이면 포트폴리오가 성장주 포트폴리오처럼 작동</a:t>
                </a: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E163973-D6CF-4DA0-9B28-0C4CA22C6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34" y="2702286"/>
                <a:ext cx="7133731" cy="2551596"/>
              </a:xfrm>
              <a:prstGeom prst="rect">
                <a:avLst/>
              </a:prstGeom>
              <a:blipFill>
                <a:blip r:embed="rId3"/>
                <a:stretch>
                  <a:fillRect b="-7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71C8317-6C3F-4FF3-BBB4-7BBAB4D2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188AD7B-ECA7-4606-91A3-645F443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968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BBBB2-6325-4594-B064-FE8872F9D76A}"/>
              </a:ext>
            </a:extLst>
          </p:cNvPr>
          <p:cNvSpPr txBox="1"/>
          <p:nvPr/>
        </p:nvSpPr>
        <p:spPr>
          <a:xfrm>
            <a:off x="899592" y="28078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 </a:t>
            </a:r>
            <a:r>
              <a:rPr lang="en-US" altLang="ko-KR" dirty="0"/>
              <a:t>: </a:t>
            </a:r>
            <a:r>
              <a:rPr lang="ko-KR" altLang="en-US" dirty="0"/>
              <a:t>선형 </a:t>
            </a:r>
            <a:r>
              <a:rPr lang="ko-KR" altLang="en-US" dirty="0" err="1"/>
              <a:t>팩터</a:t>
            </a:r>
            <a:r>
              <a:rPr lang="ko-KR" altLang="en-US" dirty="0"/>
              <a:t> 모델</a:t>
            </a:r>
            <a:r>
              <a:rPr lang="en-US" altLang="ko-KR" dirty="0"/>
              <a:t>:</a:t>
            </a:r>
          </a:p>
          <a:p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915CD9-902E-4EF9-8459-EDCFD65A8366}"/>
              </a:ext>
            </a:extLst>
          </p:cNvPr>
          <p:cNvSpPr/>
          <p:nvPr/>
        </p:nvSpPr>
        <p:spPr>
          <a:xfrm>
            <a:off x="762478" y="1548521"/>
            <a:ext cx="8118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Linux Libertine"/>
              </a:rPr>
              <a:t>Fama</a:t>
            </a:r>
            <a:r>
              <a:rPr lang="en-US" altLang="ko-KR" sz="1400" dirty="0">
                <a:solidFill>
                  <a:srgbClr val="000000"/>
                </a:solidFill>
                <a:latin typeface="Linux Libertine"/>
              </a:rPr>
              <a:t>–French five-factor model   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In 2015, </a:t>
            </a:r>
            <a:r>
              <a:rPr lang="en-US" altLang="ko-KR" sz="1400" dirty="0" err="1">
                <a:solidFill>
                  <a:srgbClr val="202122"/>
                </a:solidFill>
                <a:latin typeface="Arial" panose="020B0604020202020204" pitchFamily="34" charset="0"/>
              </a:rPr>
              <a:t>Fama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 and French extended the model, adding a further two factors</a:t>
            </a:r>
            <a:r>
              <a:rPr lang="ko-KR" altLang="en-US" sz="1400" dirty="0"/>
              <a:t>수익성요인 </a:t>
            </a:r>
            <a:r>
              <a:rPr lang="en-US" altLang="ko-KR" sz="1400" dirty="0"/>
              <a:t>(operating profitability), </a:t>
            </a:r>
            <a:r>
              <a:rPr lang="ko-KR" altLang="en-US" sz="1400" dirty="0"/>
              <a:t>투자도요인</a:t>
            </a:r>
            <a:r>
              <a:rPr lang="en-US" altLang="ko-KR" sz="1400" dirty="0"/>
              <a:t>(CMA)</a:t>
            </a: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1474AD-C5B0-44B1-9A91-5408D3D7D3F1}"/>
              </a:ext>
            </a:extLst>
          </p:cNvPr>
          <p:cNvSpPr/>
          <p:nvPr/>
        </p:nvSpPr>
        <p:spPr>
          <a:xfrm>
            <a:off x="755576" y="1020411"/>
            <a:ext cx="8028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Fama</a:t>
            </a:r>
            <a:r>
              <a:rPr lang="en-US" altLang="ko-KR" sz="1400" dirty="0"/>
              <a:t>, E.F., K.R. French, 2015, A Five-Factor Asset Pricing Model, Journal of Financial Economics, 116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CDF329-298E-43A8-A7C2-911DB58D3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28894"/>
            <a:ext cx="4505954" cy="800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C947C3-72B9-4BE7-A92C-A9A3B659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40410"/>
            <a:ext cx="5725324" cy="5965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C93B1-3581-4AA7-A5A3-80EAD7580467}"/>
              </a:ext>
            </a:extLst>
          </p:cNvPr>
          <p:cNvSpPr txBox="1"/>
          <p:nvPr/>
        </p:nvSpPr>
        <p:spPr>
          <a:xfrm>
            <a:off x="762478" y="3028894"/>
            <a:ext cx="5862438" cy="904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8E66-1BE2-4269-BDD2-7AA768C69A21}"/>
              </a:ext>
            </a:extLst>
          </p:cNvPr>
          <p:cNvSpPr/>
          <p:nvPr/>
        </p:nvSpPr>
        <p:spPr>
          <a:xfrm>
            <a:off x="755576" y="4197963"/>
            <a:ext cx="7344816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4) </a:t>
            </a:r>
            <a:r>
              <a:rPr lang="en-US" altLang="ko-KR" sz="1200" dirty="0" err="1"/>
              <a:t>RMWt</a:t>
            </a:r>
            <a:r>
              <a:rPr lang="en-US" altLang="ko-KR" sz="1200" dirty="0"/>
              <a:t>  (Robust minus Weak)</a:t>
            </a:r>
          </a:p>
          <a:p>
            <a:r>
              <a:rPr lang="en-US" altLang="ko-KR" sz="1200" dirty="0"/>
              <a:t>(average return on the 2 robust operating profitability portfolios) - (average return on the 2 weak operating profitability portfolios)</a:t>
            </a:r>
            <a:endParaRPr lang="en-US" altLang="ko-KR" sz="1200" b="1" dirty="0"/>
          </a:p>
          <a:p>
            <a:r>
              <a:rPr lang="ko-KR" altLang="en-US" sz="1200" b="1" dirty="0"/>
              <a:t>영업 수익성</a:t>
            </a:r>
            <a:r>
              <a:rPr lang="en-US" altLang="ko-KR" sz="1200" b="1" dirty="0"/>
              <a:t>(OP)</a:t>
            </a:r>
            <a:r>
              <a:rPr lang="en-US" altLang="ko-KR" sz="1200" dirty="0"/>
              <a:t>: </a:t>
            </a:r>
            <a:r>
              <a:rPr lang="ko-KR" altLang="en-US" sz="1200" dirty="0"/>
              <a:t>매출에서 비용을 뺀 금액</a:t>
            </a:r>
          </a:p>
          <a:p>
            <a:r>
              <a:rPr lang="en-US" altLang="ko-KR" sz="1200" dirty="0"/>
              <a:t> 5) </a:t>
            </a:r>
            <a:r>
              <a:rPr lang="en-US" altLang="ko-KR" sz="1200" dirty="0" err="1"/>
              <a:t>CMAt</a:t>
            </a:r>
            <a:r>
              <a:rPr lang="en-US" altLang="ko-KR" sz="1200" dirty="0"/>
              <a:t> Conservative Minus Aggressive )</a:t>
            </a:r>
          </a:p>
          <a:p>
            <a:r>
              <a:rPr lang="en-US" altLang="ko-KR" sz="1200" dirty="0"/>
              <a:t>(average return on the 2 conservative investment portfolios) - (average return on the 2 aggressive investment portfolios) </a:t>
            </a:r>
            <a:r>
              <a:rPr lang="ko-KR" altLang="en-US" sz="1200" dirty="0"/>
              <a:t>투자를 얼마나 보수적</a:t>
            </a:r>
            <a:r>
              <a:rPr lang="en-US" altLang="ko-KR" sz="1200" dirty="0"/>
              <a:t>/</a:t>
            </a:r>
            <a:r>
              <a:rPr lang="ko-KR" altLang="en-US" sz="1200" dirty="0"/>
              <a:t>공격적으로 하는지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7985E6-CE73-4985-B5B8-378C6CBC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23B1EA-4874-4ACA-9DBC-466E5DF5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53A57-D517-4DC0-85E9-E3A78B3FDF9E}"/>
              </a:ext>
            </a:extLst>
          </p:cNvPr>
          <p:cNvSpPr/>
          <p:nvPr/>
        </p:nvSpPr>
        <p:spPr>
          <a:xfrm>
            <a:off x="6873493" y="3446211"/>
            <a:ext cx="205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Robust Minus Weak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180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6713C6-8918-45CC-A544-DF5D639C3F52}"/>
              </a:ext>
            </a:extLst>
          </p:cNvPr>
          <p:cNvSpPr/>
          <p:nvPr/>
        </p:nvSpPr>
        <p:spPr>
          <a:xfrm>
            <a:off x="131133" y="104213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***http://mba.tuck.dartmouth.edu/pages/faculty/ken.french/data_library.html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D944E-6332-4240-A8AE-F248BABC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6222598" cy="47232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7CD452-650D-408E-9F81-92FBC7BF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957962"/>
            <a:ext cx="2067213" cy="2067213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91125D-EF37-4FD2-92A1-2E0013C1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7D8C-1025-46E1-8AC6-9EF7DBFA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0C9A1-FF03-421E-9D13-EB1D206BA9E3}"/>
              </a:ext>
            </a:extLst>
          </p:cNvPr>
          <p:cNvSpPr txBox="1"/>
          <p:nvPr/>
        </p:nvSpPr>
        <p:spPr>
          <a:xfrm>
            <a:off x="899592" y="28078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 </a:t>
            </a:r>
            <a:r>
              <a:rPr lang="en-US" altLang="ko-KR" dirty="0"/>
              <a:t>: </a:t>
            </a:r>
            <a:r>
              <a:rPr lang="ko-KR" altLang="en-US" dirty="0"/>
              <a:t>선형 </a:t>
            </a:r>
            <a:r>
              <a:rPr lang="ko-KR" altLang="en-US" dirty="0" err="1"/>
              <a:t>팩터</a:t>
            </a:r>
            <a:r>
              <a:rPr lang="ko-KR" altLang="en-US" dirty="0"/>
              <a:t> 모델</a:t>
            </a:r>
            <a:r>
              <a:rPr lang="en-US" altLang="ko-KR" dirty="0"/>
              <a:t>: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5881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91125D-EF37-4FD2-92A1-2E0013C11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2D7D8C-1025-46E1-8AC6-9EF7DBFA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0C9A1-FF03-421E-9D13-EB1D206BA9E3}"/>
              </a:ext>
            </a:extLst>
          </p:cNvPr>
          <p:cNvSpPr txBox="1"/>
          <p:nvPr/>
        </p:nvSpPr>
        <p:spPr>
          <a:xfrm>
            <a:off x="899592" y="28078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자산배분 </a:t>
            </a:r>
            <a:r>
              <a:rPr lang="en-US" altLang="ko-KR" dirty="0"/>
              <a:t>: </a:t>
            </a:r>
            <a:r>
              <a:rPr lang="ko-KR" altLang="en-US" dirty="0"/>
              <a:t>선형 </a:t>
            </a:r>
            <a:r>
              <a:rPr lang="ko-KR" altLang="en-US" dirty="0" err="1"/>
              <a:t>팩터</a:t>
            </a:r>
            <a:r>
              <a:rPr lang="ko-KR" altLang="en-US" dirty="0"/>
              <a:t> 모델</a:t>
            </a:r>
            <a:r>
              <a:rPr lang="en-US" altLang="ko-KR" dirty="0"/>
              <a:t>:</a:t>
            </a:r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32BBCE-7473-4F87-843E-2FCD9509FFEA}"/>
              </a:ext>
            </a:extLst>
          </p:cNvPr>
          <p:cNvSpPr/>
          <p:nvPr/>
        </p:nvSpPr>
        <p:spPr>
          <a:xfrm>
            <a:off x="504056" y="1052736"/>
            <a:ext cx="6049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5C5C5C"/>
                </a:solidFill>
                <a:latin typeface="Spoqa Han Sans"/>
              </a:rPr>
              <a:t>Fama-MacBeth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 regression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252AA4-8B4E-4A9E-9850-428580A32101}"/>
              </a:ext>
            </a:extLst>
          </p:cNvPr>
          <p:cNvSpPr/>
          <p:nvPr/>
        </p:nvSpPr>
        <p:spPr>
          <a:xfrm>
            <a:off x="611560" y="1422068"/>
            <a:ext cx="807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555555"/>
                </a:solidFill>
                <a:latin typeface="Spoqa Han Sans"/>
              </a:rPr>
              <a:t>Fama</a:t>
            </a: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 &amp; </a:t>
            </a:r>
            <a:r>
              <a:rPr lang="en-US" altLang="ko-KR" sz="1200" dirty="0" err="1">
                <a:solidFill>
                  <a:srgbClr val="555555"/>
                </a:solidFill>
                <a:latin typeface="Spoqa Han Sans"/>
              </a:rPr>
              <a:t>MacBeth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는 </a:t>
            </a:r>
            <a:r>
              <a:rPr lang="ko-KR" altLang="en-US" sz="1200" dirty="0" err="1">
                <a:solidFill>
                  <a:srgbClr val="555555"/>
                </a:solidFill>
                <a:latin typeface="Spoqa Han Sans"/>
              </a:rPr>
              <a:t>팩터에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 대한 수익률의 횡단면 회귀 분석을 위한 </a:t>
            </a: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2-step 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방법론을 제안</a:t>
            </a:r>
            <a:endParaRPr lang="en-US" altLang="ko-KR" sz="1200" dirty="0">
              <a:solidFill>
                <a:srgbClr val="555555"/>
              </a:solidFill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555555"/>
                </a:solidFill>
                <a:latin typeface="Spoqa Han Sans"/>
              </a:rPr>
              <a:t>팩터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 모델의 특성상 다중회귀모형의 가정을 위반할 가능성이 높다</a:t>
            </a: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. </a:t>
            </a:r>
            <a:r>
              <a:rPr lang="ko-KR" altLang="en-US" sz="1200" dirty="0" err="1">
                <a:solidFill>
                  <a:srgbClr val="555555"/>
                </a:solidFill>
                <a:latin typeface="Spoqa Han Sans"/>
              </a:rPr>
              <a:t>잔차의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 상관관계로 유발되는 추론상의 문제를 해결하기 위해</a:t>
            </a:r>
            <a:endParaRPr lang="en-US" altLang="ko-KR" sz="1200" dirty="0">
              <a:solidFill>
                <a:srgbClr val="555555"/>
              </a:solidFill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 </a:t>
            </a:r>
            <a:r>
              <a:rPr lang="en-US" altLang="ko-KR" sz="1200" b="1" dirty="0" err="1">
                <a:solidFill>
                  <a:srgbClr val="555555"/>
                </a:solidFill>
                <a:latin typeface="Spoqa Han Sans"/>
              </a:rPr>
              <a:t>Fama-MacBeth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 regression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은 </a:t>
            </a:r>
            <a:r>
              <a:rPr lang="en-US" altLang="ko-KR" sz="1200" dirty="0">
                <a:solidFill>
                  <a:srgbClr val="555555"/>
                </a:solidFill>
                <a:latin typeface="Spoqa Han Sans"/>
              </a:rPr>
              <a:t>data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의 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각 관측 시점마다 횡단면 회귀분석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(cross-sectional regression)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을 실시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하여 얻은 회귀계수 추정치들의 </a:t>
            </a:r>
            <a:r>
              <a:rPr lang="ko-KR" altLang="en-US" sz="1200" dirty="0" err="1">
                <a:solidFill>
                  <a:srgbClr val="555555"/>
                </a:solidFill>
                <a:latin typeface="Spoqa Han Sans"/>
              </a:rPr>
              <a:t>집합으로부터</a:t>
            </a:r>
            <a:r>
              <a:rPr lang="ko-KR" altLang="en-US" sz="1200" dirty="0">
                <a:solidFill>
                  <a:srgbClr val="555555"/>
                </a:solidFill>
                <a:latin typeface="Spoqa Han Sans"/>
              </a:rPr>
              <a:t> 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각 회귀계수들의 시계열 평균 표준오차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이에 기반하는 </a:t>
            </a:r>
            <a:r>
              <a:rPr lang="ko-KR" altLang="en-US" sz="1200" b="1" dirty="0" err="1">
                <a:solidFill>
                  <a:srgbClr val="555555"/>
                </a:solidFill>
                <a:latin typeface="Spoqa Han Sans"/>
              </a:rPr>
              <a:t>검정통계량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(t-statistic)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을 얻는 추정방식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381BA-6207-479A-B220-11EDEA655EFD}"/>
              </a:ext>
            </a:extLst>
          </p:cNvPr>
          <p:cNvSpPr/>
          <p:nvPr/>
        </p:nvSpPr>
        <p:spPr>
          <a:xfrm>
            <a:off x="610820" y="2654130"/>
            <a:ext cx="8075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1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단계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) 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각 자산에 대해 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M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개의 </a:t>
            </a:r>
            <a:r>
              <a:rPr lang="ko-KR" altLang="en-US" sz="1200" b="1" dirty="0" err="1">
                <a:solidFill>
                  <a:srgbClr val="555555"/>
                </a:solidFill>
                <a:latin typeface="Spoqa Han Sans"/>
              </a:rPr>
              <a:t>팩터를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 독립변수</a:t>
            </a:r>
            <a:r>
              <a:rPr lang="en-US" altLang="ko-KR" sz="1200" b="1" dirty="0">
                <a:solidFill>
                  <a:srgbClr val="555555"/>
                </a:solidFill>
                <a:latin typeface="Spoqa Han Sans"/>
              </a:rPr>
              <a:t>, N</a:t>
            </a:r>
            <a:r>
              <a:rPr lang="ko-KR" altLang="en-US" sz="1200" b="1" dirty="0">
                <a:solidFill>
                  <a:srgbClr val="555555"/>
                </a:solidFill>
                <a:latin typeface="Spoqa Han Sans"/>
              </a:rPr>
              <a:t>개의 자산 포트폴리오의 수익률을 종속변수로 하는 회귀모형 적합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FBBA16-925C-46FA-96B6-DDD958DD0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4" y="2991729"/>
            <a:ext cx="4982270" cy="1360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A54DFFB-3DF9-433A-ADE4-54B6EB14A990}"/>
                  </a:ext>
                </a:extLst>
              </p:cNvPr>
              <p:cNvSpPr/>
              <p:nvPr/>
            </p:nvSpPr>
            <p:spPr>
              <a:xfrm>
                <a:off x="542520" y="4441744"/>
                <a:ext cx="82779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555555"/>
                    </a:solidFill>
                    <a:latin typeface="Spoqa Han Sans"/>
                  </a:rPr>
                  <a:t>2</a:t>
                </a:r>
                <a:r>
                  <a:rPr lang="ko-KR" altLang="en-US" sz="1200" b="1" dirty="0">
                    <a:solidFill>
                      <a:srgbClr val="555555"/>
                    </a:solidFill>
                    <a:latin typeface="Spoqa Han Sans"/>
                  </a:rPr>
                  <a:t>단계</a:t>
                </a:r>
                <a:r>
                  <a:rPr lang="en-US" altLang="ko-KR" sz="1200" b="1" dirty="0">
                    <a:solidFill>
                      <a:srgbClr val="555555"/>
                    </a:solidFill>
                    <a:latin typeface="Spoqa Han Sans"/>
                  </a:rPr>
                  <a:t>) 1</a:t>
                </a:r>
                <a:r>
                  <a:rPr lang="ko-KR" altLang="en-US" sz="1200" b="1" dirty="0">
                    <a:solidFill>
                      <a:srgbClr val="555555"/>
                    </a:solidFill>
                    <a:latin typeface="Spoqa Han Sans"/>
                  </a:rPr>
                  <a:t>단계에서 구한 회귀계수</a:t>
                </a:r>
                <a14:m>
                  <m:oMath xmlns:m="http://schemas.openxmlformats.org/officeDocument/2006/math">
                    <m:r>
                      <a:rPr lang="ko-KR" altLang="en-US" sz="1200" b="1" i="1" smtClean="0">
                        <a:solidFill>
                          <a:srgbClr val="555555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sz="1200" b="1" dirty="0" err="1"/>
                  <a:t>를</a:t>
                </a:r>
                <a:r>
                  <a:rPr lang="ko-KR" altLang="en-US" sz="1200" b="1" dirty="0"/>
                  <a:t> 독립변수로 하고</a:t>
                </a:r>
                <a:r>
                  <a:rPr lang="en-US" altLang="ko-KR" sz="1200" b="1" dirty="0"/>
                  <a:t>, </a:t>
                </a:r>
                <a:r>
                  <a:rPr lang="ko-KR" altLang="en-US" sz="1200" b="1" dirty="0"/>
                  <a:t>각 시점의 포트폴리오 수익률을 종속변수로 하는 회귀모형 적합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A54DFFB-3DF9-433A-ADE4-54B6EB14A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0" y="4441744"/>
                <a:ext cx="8277952" cy="276999"/>
              </a:xfrm>
              <a:prstGeom prst="rect">
                <a:avLst/>
              </a:prstGeom>
              <a:blipFill>
                <a:blip r:embed="rId3"/>
                <a:stretch>
                  <a:fillRect l="-74" t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D1F6D4FB-5FC5-47FA-A54D-1D314D14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35" y="4718743"/>
            <a:ext cx="4848902" cy="13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583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80904-357F-4C14-8B9A-B0BADA0879D4}"/>
              </a:ext>
            </a:extLst>
          </p:cNvPr>
          <p:cNvSpPr txBox="1"/>
          <p:nvPr/>
        </p:nvSpPr>
        <p:spPr>
          <a:xfrm>
            <a:off x="395536" y="1886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 점검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F8A29-18DA-4C02-BA63-864CF58B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576D7-A0F4-41DD-9EBD-9C5545C5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890A15-0BBA-44BF-8DBC-152DCD3D308A}"/>
              </a:ext>
            </a:extLst>
          </p:cNvPr>
          <p:cNvSpPr/>
          <p:nvPr/>
        </p:nvSpPr>
        <p:spPr>
          <a:xfrm>
            <a:off x="4427984" y="1537002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https://pandas-datareader.readthedocs.io/en/latest/readers/famafrench.html</a:t>
            </a:r>
            <a:endParaRPr lang="ko-KR" altLang="en-US" sz="14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26B0439-5ACF-48F8-BCF1-926D4177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55349"/>
            <a:ext cx="326082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class</a:t>
            </a:r>
            <a:r>
              <a:rPr kumimoji="0" lang="ko-KR" altLang="ko-KR" sz="14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 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pst-font-family-monospace)"/>
              </a:rPr>
              <a:t>pandas_datareader.famafrench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  <a:ea typeface="var(--pst-font-family-monospace)"/>
              </a:rPr>
              <a:t>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7B0776-F7F6-4958-B4B2-7A9143EA9E73}"/>
              </a:ext>
            </a:extLst>
          </p:cNvPr>
          <p:cNvSpPr/>
          <p:nvPr/>
        </p:nvSpPr>
        <p:spPr>
          <a:xfrm>
            <a:off x="251520" y="976563"/>
            <a:ext cx="804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https://pandas-datareader.readthedocs.io/en/latest/readers/index.html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5BB7DA-BF12-45FA-8F3D-10E4513539C9}"/>
              </a:ext>
            </a:extLst>
          </p:cNvPr>
          <p:cNvSpPr/>
          <p:nvPr/>
        </p:nvSpPr>
        <p:spPr>
          <a:xfrm>
            <a:off x="304800" y="1331344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-apple-system"/>
              </a:rPr>
              <a:t>Data Readers</a:t>
            </a:r>
            <a:r>
              <a:rPr lang="en-US" altLang="ko-KR" sz="1400" dirty="0">
                <a:latin typeface="-apple-system"/>
                <a:hlinkClick r:id="rId2" tooltip="Permalink to this headline"/>
              </a:rPr>
              <a:t>¶</a:t>
            </a:r>
            <a:endParaRPr lang="en-US" altLang="ko-KR" sz="1400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3"/>
              </a:rPr>
              <a:t>AlphaVantage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4"/>
              </a:rPr>
              <a:t>Federal Reserve Economic Data (FRED)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5"/>
              </a:rPr>
              <a:t>Fama</a:t>
            </a: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5"/>
              </a:rPr>
              <a:t>-French Data (Ken French’s Data Library)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6"/>
              </a:rPr>
              <a:t>Bank of Canada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7"/>
              </a:rPr>
              <a:t>Econdb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8"/>
              </a:rPr>
              <a:t>Enigma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9"/>
              </a:rPr>
              <a:t>Eurostat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0"/>
              </a:rPr>
              <a:t>The Investors Exchange (IEX)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1"/>
              </a:rPr>
              <a:t>Moscow Exchange (MOEX)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2"/>
              </a:rPr>
              <a:t>NASDAQ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13"/>
              </a:rPr>
              <a:t>Naver</a:t>
            </a: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3"/>
              </a:rPr>
              <a:t> Finance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14"/>
              </a:rPr>
              <a:t>Organisation</a:t>
            </a: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4"/>
              </a:rPr>
              <a:t> for Economic Co-operation and Development (OECD)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15"/>
              </a:rPr>
              <a:t>Quandl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6"/>
              </a:rPr>
              <a:t>Stooq.com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333333"/>
                </a:solidFill>
                <a:latin typeface="-apple-system"/>
                <a:hlinkClick r:id="rId17"/>
              </a:rPr>
              <a:t>Tiingo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8"/>
              </a:rPr>
              <a:t>Thrift Savings Plan (TSP)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19"/>
              </a:rPr>
              <a:t>World Bank</a:t>
            </a:r>
            <a:endParaRPr lang="en-US" altLang="ko-KR" sz="1400" dirty="0">
              <a:solidFill>
                <a:srgbClr val="333333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33333"/>
                </a:solidFill>
                <a:latin typeface="-apple-system"/>
                <a:hlinkClick r:id="rId20"/>
              </a:rPr>
              <a:t>Yahoo Finance</a:t>
            </a:r>
            <a:endParaRPr lang="en-US" altLang="ko-KR" sz="14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1C8325-D164-4365-9841-5CA1ABCF15E6}"/>
              </a:ext>
            </a:extLst>
          </p:cNvPr>
          <p:cNvSpPr/>
          <p:nvPr/>
        </p:nvSpPr>
        <p:spPr>
          <a:xfrm>
            <a:off x="4448701" y="276928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https://github.com/freejyb/kdigital/blob/main/Fama-%20Mac.ipynb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693387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56C681-0B02-476C-B765-8E992C631842}"/>
              </a:ext>
            </a:extLst>
          </p:cNvPr>
          <p:cNvSpPr/>
          <p:nvPr/>
        </p:nvSpPr>
        <p:spPr>
          <a:xfrm>
            <a:off x="755576" y="1052736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</a:rPr>
              <a:t>Investment Clock</a:t>
            </a:r>
          </a:p>
          <a:p>
            <a:r>
              <a:rPr lang="ko-KR" altLang="en-US" sz="1400" dirty="0"/>
              <a:t> 자산배분 및 섹터 전략을 위해서 경제 사이클을 세부 국면별로 나눠서 판단하는 방법론</a:t>
            </a:r>
            <a:endParaRPr lang="en-US" altLang="ko-KR" sz="1400" dirty="0"/>
          </a:p>
          <a:p>
            <a:r>
              <a:rPr lang="en-US" altLang="ko-KR" sz="1400" dirty="0"/>
              <a:t>first published by London's Evening Standard in 1937</a:t>
            </a:r>
          </a:p>
          <a:p>
            <a:r>
              <a:rPr lang="en-US" altLang="ko-KR" sz="1400" dirty="0"/>
              <a:t>Investment Clock </a:t>
            </a:r>
            <a:r>
              <a:rPr lang="ko-KR" altLang="en-US" sz="1400" dirty="0"/>
              <a:t>모델에 대한 논의는 </a:t>
            </a:r>
            <a:r>
              <a:rPr lang="en-US" altLang="ko-KR" sz="1400" dirty="0"/>
              <a:t>2000</a:t>
            </a:r>
            <a:r>
              <a:rPr lang="ko-KR" altLang="en-US" sz="1400" dirty="0"/>
              <a:t>년대 초반에 활성화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45BDFA-911F-4763-9EE0-05DD1F6083E5}"/>
              </a:ext>
            </a:extLst>
          </p:cNvPr>
          <p:cNvSpPr/>
          <p:nvPr/>
        </p:nvSpPr>
        <p:spPr>
          <a:xfrm>
            <a:off x="2483769" y="280785"/>
            <a:ext cx="299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Investment Clock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6137F8-3043-49A8-ABC2-8DA6D36FC595}"/>
              </a:ext>
            </a:extLst>
          </p:cNvPr>
          <p:cNvSpPr/>
          <p:nvPr/>
        </p:nvSpPr>
        <p:spPr>
          <a:xfrm>
            <a:off x="467544" y="607220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http://thisblogmyblog.blogspot.com/2015/01/investment-clock.html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F01EE7-A3AC-4E16-A0ED-0E12D74C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2" y="2225661"/>
            <a:ext cx="4274243" cy="36987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07C986-7866-4429-A369-E7B15013EFB3}"/>
              </a:ext>
            </a:extLst>
          </p:cNvPr>
          <p:cNvSpPr/>
          <p:nvPr/>
        </p:nvSpPr>
        <p:spPr>
          <a:xfrm>
            <a:off x="5039544" y="2407353"/>
            <a:ext cx="348803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국면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/>
              <a:t>현재 경기 국면 판단을 통해 자산배분 전략을 달성할 수 있다는 것이 모델의 로직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경기국면 판단 </a:t>
            </a:r>
            <a:r>
              <a:rPr lang="en-US" altLang="ko-KR" sz="1200" dirty="0"/>
              <a:t>:  </a:t>
            </a:r>
            <a:r>
              <a:rPr lang="ko-KR" altLang="en-US" sz="1200" dirty="0"/>
              <a:t>성장 </a:t>
            </a:r>
            <a:r>
              <a:rPr lang="en-US" altLang="ko-KR" sz="1200" dirty="0"/>
              <a:t>+ </a:t>
            </a:r>
            <a:r>
              <a:rPr lang="ko-KR" altLang="en-US" sz="1200" dirty="0"/>
              <a:t>물가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성장지표</a:t>
            </a:r>
            <a:r>
              <a:rPr lang="en-US" altLang="ko-KR" sz="1200" dirty="0"/>
              <a:t>??</a:t>
            </a:r>
          </a:p>
          <a:p>
            <a:r>
              <a:rPr lang="ko-KR" altLang="en-US" sz="1200" dirty="0"/>
              <a:t>물가지표</a:t>
            </a:r>
            <a:r>
              <a:rPr lang="en-US" altLang="ko-KR" sz="1200" dirty="0"/>
              <a:t>??</a:t>
            </a:r>
          </a:p>
          <a:p>
            <a:r>
              <a:rPr lang="ko-KR" altLang="en-US" sz="1200" dirty="0"/>
              <a:t>시차</a:t>
            </a:r>
            <a:r>
              <a:rPr lang="en-US" altLang="ko-KR" sz="1200" dirty="0"/>
              <a:t>??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자산별</a:t>
            </a:r>
            <a:r>
              <a:rPr lang="ko-KR" altLang="en-US" sz="1200" dirty="0"/>
              <a:t> 수익률 산출 벤치마크</a:t>
            </a:r>
            <a:endParaRPr lang="en-US" altLang="ko-KR" sz="1200" dirty="0"/>
          </a:p>
          <a:p>
            <a:r>
              <a:rPr lang="ko-KR" altLang="en-US" sz="1200" dirty="0" err="1"/>
              <a:t>국면별</a:t>
            </a:r>
            <a:r>
              <a:rPr lang="en-US" altLang="ko-KR" sz="1200" dirty="0"/>
              <a:t>(4</a:t>
            </a:r>
            <a:r>
              <a:rPr lang="ko-KR" altLang="en-US" sz="1200" dirty="0"/>
              <a:t>국면</a:t>
            </a:r>
            <a:r>
              <a:rPr lang="en-US" altLang="ko-KR" sz="1200" dirty="0"/>
              <a:t>) </a:t>
            </a:r>
            <a:r>
              <a:rPr lang="ko-KR" altLang="en-US" sz="1200" dirty="0"/>
              <a:t>구분 자산 수익률 점검 결과 검증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96912B3-D61E-48DB-8E3F-0E84EEB6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0852C03-7E6D-4C16-98FB-78381524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58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70B809-35A9-4B86-A7CE-6EE92644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67761"/>
            <a:ext cx="5616624" cy="55045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52440E-D679-47B9-A9EF-19889CFAB073}"/>
              </a:ext>
            </a:extLst>
          </p:cNvPr>
          <p:cNvSpPr/>
          <p:nvPr/>
        </p:nvSpPr>
        <p:spPr>
          <a:xfrm>
            <a:off x="395536" y="260316"/>
            <a:ext cx="583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비즈니스 모델 구성 요소</a:t>
            </a:r>
            <a:r>
              <a:rPr lang="en-US" altLang="ko-KR" dirty="0"/>
              <a:t>- 9 Building Blocks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9D1C23-2C9B-4079-B754-F7ACB1140102}"/>
              </a:ext>
            </a:extLst>
          </p:cNvPr>
          <p:cNvSpPr/>
          <p:nvPr/>
        </p:nvSpPr>
        <p:spPr>
          <a:xfrm>
            <a:off x="5868144" y="1340768"/>
            <a:ext cx="2518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비즈니스 모델 접근법 </a:t>
            </a:r>
            <a:r>
              <a:rPr lang="en-US" altLang="ko-KR" sz="1400" dirty="0"/>
              <a:t>- STOF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E09757-1F5D-49E2-847F-DC3990CF6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24" y="2013145"/>
            <a:ext cx="2592287" cy="2359169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D4347CA-D416-49EA-946C-6F55AE74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B56C73-A1A5-4C2F-BE7C-33A2F019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898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C378DD-0DB9-4FBE-B673-1E87D00AD2B8}"/>
              </a:ext>
            </a:extLst>
          </p:cNvPr>
          <p:cNvSpPr/>
          <p:nvPr/>
        </p:nvSpPr>
        <p:spPr>
          <a:xfrm>
            <a:off x="258044" y="836712"/>
            <a:ext cx="726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atinLnBrk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RNN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인공지능 주가 예측하기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DC1313-F4C3-4BAB-A9AB-C0CECC1671C3}"/>
              </a:ext>
            </a:extLst>
          </p:cNvPr>
          <p:cNvSpPr/>
          <p:nvPr/>
        </p:nvSpPr>
        <p:spPr>
          <a:xfrm>
            <a:off x="281115" y="1544605"/>
            <a:ext cx="7482308" cy="187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Long - Short - Term - Memory (LSTM)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네트워크는 시간경과에 따른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Backpropagation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훈련되는 인공신경망 네트워크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순환신경망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(RNN: </a:t>
            </a:r>
            <a:r>
              <a:rPr lang="en-US" altLang="ko-KR" sz="1200" b="1" dirty="0"/>
              <a:t>Recurrent Neural Networks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이전의 데이터를 통해 학습된 셀의 상태 정보가 다음 데이터를 이용하여 학습 시킬 때 사용 된다는 의미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이는 특히 시계열데이터를 처리할 때 적합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STM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 극복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순환신경망은 단기 기억을 저장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데이터들의 연관정보를 분석하기 위하여 보다 장기적인 기억 알고리즘 탄생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(LSTM)</a:t>
            </a:r>
            <a:endParaRPr lang="en-US" altLang="ko-KR" sz="1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OHLCV (open, high, low, close, volume)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당일 시가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거래량에 대한 데이터</a:t>
            </a:r>
            <a:endParaRPr lang="en-US" altLang="ko-KR" sz="1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80000" indent="-1800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768287-329D-444E-9660-F7A3DA588680}"/>
              </a:ext>
            </a:extLst>
          </p:cNvPr>
          <p:cNvSpPr/>
          <p:nvPr/>
        </p:nvSpPr>
        <p:spPr>
          <a:xfrm>
            <a:off x="395536" y="3650540"/>
            <a:ext cx="2338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Keras</a:t>
            </a:r>
            <a:r>
              <a:rPr lang="ko-KR" altLang="en-US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주식 가격 예측</a:t>
            </a:r>
          </a:p>
        </p:txBody>
      </p:sp>
      <p:sp>
        <p:nvSpPr>
          <p:cNvPr id="15" name="Google Shape;228;p24">
            <a:extLst>
              <a:ext uri="{FF2B5EF4-FFF2-40B4-BE49-F238E27FC236}">
                <a16:creationId xmlns:a16="http://schemas.microsoft.com/office/drawing/2014/main" id="{6AA1998C-07CB-4324-9021-2B0B2409E5C0}"/>
              </a:ext>
            </a:extLst>
          </p:cNvPr>
          <p:cNvSpPr txBox="1">
            <a:spLocks/>
          </p:cNvSpPr>
          <p:nvPr/>
        </p:nvSpPr>
        <p:spPr>
          <a:xfrm>
            <a:off x="183597" y="225905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빅데이터 활용 사례 </a:t>
            </a:r>
            <a:r>
              <a:rPr lang="en-US" altLang="ko-KR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주가예측</a:t>
            </a:r>
            <a:endParaRPr lang="ko-KR" altLang="en-US" sz="2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6738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7BE0C796-180E-4513-8A14-4440AC772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181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35D8F-7EFC-4050-9496-D3BC7C1E3FE0}"/>
              </a:ext>
            </a:extLst>
          </p:cNvPr>
          <p:cNvSpPr/>
          <p:nvPr/>
        </p:nvSpPr>
        <p:spPr>
          <a:xfrm>
            <a:off x="202163" y="836712"/>
            <a:ext cx="5273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시계열 예측을 위한 </a:t>
            </a:r>
            <a:r>
              <a:rPr lang="en-US" altLang="ko-KR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Facebook Prophet </a:t>
            </a:r>
            <a:r>
              <a:rPr lang="ko-KR" altLang="en-US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05DC9-227F-44F7-9220-762DB154683D}"/>
              </a:ext>
            </a:extLst>
          </p:cNvPr>
          <p:cNvSpPr/>
          <p:nvPr/>
        </p:nvSpPr>
        <p:spPr>
          <a:xfrm>
            <a:off x="212834" y="1536214"/>
            <a:ext cx="35024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https://facebook.github.io/prophet/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291FE1-EAE8-452D-AA2A-87292857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0" y="1874768"/>
            <a:ext cx="3727281" cy="46096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218657-6DF7-4A27-9C8C-6F9CB04D4E71}"/>
              </a:ext>
            </a:extLst>
          </p:cNvPr>
          <p:cNvSpPr/>
          <p:nvPr/>
        </p:nvSpPr>
        <p:spPr>
          <a:xfrm>
            <a:off x="4299279" y="1397714"/>
            <a:ext cx="4818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https://facebook.github.io/prophet/docs/quick_start.html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5E28AB-538E-479A-8EAC-F969097B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79" y="2033570"/>
            <a:ext cx="4536499" cy="2869046"/>
          </a:xfrm>
          <a:prstGeom prst="rect">
            <a:avLst/>
          </a:prstGeom>
        </p:spPr>
      </p:pic>
      <p:sp>
        <p:nvSpPr>
          <p:cNvPr id="14" name="Google Shape;228;p24">
            <a:extLst>
              <a:ext uri="{FF2B5EF4-FFF2-40B4-BE49-F238E27FC236}">
                <a16:creationId xmlns:a16="http://schemas.microsoft.com/office/drawing/2014/main" id="{142A0F27-3B14-45BA-9880-2A3D00D98645}"/>
              </a:ext>
            </a:extLst>
          </p:cNvPr>
          <p:cNvSpPr txBox="1">
            <a:spLocks/>
          </p:cNvSpPr>
          <p:nvPr/>
        </p:nvSpPr>
        <p:spPr>
          <a:xfrm>
            <a:off x="183597" y="225905"/>
            <a:ext cx="7844787" cy="451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금융권 빅데이터 활용 사례 </a:t>
            </a:r>
            <a:r>
              <a:rPr lang="en-US" altLang="ko-KR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주가예측</a:t>
            </a:r>
            <a:endParaRPr lang="ko-KR" altLang="en-US" sz="2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09347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AFC64-40FA-4E17-B3CF-6DC22D1F3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97216"/>
            <a:ext cx="7143800" cy="796908"/>
          </a:xfrm>
        </p:spPr>
        <p:txBody>
          <a:bodyPr>
            <a:normAutofit/>
          </a:bodyPr>
          <a:lstStyle/>
          <a:p>
            <a:r>
              <a:rPr lang="ko-KR" altLang="en-US" sz="3100" dirty="0">
                <a:latin typeface="맑은 고딕" panose="020B0503020000020004" pitchFamily="50" charset="-127"/>
              </a:rPr>
              <a:t>장단기 금리차이</a:t>
            </a:r>
            <a:r>
              <a:rPr lang="en-US" altLang="ko-KR" sz="3100" dirty="0">
                <a:latin typeface="맑은 고딕" panose="020B0503020000020004" pitchFamily="50" charset="-127"/>
              </a:rPr>
              <a:t>/ S&amp;P</a:t>
            </a:r>
            <a:endParaRPr lang="ko-KR" altLang="en-US" sz="3100" dirty="0"/>
          </a:p>
        </p:txBody>
      </p:sp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3B54E42A-D8DD-4EAC-858C-5E14D897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31172"/>
            <a:ext cx="2057400" cy="337038"/>
          </a:xfrm>
        </p:spPr>
        <p:txBody>
          <a:bodyPr/>
          <a:lstStyle/>
          <a:p>
            <a:fld id="{E26C01F3-6C57-494A-B22F-8705476BA25A}" type="slidenum">
              <a:rPr lang="ko-KR" altLang="en-US" smtClean="0"/>
              <a:t>182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E142D-C2B6-41C1-A257-F7146DB6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6" y="1161404"/>
            <a:ext cx="5003350" cy="37709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F6DE24-C40C-4770-AA43-BD5653F5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05" y="1243350"/>
            <a:ext cx="3742330" cy="377096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52EE7FB-EF9E-4D71-9060-804B8725FCE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45467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0479FF-0840-4B1F-9ACB-55957A4925D9}"/>
              </a:ext>
            </a:extLst>
          </p:cNvPr>
          <p:cNvSpPr/>
          <p:nvPr/>
        </p:nvSpPr>
        <p:spPr>
          <a:xfrm>
            <a:off x="1079612" y="973782"/>
            <a:ext cx="69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Noto Sans"/>
              </a:rPr>
              <a:t>Beneish</a:t>
            </a:r>
            <a:r>
              <a:rPr lang="en-US" altLang="ko-KR" sz="1400" dirty="0">
                <a:solidFill>
                  <a:srgbClr val="000000"/>
                </a:solidFill>
                <a:latin typeface="Noto Sans"/>
              </a:rPr>
              <a:t> M-Score</a:t>
            </a:r>
            <a:r>
              <a:rPr lang="ko-KR" altLang="en-US" sz="1400" dirty="0">
                <a:solidFill>
                  <a:srgbClr val="000000"/>
                </a:solidFill>
                <a:latin typeface="Noto Sans"/>
              </a:rPr>
              <a:t>는 </a:t>
            </a:r>
            <a:r>
              <a:rPr lang="en-US" altLang="ko-KR" sz="1400" dirty="0" err="1">
                <a:solidFill>
                  <a:srgbClr val="000000"/>
                </a:solidFill>
                <a:latin typeface="Noto Sans"/>
              </a:rPr>
              <a:t>Messod</a:t>
            </a:r>
            <a:r>
              <a:rPr lang="en-US" altLang="ko-KR" sz="1400" dirty="0">
                <a:solidFill>
                  <a:srgbClr val="000000"/>
                </a:solidFill>
                <a:latin typeface="Noto Sans"/>
              </a:rPr>
              <a:t> Daniel </a:t>
            </a:r>
            <a:r>
              <a:rPr lang="en-US" altLang="ko-KR" sz="1400" dirty="0" err="1">
                <a:solidFill>
                  <a:srgbClr val="000000"/>
                </a:solidFill>
                <a:latin typeface="Noto Sans"/>
              </a:rPr>
              <a:t>Beneish</a:t>
            </a:r>
            <a:r>
              <a:rPr lang="en-US" altLang="ko-KR" sz="14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Noto Sans"/>
              </a:rPr>
              <a:t>교수가 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00"/>
                </a:highlight>
                <a:latin typeface="Noto Sans"/>
              </a:rPr>
              <a:t>8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Noto Sans"/>
              </a:rPr>
              <a:t>가지 재무비율 </a:t>
            </a:r>
            <a:r>
              <a:rPr lang="ko-KR" altLang="en-US" sz="1400" dirty="0">
                <a:solidFill>
                  <a:srgbClr val="000000"/>
                </a:solidFill>
                <a:latin typeface="Noto Sans"/>
              </a:rPr>
              <a:t>활용</a:t>
            </a:r>
            <a:endParaRPr lang="en-US" altLang="ko-KR" sz="1400" dirty="0">
              <a:solidFill>
                <a:srgbClr val="000000"/>
              </a:solidFill>
              <a:latin typeface="Noto Sans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Noto Sans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Noto Sans"/>
              </a:rPr>
              <a:t>기업 회계 조작 여부를 측정하는 </a:t>
            </a:r>
            <a:r>
              <a:rPr lang="ko-KR" altLang="en-US" sz="1400" dirty="0">
                <a:solidFill>
                  <a:srgbClr val="000000"/>
                </a:solidFill>
                <a:latin typeface="Noto Sans"/>
              </a:rPr>
              <a:t>모델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AB001A-519E-43BE-898D-9033FE3AD850}"/>
              </a:ext>
            </a:extLst>
          </p:cNvPr>
          <p:cNvSpPr/>
          <p:nvPr/>
        </p:nvSpPr>
        <p:spPr>
          <a:xfrm>
            <a:off x="2804294" y="275842"/>
            <a:ext cx="2415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**</a:t>
            </a:r>
            <a:r>
              <a:rPr lang="en-US" altLang="ko-KR" sz="2000" dirty="0" err="1">
                <a:solidFill>
                  <a:srgbClr val="000000"/>
                </a:solidFill>
                <a:latin typeface="Noto Sans"/>
              </a:rPr>
              <a:t>Beneish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 M-Score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EF99E6-FD37-4D5D-9707-0D6CE809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2" y="1818121"/>
            <a:ext cx="3168352" cy="28304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BC2E65-A151-4065-BCFD-A41102667E83}"/>
              </a:ext>
            </a:extLst>
          </p:cNvPr>
          <p:cNvSpPr/>
          <p:nvPr/>
        </p:nvSpPr>
        <p:spPr>
          <a:xfrm>
            <a:off x="3923928" y="1834085"/>
            <a:ext cx="4572000" cy="3416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1.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일별 매출채권지수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(DSRI, Days’ Sales in Receivables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</a:t>
            </a:r>
            <a:r>
              <a:rPr lang="ko-KR" altLang="en-US" sz="1200" dirty="0" err="1">
                <a:solidFill>
                  <a:srgbClr val="000000"/>
                </a:solidFill>
                <a:latin typeface="inherit"/>
              </a:rPr>
              <a:t>당해년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 연도의 매출채권 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총 마진 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(GMI, Gross Margin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 연간 총 마진 비율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 (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마진의 변동성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)</a:t>
            </a: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자산 건전성 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(AQI, Asset Quality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 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비유동자산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공장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유형자산 제외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)/</a:t>
            </a:r>
            <a:r>
              <a:rPr lang="ko-KR" altLang="en-US" sz="1200" dirty="0">
                <a:solidFill>
                  <a:srgbClr val="000000"/>
                </a:solidFill>
                <a:latin typeface="Noto Sans"/>
              </a:rPr>
              <a:t>총자산</a:t>
            </a:r>
            <a:r>
              <a:rPr lang="en-US" altLang="ko-KR" sz="1200" dirty="0">
                <a:solidFill>
                  <a:srgbClr val="000000"/>
                </a:solidFill>
                <a:latin typeface="Noto Sans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의 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4.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매출 성장성 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(SGI, Sales Growth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 매출 증가 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5.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감가상각지수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(DEPI, </a:t>
            </a:r>
            <a:r>
              <a:rPr lang="en-US" altLang="ko-KR" sz="1200" b="1" dirty="0" err="1">
                <a:solidFill>
                  <a:srgbClr val="000000"/>
                </a:solidFill>
                <a:latin typeface="inherit"/>
              </a:rPr>
              <a:t>DEPreciation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당해연도의 감가상각비율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6.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판매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관리 비용 지수</a:t>
            </a:r>
            <a:endParaRPr lang="en-US" altLang="ko-KR" sz="1200" b="1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(SGAI, Sales, General Administrative expenses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당해연도의 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SG&amp;A 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비용 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7.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레버리지 지수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(LVGI, </a:t>
            </a:r>
            <a:r>
              <a:rPr lang="en-US" altLang="ko-KR" sz="1200" b="1" dirty="0" err="1">
                <a:solidFill>
                  <a:srgbClr val="000000"/>
                </a:solidFill>
                <a:latin typeface="inherit"/>
              </a:rPr>
              <a:t>LeVeraGe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 Index)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전년도 대비 당해연도의 총자산 대비 </a:t>
            </a:r>
            <a:r>
              <a:rPr lang="ko-KR" altLang="en-US" sz="1200" dirty="0" err="1">
                <a:solidFill>
                  <a:srgbClr val="000000"/>
                </a:solidFill>
                <a:latin typeface="inherit"/>
              </a:rPr>
              <a:t>총부채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 비율</a:t>
            </a:r>
            <a:endParaRPr lang="en-US" altLang="ko-KR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8. </a:t>
            </a:r>
            <a:r>
              <a:rPr lang="ko-KR" altLang="en-US" sz="1200" b="1" dirty="0">
                <a:solidFill>
                  <a:srgbClr val="000000"/>
                </a:solidFill>
                <a:latin typeface="inherit"/>
              </a:rPr>
              <a:t>총자산총액</a:t>
            </a:r>
            <a:r>
              <a:rPr lang="en-US" altLang="ko-KR" sz="1200" b="1" dirty="0">
                <a:solidFill>
                  <a:srgbClr val="000000"/>
                </a:solidFill>
                <a:latin typeface="inherit"/>
              </a:rPr>
              <a:t>(TATA, Total Accruals to Total Assets)</a:t>
            </a:r>
            <a:endParaRPr lang="ko-KR" altLang="en-US" sz="1200" dirty="0">
              <a:solidFill>
                <a:srgbClr val="000000"/>
              </a:solidFill>
              <a:latin typeface="inherit"/>
            </a:endParaRPr>
          </a:p>
          <a:p>
            <a:pPr algn="just" fontAlgn="base"/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총자산 대비 인식이 </a:t>
            </a:r>
            <a:r>
              <a:rPr lang="ko-KR" altLang="en-US" sz="1200" dirty="0" err="1">
                <a:solidFill>
                  <a:srgbClr val="000000"/>
                </a:solidFill>
                <a:latin typeface="inherit"/>
              </a:rPr>
              <a:t>이연된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 자산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매출채권 등</a:t>
            </a:r>
            <a:r>
              <a:rPr lang="en-US" altLang="ko-KR" sz="1200" dirty="0">
                <a:solidFill>
                  <a:srgbClr val="000000"/>
                </a:solidFill>
                <a:latin typeface="inherit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inherit"/>
              </a:rPr>
              <a:t>의 비중</a:t>
            </a:r>
            <a:endParaRPr lang="en-US" altLang="ko-KR" sz="1200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E81BEE-359A-4973-9B70-E38EF1B06D0D}"/>
              </a:ext>
            </a:extLst>
          </p:cNvPr>
          <p:cNvSpPr/>
          <p:nvPr/>
        </p:nvSpPr>
        <p:spPr>
          <a:xfrm>
            <a:off x="582869" y="5441036"/>
            <a:ext cx="7913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Using </a:t>
            </a:r>
            <a:r>
              <a:rPr lang="en-US" altLang="ko-KR" sz="1200" dirty="0">
                <a:highlight>
                  <a:srgbClr val="FFFF00"/>
                </a:highlight>
                <a:latin typeface="+mj-ea"/>
                <a:ea typeface="+mj-ea"/>
              </a:rPr>
              <a:t>Altman Z-score and </a:t>
            </a:r>
            <a:r>
              <a:rPr lang="en-US" altLang="ko-KR" sz="1200" dirty="0" err="1">
                <a:highlight>
                  <a:srgbClr val="FFFF00"/>
                </a:highlight>
                <a:latin typeface="+mj-ea"/>
                <a:ea typeface="+mj-ea"/>
              </a:rPr>
              <a:t>Beneish</a:t>
            </a:r>
            <a:r>
              <a:rPr lang="en-US" altLang="ko-KR" sz="1200" dirty="0">
                <a:highlight>
                  <a:srgbClr val="FFFF00"/>
                </a:highlight>
                <a:latin typeface="+mj-ea"/>
                <a:ea typeface="+mj-ea"/>
              </a:rPr>
              <a:t> M-score Models </a:t>
            </a:r>
            <a:r>
              <a:rPr lang="en-US" altLang="ko-KR" sz="1200" dirty="0">
                <a:latin typeface="+mj-ea"/>
                <a:ea typeface="+mj-ea"/>
              </a:rPr>
              <a:t>to Detect Financial Fraud and Corporate Failure: A Case Study of Enron Corporation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0EE5D50-EFF2-4EC8-8171-18F5FF0E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7ECAA-1A4D-40E5-B9D6-86A44768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436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23528" y="997645"/>
            <a:ext cx="3744416" cy="414948"/>
          </a:xfrm>
          <a:ln w="3175"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ko-KR" altLang="en-US" sz="1200" dirty="0" err="1">
                <a:highlight>
                  <a:srgbClr val="FFFF00"/>
                </a:highlight>
              </a:rPr>
              <a:t>뉴시스</a:t>
            </a:r>
            <a:r>
              <a:rPr lang="en-US" altLang="ko-KR" sz="1200" dirty="0"/>
              <a:t>-</a:t>
            </a:r>
            <a:r>
              <a:rPr lang="ko-KR" altLang="en-US" sz="1200" dirty="0" err="1"/>
              <a:t>코스콤‘빅데이터</a:t>
            </a:r>
            <a:r>
              <a:rPr lang="ko-KR" altLang="en-US" sz="1200" dirty="0"/>
              <a:t> 시장심리지수</a:t>
            </a:r>
            <a:r>
              <a:rPr lang="en-US" altLang="ko-KR" sz="1200" dirty="0"/>
              <a:t>(MSI)’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07504" y="240666"/>
            <a:ext cx="7143800" cy="500066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*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테스트 마이닝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감성분석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시장심리분석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AF06F1-832A-4BDF-B6F2-D656ABEC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30671"/>
            <a:ext cx="5544616" cy="3214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DEF629-2724-4979-B16D-9C0463B3E094}"/>
              </a:ext>
            </a:extLst>
          </p:cNvPr>
          <p:cNvSpPr/>
          <p:nvPr/>
        </p:nvSpPr>
        <p:spPr>
          <a:xfrm>
            <a:off x="395536" y="551723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데이터 건수</a:t>
            </a:r>
            <a:r>
              <a:rPr lang="en-US" altLang="ko-KR" sz="1400" dirty="0"/>
              <a:t>-MSI(</a:t>
            </a:r>
            <a:r>
              <a:rPr lang="ko-KR" altLang="en-US" sz="1400" dirty="0"/>
              <a:t>시장심리지수</a:t>
            </a:r>
            <a:r>
              <a:rPr lang="en-US" altLang="ko-KR" sz="1400" dirty="0"/>
              <a:t>)</a:t>
            </a:r>
            <a:r>
              <a:rPr lang="ko-KR" altLang="en-US" sz="1400" dirty="0"/>
              <a:t>스코어</a:t>
            </a:r>
            <a:r>
              <a:rPr lang="en-US" altLang="ko-KR" sz="1400" dirty="0"/>
              <a:t>-MSI</a:t>
            </a:r>
            <a:r>
              <a:rPr lang="ko-KR" altLang="en-US" sz="1400" dirty="0"/>
              <a:t>지수 레벨</a:t>
            </a:r>
            <a:r>
              <a:rPr lang="en-US" altLang="ko-KR" sz="1400" dirty="0"/>
              <a:t>-</a:t>
            </a:r>
            <a:r>
              <a:rPr lang="ko-KR" altLang="en-US" sz="1400" dirty="0" err="1"/>
              <a:t>버즈워드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주가예측 위한 </a:t>
            </a:r>
            <a:r>
              <a:rPr lang="en-US" altLang="ko-KR" sz="1400" dirty="0"/>
              <a:t>4</a:t>
            </a:r>
            <a:r>
              <a:rPr lang="ko-KR" altLang="en-US" sz="1400" dirty="0"/>
              <a:t>대 정성평가 데이터가 핵심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17E29C-3BAD-40F0-9B35-5F645921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C90E75-852F-4468-9476-476C68D5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2657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07504" y="240666"/>
            <a:ext cx="7143800" cy="500066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D0B84-37BC-4223-8408-19CDF1F39562}"/>
              </a:ext>
            </a:extLst>
          </p:cNvPr>
          <p:cNvSpPr/>
          <p:nvPr/>
        </p:nvSpPr>
        <p:spPr>
          <a:xfrm>
            <a:off x="527901" y="1045532"/>
            <a:ext cx="43045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82828"/>
                </a:solidFill>
                <a:latin typeface="Open Sans"/>
              </a:rPr>
              <a:t>Bank Of America</a:t>
            </a:r>
          </a:p>
          <a:p>
            <a:r>
              <a:rPr lang="en-US" altLang="ko-KR" sz="1200" dirty="0">
                <a:solidFill>
                  <a:srgbClr val="282828"/>
                </a:solidFill>
                <a:latin typeface="Open Sans"/>
              </a:rPr>
              <a:t> :</a:t>
            </a:r>
            <a:r>
              <a:rPr lang="ko-KR" altLang="en-US" sz="1200" dirty="0">
                <a:solidFill>
                  <a:srgbClr val="282828"/>
                </a:solidFill>
                <a:latin typeface="Open Sans"/>
              </a:rPr>
              <a:t> 트럼프 대통령의 트윗 양과 </a:t>
            </a:r>
            <a:r>
              <a:rPr lang="ko-KR" altLang="en-US" sz="1200" dirty="0" err="1">
                <a:solidFill>
                  <a:srgbClr val="282828"/>
                </a:solidFill>
                <a:latin typeface="Open Sans"/>
              </a:rPr>
              <a:t>스탠다드앤드푸어스</a:t>
            </a:r>
            <a:r>
              <a:rPr lang="en-US" altLang="ko-KR" sz="1200" dirty="0">
                <a:solidFill>
                  <a:srgbClr val="282828"/>
                </a:solidFill>
                <a:latin typeface="Open Sans"/>
              </a:rPr>
              <a:t>(S&amp;P) 500 </a:t>
            </a:r>
            <a:r>
              <a:rPr lang="ko-KR" altLang="en-US" sz="1200" dirty="0">
                <a:solidFill>
                  <a:srgbClr val="282828"/>
                </a:solidFill>
                <a:latin typeface="Open Sans"/>
              </a:rPr>
              <a:t>지수의 상관관계</a:t>
            </a:r>
            <a:endParaRPr lang="en-US" altLang="ko-KR" sz="1200" dirty="0">
              <a:solidFill>
                <a:srgbClr val="282828"/>
              </a:solidFill>
              <a:latin typeface="Open Sans"/>
            </a:endParaRPr>
          </a:p>
          <a:p>
            <a:endParaRPr lang="en-US" altLang="ko-KR" sz="1200" dirty="0">
              <a:solidFill>
                <a:srgbClr val="282828"/>
              </a:solidFill>
              <a:latin typeface="Open Sans"/>
            </a:endParaRPr>
          </a:p>
          <a:p>
            <a:r>
              <a:rPr lang="en-US" altLang="ko-KR" sz="1200" dirty="0">
                <a:solidFill>
                  <a:srgbClr val="282828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트럼프의 트윗과 주가수익률이 역의 상관관계</a:t>
            </a: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A71F3DD3-4FE3-47BB-B610-6E59D1BFB94C}"/>
              </a:ext>
            </a:extLst>
          </p:cNvPr>
          <p:cNvSpPr txBox="1">
            <a:spLocks/>
          </p:cNvSpPr>
          <p:nvPr/>
        </p:nvSpPr>
        <p:spPr>
          <a:xfrm>
            <a:off x="259904" y="393066"/>
            <a:ext cx="7143800" cy="500066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*SNS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와 주가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금리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FC5DA6-0117-466E-AA7B-AA5B3F9785E4}"/>
              </a:ext>
            </a:extLst>
          </p:cNvPr>
          <p:cNvSpPr/>
          <p:nvPr/>
        </p:nvSpPr>
        <p:spPr>
          <a:xfrm>
            <a:off x="527901" y="2569416"/>
            <a:ext cx="43045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75454"/>
                </a:solidFill>
                <a:latin typeface="Georgia" panose="02040502050405020303" pitchFamily="18" charset="0"/>
              </a:rPr>
              <a:t>JP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모건</a:t>
            </a:r>
            <a:endParaRPr lang="en-US" altLang="ko-KR" sz="1200" dirty="0">
              <a:solidFill>
                <a:srgbClr val="575454"/>
              </a:solidFill>
              <a:latin typeface="Georgia" panose="02040502050405020303" pitchFamily="18" charset="0"/>
            </a:endParaRPr>
          </a:p>
          <a:p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 트럼프 대통령의 트윗이 채권시장의 변동성에 미치는 영향을 분석한 ‘</a:t>
            </a:r>
            <a:r>
              <a:rPr lang="ko-KR" altLang="en-US" sz="1200" dirty="0" err="1">
                <a:solidFill>
                  <a:srgbClr val="575454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볼피피지수</a:t>
            </a:r>
            <a:r>
              <a:rPr lang="ko-KR" altLang="en-US" sz="1200" dirty="0">
                <a:solidFill>
                  <a:srgbClr val="575454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’</a:t>
            </a:r>
            <a:r>
              <a:rPr lang="en-US" altLang="ko-KR" sz="1200" dirty="0">
                <a:solidFill>
                  <a:srgbClr val="575454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(</a:t>
            </a:r>
            <a:r>
              <a:rPr lang="en-US" altLang="ko-KR" sz="1200" dirty="0" err="1">
                <a:solidFill>
                  <a:srgbClr val="575454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Volfefe</a:t>
            </a:r>
            <a:r>
              <a:rPr lang="en-US" altLang="ko-KR" sz="1200" dirty="0">
                <a:solidFill>
                  <a:srgbClr val="575454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 Index)</a:t>
            </a:r>
          </a:p>
          <a:p>
            <a:r>
              <a:rPr lang="ko-KR" altLang="en-US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볼피피란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 트럼프 대통령이 지난 </a:t>
            </a:r>
            <a:r>
              <a:rPr lang="en-US" altLang="ko-KR" sz="1200" dirty="0">
                <a:solidFill>
                  <a:srgbClr val="575454"/>
                </a:solidFill>
                <a:latin typeface="Georgia" panose="02040502050405020303" pitchFamily="18" charset="0"/>
              </a:rPr>
              <a:t>2017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년 자신의 트위터에 “늘 부정적인 언론의 ‘</a:t>
            </a:r>
            <a:r>
              <a:rPr lang="ko-KR" altLang="en-US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코브피피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’</a:t>
            </a:r>
            <a:r>
              <a:rPr lang="en-US" altLang="ko-KR" sz="1200" dirty="0">
                <a:solidFill>
                  <a:srgbClr val="575454"/>
                </a:solidFill>
                <a:latin typeface="Georgia" panose="02040502050405020303" pitchFamily="18" charset="0"/>
              </a:rPr>
              <a:t>(</a:t>
            </a:r>
            <a:r>
              <a:rPr lang="en-US" altLang="ko-KR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covfefe</a:t>
            </a:r>
            <a:r>
              <a:rPr lang="en-US" altLang="ko-KR" sz="1200" dirty="0">
                <a:solidFill>
                  <a:srgbClr val="575454"/>
                </a:solidFill>
                <a:latin typeface="Georgia" panose="02040502050405020303" pitchFamily="18" charset="0"/>
              </a:rPr>
              <a:t>)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에도 </a:t>
            </a:r>
            <a:r>
              <a:rPr lang="ko-KR" altLang="en-US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불구하고”라는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 문장을 쓰면서 쓴 ‘</a:t>
            </a:r>
            <a:r>
              <a:rPr lang="ko-KR" altLang="en-US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코브피피’라는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 단어와 변동성을 의미하는 ‘</a:t>
            </a:r>
            <a:r>
              <a:rPr lang="ko-KR" altLang="en-US" sz="1200" dirty="0" err="1">
                <a:solidFill>
                  <a:srgbClr val="575454"/>
                </a:solidFill>
                <a:latin typeface="Georgia" panose="02040502050405020303" pitchFamily="18" charset="0"/>
              </a:rPr>
              <a:t>볼래틸리티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’</a:t>
            </a:r>
            <a:r>
              <a:rPr lang="en-US" altLang="ko-KR" sz="1200" dirty="0">
                <a:solidFill>
                  <a:srgbClr val="575454"/>
                </a:solidFill>
                <a:latin typeface="Georgia" panose="02040502050405020303" pitchFamily="18" charset="0"/>
              </a:rPr>
              <a:t>(Volatility)</a:t>
            </a:r>
            <a:r>
              <a:rPr lang="ko-KR" altLang="en-US" sz="1200" dirty="0">
                <a:solidFill>
                  <a:srgbClr val="575454"/>
                </a:solidFill>
                <a:latin typeface="Georgia" panose="02040502050405020303" pitchFamily="18" charset="0"/>
              </a:rPr>
              <a:t>를 결합한 단어</a:t>
            </a:r>
            <a:endParaRPr lang="en-US" altLang="ko-KR" sz="1200" dirty="0">
              <a:solidFill>
                <a:srgbClr val="575454"/>
              </a:solidFill>
              <a:latin typeface="Georgia" panose="02040502050405020303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/>
              <a:t>트럼프 대통령의 트윗이 미국 금리에 어떤 변동성을 야기하는지 분석한 지수로 </a:t>
            </a:r>
            <a:r>
              <a:rPr lang="en-US" altLang="ko-KR" sz="1200" dirty="0"/>
              <a:t>2</a:t>
            </a:r>
            <a:r>
              <a:rPr lang="ko-KR" altLang="en-US" sz="1200" dirty="0" err="1"/>
              <a:t>년물과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 err="1"/>
              <a:t>년물</a:t>
            </a:r>
            <a:r>
              <a:rPr lang="ko-KR" altLang="en-US" sz="1200" dirty="0"/>
              <a:t> 국채의 내재 변동성을 활용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/>
              <a:t>일일 트윗과 수익률 음</a:t>
            </a:r>
            <a:r>
              <a:rPr lang="en-US" altLang="ko-KR" sz="1200" dirty="0"/>
              <a:t>(-)</a:t>
            </a:r>
            <a:br>
              <a:rPr lang="ko-KR" altLang="en-US" sz="1200" dirty="0"/>
            </a:br>
            <a:br>
              <a:rPr lang="ko-KR" altLang="en-US" sz="1200" dirty="0"/>
            </a:br>
            <a:endParaRPr lang="ko-KR" altLang="en-US" sz="1200" b="0" dirty="0">
              <a:solidFill>
                <a:srgbClr val="575454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2A09F1-9FDA-4A88-B113-9DA1A7B5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23" y="1045532"/>
            <a:ext cx="3610479" cy="25274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24649C-CE4C-4562-BA52-125D06A7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93" y="3851449"/>
            <a:ext cx="3696216" cy="270912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FCC5E0-5611-427A-9850-9C8AE226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6268D5A-5875-466B-BABE-9B53E0EA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461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2CC6ED-88D6-4BE3-85E0-D91151E4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2" y="1628800"/>
            <a:ext cx="3336324" cy="4725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26458C-F5B5-4E0E-9EC9-A79B860CB591}"/>
              </a:ext>
            </a:extLst>
          </p:cNvPr>
          <p:cNvSpPr/>
          <p:nvPr/>
        </p:nvSpPr>
        <p:spPr>
          <a:xfrm>
            <a:off x="350612" y="1010183"/>
            <a:ext cx="421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https://money.cnn.com/data/fear-and-greed/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E05D56-36FC-44DE-829D-C069DF0A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565343"/>
            <a:ext cx="4176464" cy="4353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6A407-E070-4C94-9C7B-80B7891EF841}"/>
              </a:ext>
            </a:extLst>
          </p:cNvPr>
          <p:cNvSpPr txBox="1"/>
          <p:nvPr/>
        </p:nvSpPr>
        <p:spPr>
          <a:xfrm>
            <a:off x="467544" y="30758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CNN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4ABB165-C784-4CD4-B490-C144B3CB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2754FE8-934A-473A-BE3D-2AFAE11B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333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5624514"/>
            <a:ext cx="2133600" cy="2738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476CD9-FB97-4F52-B1C6-7B943E75CA04}" type="slidenum">
              <a:rPr lang="ko-KR" altLang="en-US" smtClean="0"/>
              <a:pPr/>
              <a:t>187</a:t>
            </a:fld>
            <a:endParaRPr lang="ko-KR" altLang="en-US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665726865"/>
              </p:ext>
            </p:extLst>
          </p:nvPr>
        </p:nvGraphicFramePr>
        <p:xfrm>
          <a:off x="323529" y="1808820"/>
          <a:ext cx="8496944" cy="3618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9368DE5-10F4-4BE5-A497-1FC496D0B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3" y="1372990"/>
            <a:ext cx="2329762" cy="26789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08서울남산체 L"/>
                <a:ea typeface="08서울남산체 L"/>
                <a:cs typeface="08서울남산체 L"/>
              </a:rPr>
              <a:t>투자의 달인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28B3BDE-13AD-4488-B734-6EE7370C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3" y="1372990"/>
            <a:ext cx="2329762" cy="267891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08서울남산체 L"/>
                <a:ea typeface="08서울남산체 L"/>
                <a:cs typeface="08서울남산체 L"/>
              </a:rPr>
              <a:t>투자의 달인</a:t>
            </a:r>
          </a:p>
        </p:txBody>
      </p:sp>
      <p:sp>
        <p:nvSpPr>
          <p:cNvPr id="7171" name="슬라이드 번호 개체 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5624514"/>
            <a:ext cx="2133600" cy="2738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C31463-6B2E-40B0-B500-0149C31A70C1}" type="slidenum">
              <a:rPr lang="ko-KR" altLang="en-US" smtClean="0"/>
              <a:pPr/>
              <a:t>188</a:t>
            </a:fld>
            <a:endParaRPr lang="ko-KR" altLang="en-US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923956619"/>
              </p:ext>
            </p:extLst>
          </p:nvPr>
        </p:nvGraphicFramePr>
        <p:xfrm>
          <a:off x="539552" y="1808820"/>
          <a:ext cx="8424935" cy="408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8BA46AE-0F38-49C3-A238-6544BF45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F8A29-18DA-4C02-BA63-864CF58B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576D7-A0F4-41DD-9EBD-9C5545C5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E25116-DD80-4718-90E3-1909A7A8C54C}"/>
              </a:ext>
            </a:extLst>
          </p:cNvPr>
          <p:cNvSpPr/>
          <p:nvPr/>
        </p:nvSpPr>
        <p:spPr>
          <a:xfrm>
            <a:off x="872989" y="1196752"/>
            <a:ext cx="7398022" cy="313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재무 계획부터 시작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저축을 최우선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복리의 힘 이해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위험과 불확실성 구분 이해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분산투자 및 자산 배분 이해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고전적인 투자 전략 이해</a:t>
            </a:r>
          </a:p>
          <a:p>
            <a:pPr marL="342900" indent="-342900" algn="just" fontAlgn="base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아는 것에만 투자하라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4F21A9-20D0-4FFB-A373-D70136B7FF1C}"/>
              </a:ext>
            </a:extLst>
          </p:cNvPr>
          <p:cNvSpPr/>
          <p:nvPr/>
        </p:nvSpPr>
        <p:spPr>
          <a:xfrm>
            <a:off x="847456" y="146037"/>
            <a:ext cx="3108543" cy="477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초보자가 배워야 할 투자 개념</a:t>
            </a:r>
            <a:endParaRPr lang="ko-KR" altLang="en-US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0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4C2CCD-CF30-48E1-982F-078B0CFDC587}"/>
              </a:ext>
            </a:extLst>
          </p:cNvPr>
          <p:cNvSpPr/>
          <p:nvPr/>
        </p:nvSpPr>
        <p:spPr>
          <a:xfrm>
            <a:off x="506463" y="384145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빅데이터 비즈니스의 핵심 성공 요인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511E1D-12CE-4932-83BA-06A83C60F3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0032" y="1124744"/>
          <a:ext cx="7488832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8832">
                  <a:extLst>
                    <a:ext uri="{9D8B030D-6E8A-4147-A177-3AD203B41FA5}">
                      <a16:colId xmlns:a16="http://schemas.microsoft.com/office/drawing/2014/main" val="61753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빅데이터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분석 목적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활용 목적</a:t>
                      </a:r>
                      <a:r>
                        <a:rPr lang="ko-KR" altLang="en-US" sz="1400" dirty="0"/>
                        <a:t>에 대하여 명확하게 정의한다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24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볼륨보다는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가치 창출 관점</a:t>
                      </a:r>
                      <a:r>
                        <a:rPr lang="ko-KR" altLang="en-US" sz="1400" dirty="0"/>
                        <a:t>에서의 검토가 필요하다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2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업무 전문가의 참여가 필수적이다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 목적에 따라 분석 모델을 정의한 후 분석 인프라 요건을 검토한다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12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분석 모델 개발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분석 시스템 구축 후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지속적으로 주기적인 모델 유의 변수를 모니터링</a:t>
                      </a:r>
                      <a:r>
                        <a:rPr lang="ko-KR" altLang="en-US" sz="1400" dirty="0"/>
                        <a:t>하고 정제한다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07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Start Small: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작은 규모로 시작하고</a:t>
                      </a:r>
                      <a:r>
                        <a:rPr lang="en-US" altLang="ko-KR" sz="1400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성공 사례를 공유하고 </a:t>
                      </a:r>
                      <a:r>
                        <a:rPr lang="ko-KR" altLang="en-US" sz="1400" dirty="0"/>
                        <a:t>확장하는 형태로 추진한다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7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416567"/>
                  </a:ext>
                </a:extLst>
              </a:tr>
            </a:tbl>
          </a:graphicData>
        </a:graphic>
      </p:graphicFrame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1939A8-9CBF-4376-8A1C-531001AB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877683-8823-4138-AEFA-6C354535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7755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F8A29-18DA-4C02-BA63-864CF58B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576D7-A0F4-41DD-9EBD-9C5545C5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08F23A-90EE-4676-BFB7-5C185050E729}"/>
              </a:ext>
            </a:extLst>
          </p:cNvPr>
          <p:cNvSpPr/>
          <p:nvPr/>
        </p:nvSpPr>
        <p:spPr>
          <a:xfrm>
            <a:off x="550156" y="296921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우리는 </a:t>
            </a:r>
            <a:r>
              <a:rPr lang="en-US" altLang="ko-KR" sz="1200" dirty="0"/>
              <a:t>ESG </a:t>
            </a:r>
            <a:r>
              <a:rPr lang="ko-KR" altLang="en-US" sz="1200" dirty="0"/>
              <a:t>이슈들을 투자 분석 및 투자의사 결정 시 적극적으로 반영한다</a:t>
            </a:r>
            <a:r>
              <a:rPr lang="en-US" altLang="ko-KR" sz="1200" dirty="0"/>
              <a:t>. 1 </a:t>
            </a:r>
            <a:r>
              <a:rPr lang="ko-KR" altLang="en-US" sz="1200" dirty="0"/>
              <a:t>우리는 투자철학 및 운용원칙에 </a:t>
            </a:r>
            <a:r>
              <a:rPr lang="en-US" altLang="ko-KR" sz="1200" dirty="0"/>
              <a:t>ESG </a:t>
            </a:r>
            <a:r>
              <a:rPr lang="ko-KR" altLang="en-US" sz="1200" dirty="0"/>
              <a:t>이슈를 통합하는 적극적인 </a:t>
            </a:r>
            <a:r>
              <a:rPr lang="en-US" altLang="ko-KR" sz="1200" dirty="0"/>
              <a:t>2 </a:t>
            </a:r>
            <a:r>
              <a:rPr lang="ko-KR" altLang="en-US" sz="1200" dirty="0"/>
              <a:t>투자가가 된다</a:t>
            </a:r>
            <a:r>
              <a:rPr lang="en-US" altLang="ko-KR" sz="1200" dirty="0"/>
              <a:t>. </a:t>
            </a:r>
            <a:r>
              <a:rPr lang="ko-KR" altLang="en-US" sz="1200" dirty="0"/>
              <a:t>우리는 투자대상에게 </a:t>
            </a:r>
            <a:r>
              <a:rPr lang="en-US" altLang="ko-KR" sz="1200" dirty="0"/>
              <a:t>ESG 3 </a:t>
            </a:r>
            <a:r>
              <a:rPr lang="ko-KR" altLang="en-US" sz="1200" dirty="0"/>
              <a:t>이슈들의 정보공개를 요구한다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우리는 금융산업의 </a:t>
            </a:r>
            <a:r>
              <a:rPr lang="en-US" altLang="ko-KR" sz="1200" dirty="0"/>
              <a:t>PRI </a:t>
            </a:r>
            <a:r>
              <a:rPr lang="ko-KR" altLang="en-US" sz="1200" dirty="0"/>
              <a:t>준수와 </a:t>
            </a:r>
            <a:r>
              <a:rPr lang="en-US" altLang="ko-KR" sz="1200" dirty="0"/>
              <a:t>4 </a:t>
            </a:r>
            <a:r>
              <a:rPr lang="ko-KR" altLang="en-US" sz="1200" dirty="0"/>
              <a:t>이행을 위해 노력한다</a:t>
            </a:r>
            <a:r>
              <a:rPr lang="en-US" altLang="ko-KR" sz="1200" dirty="0"/>
              <a:t>. </a:t>
            </a:r>
            <a:r>
              <a:rPr lang="ko-KR" altLang="en-US" sz="1200" dirty="0"/>
              <a:t>우리는 금융산업의 </a:t>
            </a:r>
            <a:r>
              <a:rPr lang="en-US" altLang="ko-KR" sz="1200" dirty="0"/>
              <a:t>PRI </a:t>
            </a:r>
            <a:r>
              <a:rPr lang="ko-KR" altLang="en-US" sz="1200" dirty="0"/>
              <a:t>이행에 있어서 그 효과를 증진시킬 수 </a:t>
            </a:r>
            <a:r>
              <a:rPr lang="en-US" altLang="ko-KR" sz="1200" dirty="0"/>
              <a:t>5 </a:t>
            </a:r>
            <a:r>
              <a:rPr lang="ko-KR" altLang="en-US" sz="1200" dirty="0"/>
              <a:t>있도록 상호협력한다</a:t>
            </a:r>
            <a:r>
              <a:rPr lang="en-US" altLang="ko-KR" sz="1200" dirty="0"/>
              <a:t>. </a:t>
            </a:r>
            <a:r>
              <a:rPr lang="ko-KR" altLang="en-US" sz="1200" dirty="0"/>
              <a:t>우리는 금융산업의 </a:t>
            </a:r>
            <a:r>
              <a:rPr lang="en-US" altLang="ko-KR" sz="1200" dirty="0"/>
              <a:t>PRI </a:t>
            </a:r>
            <a:r>
              <a:rPr lang="ko-KR" altLang="en-US" sz="1200" dirty="0"/>
              <a:t>이행에 있어서 그 효과를 증진시킬 수 </a:t>
            </a:r>
            <a:r>
              <a:rPr lang="en-US" altLang="ko-KR" sz="1200" dirty="0"/>
              <a:t>6 </a:t>
            </a:r>
            <a:r>
              <a:rPr lang="ko-KR" altLang="en-US" sz="1200" dirty="0"/>
              <a:t>있도록 상호협력한다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4513AB-923E-4EE3-AFEB-3C940560FC28}"/>
              </a:ext>
            </a:extLst>
          </p:cNvPr>
          <p:cNvSpPr/>
          <p:nvPr/>
        </p:nvSpPr>
        <p:spPr>
          <a:xfrm>
            <a:off x="550156" y="10717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PRI</a:t>
            </a:r>
            <a:r>
              <a:rPr lang="ko-KR" altLang="en-US" dirty="0"/>
              <a:t>의 미션 우리는 경제적이고 효율적이며 지속 가능한 글로벌 금융 시스템이 장기적인 가치 창조에 필요한 것이라고 믿습니다</a:t>
            </a:r>
            <a:r>
              <a:rPr lang="en-US" altLang="ko-KR" dirty="0"/>
              <a:t>. </a:t>
            </a:r>
            <a:r>
              <a:rPr lang="ko-KR" altLang="en-US" dirty="0"/>
              <a:t>이러한 시스템은 장기적인 책임 투자에 대한 보상을 제공하며 환경 및 사회 전반을 이롭게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0C89F1-4E22-45BA-9195-46C211BDA38E}"/>
              </a:ext>
            </a:extLst>
          </p:cNvPr>
          <p:cNvSpPr/>
          <p:nvPr/>
        </p:nvSpPr>
        <p:spPr>
          <a:xfrm>
            <a:off x="683568" y="5416147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-ESG-_2016-(</a:t>
            </a:r>
            <a:r>
              <a:rPr lang="ko-KR" altLang="en-US" dirty="0">
                <a:hlinkClick r:id="rId2"/>
              </a:rPr>
              <a:t>보완자료</a:t>
            </a:r>
            <a:r>
              <a:rPr lang="en-US" altLang="ko-KR" dirty="0">
                <a:hlinkClick r:id="rId2"/>
              </a:rPr>
              <a:t>).pdf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147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9E3E1A-026F-43F0-8154-D050DCBB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8" y="1510481"/>
            <a:ext cx="7488832" cy="35026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43F904-5859-4A8E-9AB5-A05355B858E3}"/>
              </a:ext>
            </a:extLst>
          </p:cNvPr>
          <p:cNvSpPr/>
          <p:nvPr/>
        </p:nvSpPr>
        <p:spPr>
          <a:xfrm>
            <a:off x="136068" y="275842"/>
            <a:ext cx="327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Linux Libertine"/>
              </a:rPr>
              <a:t>Federal Reserve Economic Data</a:t>
            </a:r>
            <a:endParaRPr lang="en-US" altLang="ko-KR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3D4027-CD7C-4402-8D27-E8F0D751ACA9}"/>
              </a:ext>
            </a:extLst>
          </p:cNvPr>
          <p:cNvSpPr/>
          <p:nvPr/>
        </p:nvSpPr>
        <p:spPr>
          <a:xfrm>
            <a:off x="428090" y="1065687"/>
            <a:ext cx="5800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https://en.wikipedia.org/wiki/Federal_Reserve_Economic_Data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623450-9675-42BF-BF49-401160EDFD0E}"/>
              </a:ext>
            </a:extLst>
          </p:cNvPr>
          <p:cNvSpPr/>
          <p:nvPr/>
        </p:nvSpPr>
        <p:spPr>
          <a:xfrm>
            <a:off x="539552" y="5653885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https://pandas-datareader.readthedocs.io/en/latest/readers/fred.html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69721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DE73E0-9621-4636-B576-312CD8DA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40" y="780852"/>
            <a:ext cx="7874351" cy="5983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280904-357F-4C14-8B9A-B0BADA0879D4}"/>
              </a:ext>
            </a:extLst>
          </p:cNvPr>
          <p:cNvSpPr txBox="1"/>
          <p:nvPr/>
        </p:nvSpPr>
        <p:spPr>
          <a:xfrm>
            <a:off x="395536" y="1886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Fed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F8A29-18DA-4C02-BA63-864CF58B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B576D7-A0F4-41DD-9EBD-9C5545C5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649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33E431-F447-4411-8FBB-43583B6B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265"/>
            <a:ext cx="9144000" cy="4939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14AC4-BAB7-4BA3-A27D-087DF28FE169}"/>
              </a:ext>
            </a:extLst>
          </p:cNvPr>
          <p:cNvSpPr txBox="1"/>
          <p:nvPr/>
        </p:nvSpPr>
        <p:spPr>
          <a:xfrm>
            <a:off x="395536" y="1886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Fed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9650FB-80EC-408C-838D-3D544F6E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FC8003-6846-4A63-80D4-7ADE0DDE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237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2441E61-D65C-43F0-825C-8BB83C92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1DC849-BE7F-4300-B55F-F20346B8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6760F3-60A9-42C5-9749-F193A830A7B6}"/>
              </a:ext>
            </a:extLst>
          </p:cNvPr>
          <p:cNvSpPr/>
          <p:nvPr/>
        </p:nvSpPr>
        <p:spPr>
          <a:xfrm>
            <a:off x="251520" y="346152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https://www.goldmansachs.com/insights/topics/index.html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5CF7A7-8677-46A8-BFF8-E35D5753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53923"/>
            <a:ext cx="3744416" cy="45868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247BBC-6A1D-448C-9D0A-165C2362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052736"/>
            <a:ext cx="4021865" cy="48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31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DBD39-BED1-4968-9D4B-66ABBBD16A98}"/>
              </a:ext>
            </a:extLst>
          </p:cNvPr>
          <p:cNvSpPr/>
          <p:nvPr/>
        </p:nvSpPr>
        <p:spPr>
          <a:xfrm>
            <a:off x="3491880" y="1412776"/>
            <a:ext cx="496855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“The future can’t be </a:t>
            </a:r>
            <a:r>
              <a:rPr lang="en-US" altLang="ko-KR" sz="2800" dirty="0">
                <a:solidFill>
                  <a:srgbClr val="FF0000"/>
                </a:solidFill>
              </a:rPr>
              <a:t>predicted,</a:t>
            </a:r>
          </a:p>
          <a:p>
            <a:r>
              <a:rPr lang="en-US" altLang="ko-KR" sz="2800" dirty="0"/>
              <a:t>but future can be </a:t>
            </a:r>
            <a:r>
              <a:rPr lang="en-US" altLang="ko-KR" sz="2800" dirty="0">
                <a:solidFill>
                  <a:srgbClr val="FF0000"/>
                </a:solidFill>
              </a:rPr>
              <a:t>invented.”</a:t>
            </a:r>
          </a:p>
          <a:p>
            <a:r>
              <a:rPr lang="en-US" altLang="ko-KR" dirty="0"/>
              <a:t>Dennis Gabor(1900~1979)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290B0-BB59-467A-8A26-71CB40D9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2736304" cy="3814848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B2A0609A-D562-45D9-8E14-7D51203BFFC4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5229200"/>
            <a:ext cx="5760640" cy="100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lIns="162000" tIns="82800"/>
          <a:lstStyle/>
          <a:p>
            <a:pPr algn="ctr" latinLnBrk="0" hangingPunct="0">
              <a:buSzPct val="80000"/>
              <a:buFont typeface="Wingdings"/>
              <a:buNone/>
            </a:pPr>
            <a:r>
              <a:rPr lang="en-US" altLang="ko-KR" sz="2400" dirty="0">
                <a:solidFill>
                  <a:srgbClr val="000099"/>
                </a:solidFill>
                <a:latin typeface="Times New Roman"/>
                <a:cs typeface="Times New Roman"/>
              </a:rPr>
              <a:t>Thank you for Listening</a:t>
            </a:r>
          </a:p>
          <a:p>
            <a:pPr algn="ctr" latinLnBrk="0" hangingPunct="0">
              <a:buSzPct val="80000"/>
              <a:buFont typeface="Wingdings"/>
              <a:buNone/>
            </a:pPr>
            <a:r>
              <a:rPr lang="en-US" altLang="ko-KR" sz="2400" dirty="0">
                <a:solidFill>
                  <a:srgbClr val="000099"/>
                </a:solidFill>
                <a:latin typeface="Times New Roman"/>
                <a:cs typeface="Times New Roman"/>
              </a:rPr>
              <a:t>by  Y.B. </a:t>
            </a:r>
            <a:r>
              <a:rPr lang="en-US" altLang="ko-KR" sz="2400" dirty="0" err="1">
                <a:solidFill>
                  <a:srgbClr val="000099"/>
                </a:solidFill>
                <a:latin typeface="Times New Roman"/>
                <a:cs typeface="Times New Roman"/>
              </a:rPr>
              <a:t>Jeon</a:t>
            </a:r>
            <a:endParaRPr lang="ko-KR" altLang="en-US" sz="2400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BF5DA7-3BAB-471F-AD72-7818407CE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C4157B-2656-4B51-BA04-53F4AD93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5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88A983-DAA9-4A06-BD01-25B3C8CB6545}"/>
              </a:ext>
            </a:extLst>
          </p:cNvPr>
          <p:cNvSpPr txBox="1"/>
          <p:nvPr/>
        </p:nvSpPr>
        <p:spPr>
          <a:xfrm>
            <a:off x="323528" y="34615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1 </a:t>
            </a:r>
            <a:r>
              <a:rPr lang="ko-KR" altLang="en-US" dirty="0"/>
              <a:t>공유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335353-F6D9-46A8-9499-CC6BF2D4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12695"/>
            <a:ext cx="3096344" cy="2135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364F9-47E3-4A9C-9271-0BB659A24EB0}"/>
              </a:ext>
            </a:extLst>
          </p:cNvPr>
          <p:cNvSpPr txBox="1"/>
          <p:nvPr/>
        </p:nvSpPr>
        <p:spPr>
          <a:xfrm>
            <a:off x="4147862" y="2078688"/>
            <a:ext cx="3039715" cy="28007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/>
              <a:t>계획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일정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진행</a:t>
            </a:r>
            <a:endParaRPr lang="en-US" altLang="ko-KR" sz="1600" b="1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기획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디자인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기획서 발표 일정 맞추기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- </a:t>
            </a:r>
            <a:r>
              <a:rPr lang="ko-KR" altLang="en-US" sz="1600" b="1" dirty="0"/>
              <a:t>기획서에 필수 내용</a:t>
            </a:r>
            <a:endParaRPr lang="en-US" altLang="ko-KR" sz="1600" b="1" dirty="0"/>
          </a:p>
          <a:p>
            <a:r>
              <a:rPr lang="en-US" altLang="ko-KR" sz="1600" b="1" dirty="0"/>
              <a:t>2. </a:t>
            </a:r>
            <a:r>
              <a:rPr lang="ko-KR" altLang="en-US" sz="1600" b="1" dirty="0"/>
              <a:t>주제 선정 문제</a:t>
            </a:r>
            <a:endParaRPr lang="en-US" altLang="ko-KR" sz="1600" b="1" dirty="0"/>
          </a:p>
          <a:p>
            <a:pPr marL="171450" indent="-171450">
              <a:buFontTx/>
              <a:buChar char="-"/>
            </a:pPr>
            <a:r>
              <a:rPr lang="ko-KR" altLang="en-US" sz="1600" b="1" dirty="0"/>
              <a:t>애로점</a:t>
            </a:r>
            <a:endParaRPr lang="en-US" altLang="ko-KR" sz="1600" b="1" dirty="0"/>
          </a:p>
          <a:p>
            <a:r>
              <a:rPr lang="en-US" altLang="ko-KR" sz="1600" b="1" dirty="0"/>
              <a:t>3. </a:t>
            </a:r>
            <a:r>
              <a:rPr lang="ko-KR" altLang="en-US" sz="1600" b="1" dirty="0"/>
              <a:t>데이터 확보 문제</a:t>
            </a:r>
            <a:endParaRPr lang="en-US" altLang="ko-KR" sz="1600" b="1" dirty="0"/>
          </a:p>
          <a:p>
            <a:r>
              <a:rPr lang="en-US" altLang="ko-KR" sz="1600" b="1" dirty="0"/>
              <a:t>4. </a:t>
            </a:r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r>
              <a:rPr lang="ko-KR" altLang="en-US" sz="1600" b="1" dirty="0"/>
              <a:t> 문제</a:t>
            </a:r>
            <a:endParaRPr lang="en-US" altLang="ko-KR" sz="1600" b="1" dirty="0"/>
          </a:p>
          <a:p>
            <a:r>
              <a:rPr lang="en-US" altLang="ko-KR" sz="1600" b="1" dirty="0"/>
              <a:t>5. </a:t>
            </a:r>
            <a:r>
              <a:rPr lang="ko-KR" altLang="en-US" sz="1600" b="1" dirty="0"/>
              <a:t>분석 모델링 문제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통계분석</a:t>
            </a:r>
            <a:r>
              <a:rPr lang="en-US" altLang="ko-KR" sz="1600" b="1" dirty="0"/>
              <a:t>, ML</a:t>
            </a:r>
          </a:p>
          <a:p>
            <a:r>
              <a:rPr lang="en-US" altLang="ko-KR" sz="1600" b="1" dirty="0"/>
              <a:t>6. </a:t>
            </a:r>
            <a:r>
              <a:rPr lang="ko-KR" altLang="en-US" sz="1600" b="1" dirty="0"/>
              <a:t>검증평가</a:t>
            </a:r>
            <a:endParaRPr lang="en-US" altLang="ko-KR" sz="1600" b="1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BAD15515-EE18-4BD7-9C69-3E0315AB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1992B5-A1FE-4A7F-8361-0F960243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</a:t>
            </a:fld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3F8D08AD-12AD-42FE-A907-B7B6F4634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361041"/>
              </p:ext>
            </p:extLst>
          </p:nvPr>
        </p:nvGraphicFramePr>
        <p:xfrm>
          <a:off x="-1765887" y="4265227"/>
          <a:ext cx="7732848" cy="1989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460BDBD7-A7A5-408D-B671-ECADE6864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976176"/>
              </p:ext>
            </p:extLst>
          </p:nvPr>
        </p:nvGraphicFramePr>
        <p:xfrm>
          <a:off x="1091578" y="1178186"/>
          <a:ext cx="6096000" cy="51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83856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220080" y="195671"/>
            <a:ext cx="4320480" cy="500066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PROJECT </a:t>
            </a:r>
            <a:r>
              <a:rPr lang="ko-KR" altLang="en-US" dirty="0"/>
              <a:t>요구사항 수집</a:t>
            </a:r>
            <a:r>
              <a:rPr lang="en-US" altLang="ko-KR" dirty="0"/>
              <a:t>(</a:t>
            </a:r>
            <a:r>
              <a:rPr lang="ko-KR" altLang="en-US" dirty="0"/>
              <a:t>점검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4006C0-CB30-4FEE-91D2-5001CCE0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40" y="1268760"/>
            <a:ext cx="6840760" cy="387818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02D1AB5-2A5E-41D4-8376-ED183343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E3CBA6-61AB-4C03-9598-19CDE87B8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3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2ADD2B-BF2C-45DF-97E6-21698D20B7E9}"/>
              </a:ext>
            </a:extLst>
          </p:cNvPr>
          <p:cNvSpPr/>
          <p:nvPr/>
        </p:nvSpPr>
        <p:spPr>
          <a:xfrm>
            <a:off x="605677" y="1653435"/>
            <a:ext cx="7344816" cy="2028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 fontAlgn="base">
              <a:lnSpc>
                <a:spcPct val="130000"/>
              </a:lnSpc>
              <a:buAutoNum type="arabicPeriod"/>
            </a:pPr>
            <a:r>
              <a:rPr lang="ko-KR" altLang="en-US" sz="1400" kern="0" dirty="0" err="1">
                <a:solidFill>
                  <a:srgbClr val="000000"/>
                </a:solidFill>
                <a:latin typeface="한양신명조"/>
              </a:rPr>
              <a:t>구글링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키워드 검색 </a:t>
            </a: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228600" indent="-228600" algn="just" fontAlgn="base">
              <a:lnSpc>
                <a:spcPct val="130000"/>
              </a:lnSpc>
              <a:buAutoNum type="arabicPeriod"/>
            </a:pP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국내 연구자료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: KISS, DBPIA, RISS,  KSCI</a:t>
            </a:r>
          </a:p>
          <a:p>
            <a:pPr marL="228600" indent="-228600" algn="just" fontAlgn="base">
              <a:lnSpc>
                <a:spcPct val="130000"/>
              </a:lnSpc>
              <a:buFontTx/>
              <a:buAutoNum type="arabicPeriod"/>
            </a:pP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해외연구자료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:  </a:t>
            </a:r>
          </a:p>
          <a:p>
            <a:pPr algn="just" fontAlgn="base">
              <a:lnSpc>
                <a:spcPct val="13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: SCI (</a:t>
            </a:r>
            <a:r>
              <a:rPr lang="ko-KR" altLang="en-US" sz="1400" b="1" dirty="0"/>
              <a:t>과학논문인용 색인 </a:t>
            </a:r>
            <a:r>
              <a:rPr lang="en-US" altLang="ko-KR" sz="1400" b="1" dirty="0"/>
              <a:t>[Science Citation Index, SCI],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 </a:t>
            </a:r>
          </a:p>
          <a:p>
            <a:pPr algn="just" fontAlgn="base">
              <a:lnSpc>
                <a:spcPct val="13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: SCIE(</a:t>
            </a:r>
            <a:r>
              <a:rPr lang="en-US" altLang="ko-KR" sz="1400" dirty="0"/>
              <a:t> Science Citation Index Expanded)</a:t>
            </a:r>
          </a:p>
          <a:p>
            <a:pPr algn="just" fontAlgn="base">
              <a:lnSpc>
                <a:spcPct val="130000"/>
              </a:lnSpc>
            </a:pPr>
            <a:endParaRPr lang="en-US" altLang="ko-KR" sz="1400" kern="0" dirty="0">
              <a:solidFill>
                <a:srgbClr val="000000"/>
              </a:solidFill>
              <a:latin typeface="한양신명조"/>
            </a:endParaRPr>
          </a:p>
          <a:p>
            <a:pPr marL="228600" indent="-228600" algn="just" fontAlgn="base">
              <a:lnSpc>
                <a:spcPct val="130000"/>
              </a:lnSpc>
              <a:buAutoNum type="arabicPeriod" startAt="4"/>
            </a:pP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해외연구자료 </a:t>
            </a:r>
            <a:r>
              <a:rPr lang="ko-KR" altLang="en-US" sz="1400" kern="0" dirty="0" err="1">
                <a:solidFill>
                  <a:srgbClr val="000000"/>
                </a:solidFill>
                <a:latin typeface="한양신명조"/>
              </a:rPr>
              <a:t>검색싸이트</a:t>
            </a:r>
            <a:r>
              <a:rPr lang="ko-KR" altLang="en-US" sz="1400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한양신명조"/>
              </a:rPr>
              <a:t>:  ProQuest  ,  EBSCOhost</a:t>
            </a:r>
            <a:endParaRPr lang="en-US" altLang="ko-KR" sz="1200" kern="0" dirty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B210A-123C-4C0A-84E0-DC868B155A18}"/>
              </a:ext>
            </a:extLst>
          </p:cNvPr>
          <p:cNvSpPr txBox="1"/>
          <p:nvPr/>
        </p:nvSpPr>
        <p:spPr>
          <a:xfrm>
            <a:off x="503818" y="29112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선행연구 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8F5E4EC-5CA9-40EF-943F-9FCD70F6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265C0C-BFB0-4B55-BD1C-42D5405B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6737C9-BF76-46DA-B57A-BC92BCFAF432}"/>
              </a:ext>
            </a:extLst>
          </p:cNvPr>
          <p:cNvSpPr/>
          <p:nvPr/>
        </p:nvSpPr>
        <p:spPr>
          <a:xfrm>
            <a:off x="495908" y="1064805"/>
            <a:ext cx="8468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거인의 어깨에 올라서서 더 넓은 세상을 바라보라 </a:t>
            </a:r>
            <a:r>
              <a:rPr lang="en-US" altLang="ko-KR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아이작</a:t>
            </a:r>
            <a:r>
              <a:rPr lang="ko-KR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뉴턴</a:t>
            </a:r>
            <a:endParaRPr lang="ko-KR" alt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BEF91-D41A-4D78-8B8F-5FEF519C5C84}"/>
              </a:ext>
            </a:extLst>
          </p:cNvPr>
          <p:cNvSpPr/>
          <p:nvPr/>
        </p:nvSpPr>
        <p:spPr>
          <a:xfrm>
            <a:off x="611560" y="4175290"/>
            <a:ext cx="4568302" cy="141577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https://scholar.google.co.kr/schhp?hl=ko</a:t>
            </a:r>
            <a:endParaRPr lang="ko-KR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2"/>
              </a:rPr>
              <a:t>https://kiss.kstudy.com/search/sch-result.asp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hlinkClick r:id="rId3"/>
              </a:rPr>
              <a:t>https://www.dbpia.co.kr/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riss.kr/index.do (KERIS 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https://www.kci.go.kr/kciportal/main.kci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7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B38B3E-6257-49A7-9D0F-DEACDC2C4DAD}"/>
              </a:ext>
            </a:extLst>
          </p:cNvPr>
          <p:cNvSpPr/>
          <p:nvPr/>
        </p:nvSpPr>
        <p:spPr>
          <a:xfrm>
            <a:off x="571667" y="275842"/>
            <a:ext cx="616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선행연구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참고 논문 리스트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팀별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개 선정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81FB6B-0128-4E7C-834E-FB6370AA567A}"/>
              </a:ext>
            </a:extLst>
          </p:cNvPr>
          <p:cNvSpPr/>
          <p:nvPr/>
        </p:nvSpPr>
        <p:spPr>
          <a:xfrm>
            <a:off x="561801" y="1548316"/>
            <a:ext cx="748883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*Beaver, W. H. (1966), “Financial Ratios as Predictors of Failure,” Journal of Accounting Research, 4, 71-111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*Altman, E. I. (1968), “Financial Ratios, Discriminant Analysis and the Prediction of 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*Altman, E. I. (1993), Corporate Financial Distress and Bankruptcy: A Complete Guide to P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</a:rPr>
              <a:t>redicting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 and Avoiding Distress and P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</a:rPr>
              <a:t>rofiting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 from Bankruptcy, Second Edition, New York: John Wiley and Sons In</a:t>
            </a: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dirty="0"/>
              <a:t>*Merton, R. (1973), “On the Pricing of Corporate debt: The Risk Structure of Interest Rates", Journal of Finance, Vol. 29, No. 2, pp.449-470.</a:t>
            </a: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*Ohlson, J. A. (1980), “Financial Ratios and the Probabilistic Prediction of Bankruptcy,” J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</a:rPr>
              <a:t>ournal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 of Accounting Research, 18(1), 109-131</a:t>
            </a:r>
          </a:p>
          <a:p>
            <a:pPr algn="just" fontAlgn="base"/>
            <a:r>
              <a:rPr lang="en-US" altLang="ko-KR" sz="1200" dirty="0"/>
              <a:t>*</a:t>
            </a:r>
            <a:r>
              <a:rPr lang="ko-KR" altLang="en-US" sz="1200" dirty="0"/>
              <a:t>부실기업의 재무적 특정에 관한 연구士 </a:t>
            </a:r>
            <a:r>
              <a:rPr lang="en-US" altLang="ko-KR" sz="1200" dirty="0"/>
              <a:t>A Study on Financial Characteristic of Failed Firms </a:t>
            </a:r>
            <a:r>
              <a:rPr lang="ko-KR" altLang="en-US" sz="1200" dirty="0"/>
              <a:t>이 상 봉 </a:t>
            </a:r>
            <a:r>
              <a:rPr lang="en-US" altLang="ko-KR" sz="1200" dirty="0"/>
              <a:t>(2013)</a:t>
            </a:r>
          </a:p>
          <a:p>
            <a:pPr algn="just" fontAlgn="base"/>
            <a:endParaRPr lang="en-US" altLang="ko-KR" sz="1200" dirty="0"/>
          </a:p>
          <a:p>
            <a:pPr algn="just" fontAlgn="base"/>
            <a:r>
              <a:rPr lang="en-US" altLang="ko-KR" sz="1200" dirty="0"/>
              <a:t>**</a:t>
            </a:r>
            <a:r>
              <a:rPr lang="ko-KR" altLang="en-US" sz="1200" dirty="0"/>
              <a:t>빅데이터와 인공지능 기법을 이용한 기업 부도예측 연구 최정원* 오세경** 장재원***</a:t>
            </a:r>
            <a:r>
              <a:rPr lang="en-US" altLang="ko-KR" sz="1200" dirty="0"/>
              <a:t>(</a:t>
            </a:r>
            <a:r>
              <a:rPr lang="ko-KR" altLang="en-US" sz="1200" dirty="0" err="1"/>
              <a:t>텍스트마이닝</a:t>
            </a:r>
            <a:r>
              <a:rPr lang="en-US" altLang="ko-KR" sz="1200" dirty="0"/>
              <a:t>)</a:t>
            </a: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**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박종원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․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안성만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(2014), “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재무비율을 이용한 부도예측에 대한 연구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한국의 외부감사대상기업을 대상으로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,”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경영학연구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43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권 제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호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 639-669. 2014</a:t>
            </a: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**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최정원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․</a:t>
            </a:r>
            <a:r>
              <a:rPr lang="ko-KR" altLang="en-US" sz="1200" kern="0" dirty="0" err="1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한호선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․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이미영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․</a:t>
            </a:r>
            <a:r>
              <a:rPr lang="ko-KR" altLang="en-US" sz="1200" kern="0" dirty="0" err="1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안준모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(2015), “</a:t>
            </a:r>
            <a:r>
              <a:rPr lang="ko-KR" altLang="en-US" sz="1200" kern="0" dirty="0" err="1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텍스트마이닝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 방법론을 활용한 기업 부도 예측 연구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,” </a:t>
            </a:r>
            <a:r>
              <a:rPr lang="ko-KR" altLang="en-US" sz="1200" kern="0" dirty="0" err="1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생산성논집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제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29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권 제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함초롬바탕" panose="02030504000101010101" pitchFamily="18" charset="-127"/>
              </a:rPr>
              <a:t>호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, 201-228</a:t>
            </a: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dirty="0"/>
              <a:t>**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시계열 알고리즘 적용한 기업부도예측모형 유용성 검증* </a:t>
            </a:r>
            <a:r>
              <a:rPr lang="ko-KR" altLang="en-US" sz="1200" dirty="0" err="1"/>
              <a:t>차성재</a:t>
            </a:r>
            <a:r>
              <a:rPr lang="ko-KR" altLang="en-US" sz="1200" dirty="0"/>
              <a:t> ㈜</a:t>
            </a:r>
            <a:r>
              <a:rPr lang="ko-KR" altLang="en-US" sz="1200" dirty="0" err="1"/>
              <a:t>에이젠글로벌</a:t>
            </a:r>
            <a:r>
              <a:rPr lang="en-US" altLang="ko-KR" sz="1200" dirty="0"/>
              <a:t>, </a:t>
            </a:r>
            <a:r>
              <a:rPr lang="ko-KR" altLang="en-US" sz="1200" dirty="0"/>
              <a:t>연구원 </a:t>
            </a:r>
            <a:r>
              <a:rPr lang="en-US" altLang="ko-KR" sz="1200" dirty="0"/>
              <a:t>(sungjae.cha@aizen.co) </a:t>
            </a:r>
            <a:r>
              <a:rPr lang="ko-KR" altLang="en-US" sz="1200" dirty="0"/>
              <a:t>강정석</a:t>
            </a:r>
            <a:endParaRPr lang="en-US" altLang="ko-KR" sz="1200" dirty="0"/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algn="just" fontAlgn="base"/>
            <a:r>
              <a:rPr lang="en-US" altLang="ko-KR" sz="1200" dirty="0"/>
              <a:t>** </a:t>
            </a:r>
            <a:r>
              <a:rPr lang="ko-KR" altLang="en-US" sz="1200" dirty="0"/>
              <a:t>시계열 예측을 위한 </a:t>
            </a:r>
            <a:r>
              <a:rPr lang="en-US" altLang="ko-KR" sz="1200" dirty="0"/>
              <a:t>LSTM </a:t>
            </a:r>
            <a:r>
              <a:rPr lang="ko-KR" altLang="en-US" sz="1200" dirty="0"/>
              <a:t>기반 </a:t>
            </a:r>
            <a:r>
              <a:rPr lang="ko-KR" altLang="en-US" sz="1200" dirty="0" err="1"/>
              <a:t>딥러닝</a:t>
            </a:r>
            <a:r>
              <a:rPr lang="en-US" altLang="ko-KR" sz="1200" dirty="0"/>
              <a:t>: </a:t>
            </a:r>
            <a:r>
              <a:rPr lang="ko-KR" altLang="en-US" sz="1200" dirty="0"/>
              <a:t>기업 신용평점 예측 사례 </a:t>
            </a:r>
            <a:r>
              <a:rPr lang="en-US" altLang="ko-KR" sz="1200" dirty="0"/>
              <a:t>1) </a:t>
            </a:r>
            <a:r>
              <a:rPr lang="ko-KR" altLang="en-US" sz="1200" dirty="0"/>
              <a:t>이현상* </a:t>
            </a:r>
            <a:r>
              <a:rPr lang="en-US" altLang="ko-KR" sz="1200" dirty="0"/>
              <a:t>․</a:t>
            </a:r>
            <a:r>
              <a:rPr lang="ko-KR" altLang="en-US" sz="1200" dirty="0"/>
              <a:t>오세환*</a:t>
            </a:r>
            <a:r>
              <a:rPr lang="en-US" altLang="ko-KR" sz="1200" kern="0" dirty="0">
                <a:solidFill>
                  <a:srgbClr val="000000"/>
                </a:solidFill>
              </a:rPr>
              <a:t> -</a:t>
            </a:r>
            <a:r>
              <a:rPr lang="ko-KR" altLang="en-US" sz="1200" dirty="0"/>
              <a:t>정보시스템연구 제</a:t>
            </a:r>
            <a:r>
              <a:rPr lang="en-US" altLang="ko-KR" sz="1200" dirty="0"/>
              <a:t>29</a:t>
            </a:r>
            <a:r>
              <a:rPr lang="ko-KR" altLang="en-US" sz="1200" dirty="0"/>
              <a:t>권 </a:t>
            </a:r>
            <a:r>
              <a:rPr lang="en-US" altLang="ko-KR" sz="1200" dirty="0"/>
              <a:t>.2020.29.1.241 </a:t>
            </a:r>
            <a:r>
              <a:rPr lang="ko-KR" altLang="en-US" sz="1200" dirty="0"/>
              <a:t>한국정보시스템학회 </a:t>
            </a:r>
            <a:r>
              <a:rPr lang="en-US" altLang="ko-KR" sz="1200" dirty="0"/>
              <a:t>2020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</a:t>
            </a:r>
            <a:r>
              <a:rPr lang="en-US" altLang="ko-KR" sz="1200" dirty="0"/>
              <a:t>, pp. 241</a:t>
            </a:r>
            <a:r>
              <a:rPr lang="ko-KR" altLang="en-US" sz="1200" dirty="0"/>
              <a:t>～</a:t>
            </a:r>
            <a:r>
              <a:rPr lang="en-US" altLang="ko-KR" sz="1200" dirty="0"/>
              <a:t>265 – 241</a:t>
            </a:r>
          </a:p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F03FA-4D32-478E-9D1B-35645628D2C8}"/>
              </a:ext>
            </a:extLst>
          </p:cNvPr>
          <p:cNvSpPr txBox="1"/>
          <p:nvPr/>
        </p:nvSpPr>
        <p:spPr>
          <a:xfrm>
            <a:off x="561800" y="1061943"/>
            <a:ext cx="458626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LIST-1</a:t>
            </a:r>
            <a:endParaRPr lang="ko-KR" altLang="en-US" sz="16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8CC492-79A7-41FC-89F3-13C519A4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CAB11-5B03-4455-A51D-EA5568EE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87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81FB6B-0128-4E7C-834E-FB6370AA567A}"/>
              </a:ext>
            </a:extLst>
          </p:cNvPr>
          <p:cNvSpPr/>
          <p:nvPr/>
        </p:nvSpPr>
        <p:spPr>
          <a:xfrm>
            <a:off x="561801" y="1548316"/>
            <a:ext cx="7488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F03FA-4D32-478E-9D1B-35645628D2C8}"/>
              </a:ext>
            </a:extLst>
          </p:cNvPr>
          <p:cNvSpPr txBox="1"/>
          <p:nvPr/>
        </p:nvSpPr>
        <p:spPr>
          <a:xfrm>
            <a:off x="541084" y="1573332"/>
            <a:ext cx="8020398" cy="4154984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** Bankruptcy Prediction Using Deep Learning Approach Based on Borderline SMOTE </a:t>
            </a:r>
            <a:r>
              <a:rPr lang="en-US" altLang="ko-KR" sz="1200" dirty="0" err="1"/>
              <a:t>Salima</a:t>
            </a:r>
            <a:r>
              <a:rPr lang="en-US" altLang="ko-KR" sz="1200" dirty="0"/>
              <a:t> Smiti1 &amp; </a:t>
            </a:r>
            <a:r>
              <a:rPr lang="en-US" altLang="ko-KR" sz="1200" dirty="0" err="1"/>
              <a:t>Makram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-Springer </a:t>
            </a:r>
            <a:r>
              <a:rPr lang="en-US" altLang="ko-KR" sz="1200" dirty="0" err="1"/>
              <a:t>Science+Business</a:t>
            </a:r>
            <a:r>
              <a:rPr lang="en-US" altLang="ko-KR" sz="1200" dirty="0"/>
              <a:t> Media, LLC, part of Springer Nature 2020</a:t>
            </a:r>
          </a:p>
          <a:p>
            <a:endParaRPr lang="en-US" altLang="ko-KR" sz="1200" dirty="0"/>
          </a:p>
          <a:p>
            <a:r>
              <a:rPr lang="en-US" altLang="ko-KR" sz="1200" dirty="0"/>
              <a:t>** </a:t>
            </a:r>
            <a:r>
              <a:rPr lang="ko-KR" altLang="en-US" sz="1200" dirty="0"/>
              <a:t>변수 및 표본 특성의 차이에 따른 건설기업 부도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예측모형 정확도 비교 </a:t>
            </a:r>
            <a:r>
              <a:rPr lang="en-US" altLang="ko-KR" sz="1200" dirty="0"/>
              <a:t>2019 </a:t>
            </a:r>
            <a:r>
              <a:rPr lang="ko-KR" altLang="en-US" sz="1200" dirty="0"/>
              <a:t>김민규</a:t>
            </a:r>
            <a:endParaRPr lang="en-US" altLang="ko-KR" sz="1200" dirty="0"/>
          </a:p>
          <a:p>
            <a:r>
              <a:rPr lang="en-US" altLang="ko-KR" sz="1200" dirty="0"/>
              <a:t>**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기반 기업부도위험 예측모델 검증 및 정책적 제언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스태킹</a:t>
            </a:r>
            <a:r>
              <a:rPr lang="ko-KR" altLang="en-US" sz="1200" dirty="0"/>
              <a:t> 앙상블 모델을 통한 개선을 중심으로 </a:t>
            </a:r>
            <a:r>
              <a:rPr lang="en-US" altLang="ko-KR" sz="1200" dirty="0"/>
              <a:t>2020</a:t>
            </a:r>
          </a:p>
          <a:p>
            <a:r>
              <a:rPr lang="ko-KR" altLang="en-US" sz="1200" dirty="0" err="1"/>
              <a:t>엄하늘</a:t>
            </a:r>
            <a:r>
              <a:rPr lang="en-US" altLang="ko-KR" sz="1200" dirty="0"/>
              <a:t>, </a:t>
            </a:r>
            <a:r>
              <a:rPr lang="ko-KR" altLang="en-US" sz="1200" dirty="0"/>
              <a:t>김재성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최상옥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https://www.dbpia.co.kr/Journal/articleDetail?nodeId=NODE10708468</a:t>
            </a:r>
          </a:p>
          <a:p>
            <a:r>
              <a:rPr lang="en-US" altLang="ko-KR" sz="1200" dirty="0"/>
              <a:t>**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기반 부실기업 예측모형에 관한 연구</a:t>
            </a:r>
          </a:p>
          <a:p>
            <a:r>
              <a:rPr lang="en-US" altLang="ko-KR" sz="1200" dirty="0"/>
              <a:t>https://www.earticle.net/Article/A403288</a:t>
            </a:r>
          </a:p>
          <a:p>
            <a:r>
              <a:rPr lang="en-US" altLang="ko-KR" sz="1200" dirty="0"/>
              <a:t>** </a:t>
            </a:r>
            <a:r>
              <a:rPr lang="ko-KR" altLang="en-US" sz="1200" dirty="0"/>
              <a:t>기계학습 기반 기업신용정보 분석을 통한 채무불이행 예측 </a:t>
            </a:r>
          </a:p>
          <a:p>
            <a:endParaRPr lang="en-US" altLang="ko-KR" sz="1200" dirty="0"/>
          </a:p>
          <a:p>
            <a:r>
              <a:rPr lang="en-US" altLang="ko-KR" sz="1200" dirty="0"/>
              <a:t>*** SVM </a:t>
            </a:r>
            <a:r>
              <a:rPr lang="ko-KR" altLang="en-US" sz="1200" dirty="0"/>
              <a:t>활용한 기업부도 예측  박정민 </a:t>
            </a:r>
            <a:r>
              <a:rPr lang="en-US" altLang="ko-KR" sz="1200" dirty="0"/>
              <a:t>, </a:t>
            </a:r>
            <a:r>
              <a:rPr lang="ko-KR" altLang="en-US" sz="1200" dirty="0"/>
              <a:t>김경재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한인구</a:t>
            </a:r>
            <a:endParaRPr lang="en-US" altLang="ko-KR" sz="1200" dirty="0"/>
          </a:p>
          <a:p>
            <a:pPr algn="just" fontAlgn="base"/>
            <a:r>
              <a:rPr lang="en-US" altLang="ko-KR" sz="1200" dirty="0"/>
              <a:t>***</a:t>
            </a:r>
            <a:r>
              <a:rPr lang="ko-KR" altLang="en-US" sz="1200" dirty="0"/>
              <a:t>신용카드 매출정보를 이용한 </a:t>
            </a:r>
            <a:r>
              <a:rPr lang="en-US" altLang="ko-KR" sz="1200" dirty="0"/>
              <a:t>SVM </a:t>
            </a:r>
            <a:r>
              <a:rPr lang="ko-KR" altLang="en-US" sz="1200" dirty="0"/>
              <a:t>기반 소상공인 부실예측모형 </a:t>
            </a:r>
            <a:r>
              <a:rPr lang="ko-KR" altLang="en-US" sz="1200" dirty="0" err="1"/>
              <a:t>윤종식</a:t>
            </a:r>
            <a:r>
              <a:rPr lang="en-US" altLang="ko-KR" sz="1200" dirty="0"/>
              <a:t> ⋅</a:t>
            </a:r>
            <a:r>
              <a:rPr lang="ko-KR" altLang="en-US" sz="1200" dirty="0"/>
              <a:t>권영식</a:t>
            </a:r>
            <a:r>
              <a:rPr lang="en-US" altLang="ko-KR" sz="1200" dirty="0"/>
              <a:t> ⋅</a:t>
            </a:r>
            <a:r>
              <a:rPr lang="ko-KR" altLang="en-US" sz="1200" dirty="0" err="1"/>
              <a:t>노태협</a:t>
            </a:r>
            <a:endParaRPr lang="en-US" altLang="ko-KR" sz="1200" dirty="0"/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</a:rPr>
              <a:t>***</a:t>
            </a:r>
            <a:r>
              <a:rPr lang="ko-KR" altLang="en-US" sz="1200" kern="0" dirty="0">
                <a:solidFill>
                  <a:srgbClr val="000000"/>
                </a:solidFill>
              </a:rPr>
              <a:t>기계학습을 이용한 저축은행 부실예측 모형 검증  이경수 임희석 </a:t>
            </a:r>
            <a:r>
              <a:rPr lang="en-US" altLang="ko-KR" sz="1200" kern="0" dirty="0">
                <a:solidFill>
                  <a:srgbClr val="000000"/>
                </a:solidFill>
              </a:rPr>
              <a:t>2018</a:t>
            </a:r>
          </a:p>
          <a:p>
            <a:pPr algn="just" fontAlgn="base"/>
            <a:r>
              <a:rPr lang="en-US" altLang="ko-KR" sz="1200" dirty="0"/>
              <a:t>*** RNN(Recurrent Neural Network)</a:t>
            </a:r>
            <a:r>
              <a:rPr lang="ko-KR" altLang="en-US" sz="1200" dirty="0"/>
              <a:t>을 이용한 기업부도예측모형에서 회계정보의 동적 변화 연구 </a:t>
            </a:r>
            <a:r>
              <a:rPr lang="en-US" altLang="ko-KR" sz="1200" dirty="0"/>
              <a:t>2017</a:t>
            </a:r>
          </a:p>
          <a:p>
            <a:pPr algn="just" fontAlgn="base"/>
            <a:r>
              <a:rPr lang="ko-KR" altLang="en-US" sz="1200" dirty="0" err="1"/>
              <a:t>권혁건</a:t>
            </a:r>
            <a:r>
              <a:rPr lang="ko-KR" altLang="en-US" sz="1200" dirty="0"/>
              <a:t> 이동규 신민수</a:t>
            </a:r>
            <a:endParaRPr lang="en-US" altLang="ko-KR" sz="1200" dirty="0"/>
          </a:p>
          <a:p>
            <a:r>
              <a:rPr lang="en-US" altLang="ko-KR" sz="1200" dirty="0"/>
              <a:t>*** </a:t>
            </a:r>
            <a:r>
              <a:rPr lang="ko-KR" altLang="en-US" sz="1200" dirty="0"/>
              <a:t>딥 러닝을 활용한 재무제표 상 회계부정 탐지기법 연구 </a:t>
            </a:r>
            <a:r>
              <a:rPr lang="en-US" altLang="ko-KR" sz="1200" dirty="0"/>
              <a:t>2018. </a:t>
            </a:r>
            <a:r>
              <a:rPr lang="ko-KR" altLang="en-US" sz="1200" dirty="0" err="1"/>
              <a:t>강호종</a:t>
            </a:r>
            <a:endParaRPr lang="en-US" altLang="ko-KR" sz="1200" dirty="0"/>
          </a:p>
          <a:p>
            <a:r>
              <a:rPr lang="en-US" altLang="ko-KR" sz="1200" dirty="0"/>
              <a:t>*** </a:t>
            </a:r>
            <a:r>
              <a:rPr lang="ko-KR" altLang="en-US" sz="1200" dirty="0"/>
              <a:t>생존분석과 </a:t>
            </a:r>
            <a:r>
              <a:rPr lang="en-US" altLang="ko-KR" sz="1200" dirty="0"/>
              <a:t>KMV</a:t>
            </a:r>
            <a:r>
              <a:rPr lang="ko-KR" altLang="en-US" sz="1200" dirty="0"/>
              <a:t>모형을 이용한 기업 부도 예측 </a:t>
            </a:r>
            <a:r>
              <a:rPr lang="en-US" altLang="ko-KR" sz="1200" dirty="0"/>
              <a:t>2009 </a:t>
            </a:r>
            <a:r>
              <a:rPr lang="ko-KR" altLang="en-US" sz="1200" dirty="0"/>
              <a:t>최정원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*** </a:t>
            </a:r>
            <a:r>
              <a:rPr lang="ko-KR" altLang="en-US" sz="1200" dirty="0"/>
              <a:t>비재무정보를 이용한 창업기업의 부실요인에 관한 실증연구 벤처창업연구</a:t>
            </a:r>
            <a:endParaRPr lang="en-US" altLang="ko-KR" sz="1200" dirty="0"/>
          </a:p>
          <a:p>
            <a:r>
              <a:rPr lang="en-US" altLang="ko-KR" sz="1200" dirty="0"/>
              <a:t>*** </a:t>
            </a:r>
            <a:r>
              <a:rPr lang="ko-KR" altLang="en-US" sz="1200" dirty="0"/>
              <a:t>옵션모형을 이용한 은행부실의 조기경보모형 구축 전 선 애* </a:t>
            </a:r>
            <a:r>
              <a:rPr lang="en-US" altLang="ko-KR" sz="1200" dirty="0"/>
              <a:t>․ </a:t>
            </a:r>
            <a:r>
              <a:rPr lang="ko-KR" altLang="en-US" sz="1200" dirty="0"/>
              <a:t>김 봉 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6C6CC-698D-4D3E-A3BC-85CA13E22C2F}"/>
              </a:ext>
            </a:extLst>
          </p:cNvPr>
          <p:cNvSpPr txBox="1"/>
          <p:nvPr/>
        </p:nvSpPr>
        <p:spPr>
          <a:xfrm>
            <a:off x="511087" y="5919479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*</a:t>
            </a:r>
            <a:r>
              <a:rPr lang="ko-KR" altLang="en-US" sz="1400" dirty="0"/>
              <a:t>공통 논문</a:t>
            </a:r>
            <a:r>
              <a:rPr lang="en-US" altLang="ko-KR" sz="1400" dirty="0"/>
              <a:t>,  </a:t>
            </a:r>
            <a:r>
              <a:rPr lang="en-US" altLang="ko-KR" sz="1400" dirty="0">
                <a:highlight>
                  <a:srgbClr val="FFFF00"/>
                </a:highlight>
              </a:rPr>
              <a:t>** </a:t>
            </a:r>
            <a:r>
              <a:rPr lang="ko-KR" altLang="en-US" sz="1400" dirty="0">
                <a:highlight>
                  <a:srgbClr val="FFFF00"/>
                </a:highlight>
              </a:rPr>
              <a:t>발표 선택 논문 </a:t>
            </a:r>
            <a:r>
              <a:rPr lang="en-US" altLang="ko-KR" sz="1400" dirty="0"/>
              <a:t>,  *** </a:t>
            </a:r>
            <a:r>
              <a:rPr lang="ko-KR" altLang="en-US" sz="1400" dirty="0"/>
              <a:t>참고 논문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32A96-301D-442F-9C60-DFBCDC16E20C}"/>
              </a:ext>
            </a:extLst>
          </p:cNvPr>
          <p:cNvSpPr txBox="1"/>
          <p:nvPr/>
        </p:nvSpPr>
        <p:spPr>
          <a:xfrm>
            <a:off x="561800" y="1061943"/>
            <a:ext cx="228200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LIST-2</a:t>
            </a:r>
            <a:endParaRPr lang="ko-KR" altLang="en-US" sz="16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A99ED0A-D5DC-445F-B5F7-CAED6154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B6A679B-42C1-4948-B07C-1A42FF79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2F1ECF-07BB-45B2-9DDC-7838EB4C0F8A}"/>
              </a:ext>
            </a:extLst>
          </p:cNvPr>
          <p:cNvSpPr/>
          <p:nvPr/>
        </p:nvSpPr>
        <p:spPr>
          <a:xfrm>
            <a:off x="571667" y="275842"/>
            <a:ext cx="616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선행연구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참고 논문 리스트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팀별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개 선정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6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81FB6B-0128-4E7C-834E-FB6370AA567A}"/>
              </a:ext>
            </a:extLst>
          </p:cNvPr>
          <p:cNvSpPr/>
          <p:nvPr/>
        </p:nvSpPr>
        <p:spPr>
          <a:xfrm>
            <a:off x="561801" y="1548316"/>
            <a:ext cx="74888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buFont typeface="Wingdings" panose="05000000000000000000" pitchFamily="2" charset="2"/>
              <a:buChar char="§"/>
            </a:pP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F03FA-4D32-478E-9D1B-35645628D2C8}"/>
              </a:ext>
            </a:extLst>
          </p:cNvPr>
          <p:cNvSpPr txBox="1"/>
          <p:nvPr/>
        </p:nvSpPr>
        <p:spPr>
          <a:xfrm>
            <a:off x="508316" y="1609731"/>
            <a:ext cx="8020398" cy="267765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  <a:p>
            <a:r>
              <a:rPr lang="en-US" altLang="ko-KR" sz="1200" dirty="0"/>
              <a:t>*** https://www.kci.go.kr/kciportal/ci/sereArticleSearch/ciSereArtiView.kci?sereArticleSearchBean.artiId=ART002392396</a:t>
            </a:r>
          </a:p>
          <a:p>
            <a:r>
              <a:rPr lang="en-US" altLang="ko-KR" sz="1200" dirty="0"/>
              <a:t>KOSDAQ </a:t>
            </a:r>
            <a:r>
              <a:rPr lang="ko-KR" altLang="en-US" sz="1200" dirty="0"/>
              <a:t>시장의 관리종목 지정 탐지 모형 개발</a:t>
            </a:r>
          </a:p>
          <a:p>
            <a:endParaRPr lang="en-US" altLang="ko-KR" sz="1200" dirty="0"/>
          </a:p>
          <a:p>
            <a:r>
              <a:rPr lang="en-US" altLang="ko-KR" sz="1200" dirty="0"/>
              <a:t>*** https://scholarworks.bwise.kr/ssu/handle/2018.sw.ssu/42158 </a:t>
            </a:r>
          </a:p>
          <a:p>
            <a:r>
              <a:rPr lang="ko-KR" altLang="en-US" sz="1200" dirty="0"/>
              <a:t>감사의견</a:t>
            </a:r>
            <a:r>
              <a:rPr lang="en-US" altLang="ko-KR" sz="1200" dirty="0"/>
              <a:t>, </a:t>
            </a:r>
            <a:r>
              <a:rPr lang="ko-KR" altLang="en-US" sz="1200" dirty="0"/>
              <a:t>감사법인 및 </a:t>
            </a:r>
            <a:r>
              <a:rPr lang="ko-KR" altLang="en-US" sz="1200" dirty="0" err="1"/>
              <a:t>기업부실리스크의</a:t>
            </a:r>
            <a:r>
              <a:rPr lang="ko-KR" altLang="en-US" sz="1200" dirty="0"/>
              <a:t> 예측</a:t>
            </a:r>
          </a:p>
          <a:p>
            <a:endParaRPr lang="ko-KR" altLang="en-US" sz="1200" dirty="0"/>
          </a:p>
          <a:p>
            <a:r>
              <a:rPr lang="en-US" altLang="ko-KR" sz="1200" dirty="0"/>
              <a:t>***</a:t>
            </a:r>
            <a:r>
              <a:rPr lang="ko-KR" altLang="en-US" sz="1200" dirty="0"/>
              <a:t>상호저축은행 재무건전성 평가지표로서 </a:t>
            </a:r>
            <a:r>
              <a:rPr lang="en-US" altLang="ko-KR" sz="1200" dirty="0"/>
              <a:t>BIS</a:t>
            </a:r>
            <a:r>
              <a:rPr lang="ko-KR" altLang="en-US" sz="1200" dirty="0"/>
              <a:t>비율</a:t>
            </a:r>
            <a:endParaRPr lang="en-US" altLang="ko-KR" sz="1200" dirty="0"/>
          </a:p>
          <a:p>
            <a:r>
              <a:rPr lang="en-US" altLang="ko-KR" sz="1200" dirty="0"/>
              <a:t>https://www.dbpia.co.kr/Journal/articleDetail?nodeId=NODE10671280</a:t>
            </a:r>
          </a:p>
          <a:p>
            <a:r>
              <a:rPr lang="en-US" altLang="ko-KR" sz="1200" dirty="0"/>
              <a:t>***</a:t>
            </a:r>
            <a:r>
              <a:rPr lang="ko-KR" altLang="en-US" sz="1200" dirty="0"/>
              <a:t>저축은행 부실예측 모형의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기법으로의 전환과 예측력 개선의 주요 요인 </a:t>
            </a:r>
          </a:p>
          <a:p>
            <a:r>
              <a:rPr lang="en-US" altLang="ko-KR" sz="1200" dirty="0"/>
              <a:t>https://papers.ssrn.com/sol3/papers.cfm?abstract_id=3995096</a:t>
            </a:r>
          </a:p>
          <a:p>
            <a:r>
              <a:rPr lang="en-US" altLang="ko-KR" sz="1200" dirty="0"/>
              <a:t>https://www.dbpia.co.kr/Journal/articleDetail?nodeId=NODE07001150</a:t>
            </a:r>
          </a:p>
          <a:p>
            <a:r>
              <a:rPr lang="en-US" altLang="ko-KR" sz="1200" dirty="0"/>
              <a:t>***</a:t>
            </a:r>
            <a:r>
              <a:rPr lang="ko-KR" altLang="en-US" sz="1200" dirty="0"/>
              <a:t>부실예측모형의 예측력 비교 </a:t>
            </a:r>
            <a:r>
              <a:rPr lang="en-US" altLang="ko-KR" sz="1200" dirty="0"/>
              <a:t>- </a:t>
            </a:r>
            <a:r>
              <a:rPr lang="ko-KR" altLang="en-US" sz="1200" dirty="0"/>
              <a:t>판별분석모형 및 </a:t>
            </a:r>
            <a:r>
              <a:rPr lang="ko-KR" altLang="en-US" sz="1200" dirty="0" err="1"/>
              <a:t>로짓분석모형을</a:t>
            </a:r>
            <a:r>
              <a:rPr lang="ko-KR" altLang="en-US" sz="1200" dirty="0"/>
              <a:t> 중심으로</a:t>
            </a:r>
          </a:p>
          <a:p>
            <a:endParaRPr lang="en-US" altLang="ko-KR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6C6CC-698D-4D3E-A3BC-85CA13E22C2F}"/>
              </a:ext>
            </a:extLst>
          </p:cNvPr>
          <p:cNvSpPr txBox="1"/>
          <p:nvPr/>
        </p:nvSpPr>
        <p:spPr>
          <a:xfrm>
            <a:off x="351892" y="6088434"/>
            <a:ext cx="5544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*</a:t>
            </a:r>
            <a:r>
              <a:rPr lang="ko-KR" altLang="en-US" sz="1400" dirty="0"/>
              <a:t>공통 논문</a:t>
            </a:r>
            <a:r>
              <a:rPr lang="en-US" altLang="ko-KR" sz="1400" dirty="0"/>
              <a:t>,  </a:t>
            </a:r>
            <a:r>
              <a:rPr lang="en-US" altLang="ko-KR" sz="1400" dirty="0">
                <a:highlight>
                  <a:srgbClr val="FFFF00"/>
                </a:highlight>
              </a:rPr>
              <a:t>** </a:t>
            </a:r>
            <a:r>
              <a:rPr lang="ko-KR" altLang="en-US" sz="1400" dirty="0">
                <a:highlight>
                  <a:srgbClr val="FFFF00"/>
                </a:highlight>
              </a:rPr>
              <a:t>발표 선택 논문 </a:t>
            </a:r>
            <a:r>
              <a:rPr lang="en-US" altLang="ko-KR" sz="1400" dirty="0"/>
              <a:t>,  *** </a:t>
            </a:r>
            <a:r>
              <a:rPr lang="ko-KR" altLang="en-US" sz="1400" dirty="0"/>
              <a:t>참고 논문</a:t>
            </a: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32A96-301D-442F-9C60-DFBCDC16E20C}"/>
              </a:ext>
            </a:extLst>
          </p:cNvPr>
          <p:cNvSpPr txBox="1"/>
          <p:nvPr/>
        </p:nvSpPr>
        <p:spPr>
          <a:xfrm>
            <a:off x="561800" y="1061943"/>
            <a:ext cx="458626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LIST-3</a:t>
            </a:r>
            <a:endParaRPr lang="ko-KR" altLang="en-US" sz="16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A99ED0A-D5DC-445F-B5F7-CAED6154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B6A679B-42C1-4948-B07C-1A42FF79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2F1ECF-07BB-45B2-9DDC-7838EB4C0F8A}"/>
              </a:ext>
            </a:extLst>
          </p:cNvPr>
          <p:cNvSpPr/>
          <p:nvPr/>
        </p:nvSpPr>
        <p:spPr>
          <a:xfrm>
            <a:off x="571667" y="275842"/>
            <a:ext cx="6160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선행연구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참고 논문 리스트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팀별 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Arial" panose="020B0604020202020204" pitchFamily="34" charset="0"/>
              </a:rPr>
              <a:t>개 선정</a:t>
            </a:r>
            <a:r>
              <a:rPr lang="en-US" altLang="ko-KR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15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0D4C9-8E22-49ED-8761-68F736DF99CF}"/>
              </a:ext>
            </a:extLst>
          </p:cNvPr>
          <p:cNvSpPr txBox="1"/>
          <p:nvPr/>
        </p:nvSpPr>
        <p:spPr>
          <a:xfrm>
            <a:off x="395536" y="28078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팀별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57517-47F2-4E57-8DB3-F13640D8272E}"/>
              </a:ext>
            </a:extLst>
          </p:cNvPr>
          <p:cNvSpPr txBox="1"/>
          <p:nvPr/>
        </p:nvSpPr>
        <p:spPr>
          <a:xfrm>
            <a:off x="457200" y="1011694"/>
            <a:ext cx="7924163" cy="475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논문 선정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  List </a:t>
            </a:r>
            <a:r>
              <a:rPr lang="ko-KR" altLang="en-US" sz="1400" dirty="0"/>
              <a:t>내에서 선택</a:t>
            </a:r>
            <a:r>
              <a:rPr lang="en-US" altLang="ko-KR" sz="1400" dirty="0">
                <a:highlight>
                  <a:srgbClr val="FFFF00"/>
                </a:highlight>
              </a:rPr>
              <a:t>(** </a:t>
            </a:r>
            <a:r>
              <a:rPr lang="ko-KR" altLang="en-US" sz="1400" dirty="0">
                <a:highlight>
                  <a:srgbClr val="FFFF00"/>
                </a:highlight>
              </a:rPr>
              <a:t>표시 중</a:t>
            </a:r>
            <a:r>
              <a:rPr lang="en-US" altLang="ko-KR" sz="1400" dirty="0">
                <a:highlight>
                  <a:srgbClr val="FFFF00"/>
                </a:highlight>
              </a:rPr>
              <a:t>)</a:t>
            </a:r>
            <a:r>
              <a:rPr lang="ko-KR" altLang="en-US" sz="1400" dirty="0">
                <a:highlight>
                  <a:srgbClr val="FFFF00"/>
                </a:highlight>
              </a:rPr>
              <a:t>  </a:t>
            </a:r>
            <a:r>
              <a:rPr lang="en-US" altLang="ko-KR" sz="1400" dirty="0">
                <a:highlight>
                  <a:srgbClr val="FFFF00"/>
                </a:highlight>
              </a:rPr>
              <a:t>,</a:t>
            </a:r>
            <a:r>
              <a:rPr lang="ko-KR" altLang="en-US" sz="1400" dirty="0">
                <a:highlight>
                  <a:srgbClr val="FFFF00"/>
                </a:highlight>
              </a:rPr>
              <a:t>    </a:t>
            </a:r>
            <a:r>
              <a:rPr lang="en-US" altLang="ko-KR" sz="1400" dirty="0"/>
              <a:t> </a:t>
            </a:r>
            <a:r>
              <a:rPr lang="ko-KR" altLang="en-US" sz="1400" dirty="0">
                <a:highlight>
                  <a:srgbClr val="00FFFF"/>
                </a:highlight>
              </a:rPr>
              <a:t>자유 선정 가능 </a:t>
            </a:r>
            <a:r>
              <a:rPr lang="en-US" altLang="ko-KR" sz="1400" dirty="0">
                <a:highlight>
                  <a:srgbClr val="00FFFF"/>
                </a:highlight>
              </a:rPr>
              <a:t>: </a:t>
            </a:r>
            <a:r>
              <a:rPr lang="ko-KR" altLang="en-US" sz="1400" dirty="0">
                <a:highlight>
                  <a:srgbClr val="00FFFF"/>
                </a:highlight>
              </a:rPr>
              <a:t>사전에 조율 </a:t>
            </a:r>
            <a:endParaRPr lang="en-US" altLang="ko-KR" sz="1400" dirty="0">
              <a:highlight>
                <a:srgbClr val="00FFFF"/>
              </a:highlight>
            </a:endParaRP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발표 형식 및 발표자료</a:t>
            </a:r>
            <a:endParaRPr lang="en-US" altLang="ko-KR" dirty="0"/>
          </a:p>
          <a:p>
            <a:r>
              <a:rPr lang="en-US" altLang="ko-KR" sz="1400" dirty="0"/>
              <a:t>: </a:t>
            </a:r>
            <a:r>
              <a:rPr lang="ko-KR" altLang="en-US" sz="1400" dirty="0"/>
              <a:t>자유 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발표 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팀 소개 </a:t>
            </a:r>
            <a:r>
              <a:rPr lang="en-US" altLang="ko-KR" sz="1200" dirty="0"/>
              <a:t>(R&amp;R_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논문 선정 이유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데이터 관련 </a:t>
            </a:r>
            <a:r>
              <a:rPr lang="en-US" altLang="ko-KR" sz="1200" dirty="0"/>
              <a:t>:  </a:t>
            </a:r>
            <a:r>
              <a:rPr lang="ko-KR" altLang="en-US" sz="1200" dirty="0"/>
              <a:t>데이터 수집 가능 여부 </a:t>
            </a:r>
            <a:r>
              <a:rPr lang="en-US" altLang="ko-KR" sz="1200" dirty="0"/>
              <a:t>, </a:t>
            </a:r>
            <a:r>
              <a:rPr lang="ko-KR" altLang="en-US" sz="1200" dirty="0"/>
              <a:t>대상기업 선정 </a:t>
            </a:r>
            <a:r>
              <a:rPr lang="en-US" altLang="ko-KR" sz="1200" dirty="0"/>
              <a:t>, </a:t>
            </a:r>
            <a:r>
              <a:rPr lang="ko-KR" altLang="en-US" sz="1200" dirty="0"/>
              <a:t>대상 기간 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 분할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데이터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관련 선행연구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학회지</a:t>
            </a:r>
            <a:r>
              <a:rPr lang="ko-KR" altLang="en-US" sz="1200" dirty="0"/>
              <a:t> 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분석 전 탐색과정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기초통계량</a:t>
            </a:r>
            <a:r>
              <a:rPr lang="en-US" altLang="ko-KR" sz="1200" dirty="0"/>
              <a:t>, </a:t>
            </a:r>
            <a:r>
              <a:rPr lang="ko-KR" altLang="en-US" sz="1200" dirty="0"/>
              <a:t>상관계수 등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분석방법</a:t>
            </a:r>
            <a:r>
              <a:rPr lang="en-US" altLang="ko-KR" sz="1200" dirty="0"/>
              <a:t>(</a:t>
            </a:r>
            <a:r>
              <a:rPr lang="ko-KR" altLang="en-US" sz="1200" dirty="0"/>
              <a:t>다수방법 비교의 경우 소개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실증결과 및 검증 </a:t>
            </a:r>
            <a:r>
              <a:rPr lang="en-US" altLang="ko-KR" sz="1200" dirty="0"/>
              <a:t>( </a:t>
            </a:r>
            <a:r>
              <a:rPr lang="ko-KR" altLang="en-US" sz="1200" dirty="0"/>
              <a:t>분석방법에 따른 검증평가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기여효과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한계점</a:t>
            </a:r>
            <a:r>
              <a:rPr lang="en-US" altLang="ko-KR" sz="1200" dirty="0"/>
              <a:t>(</a:t>
            </a:r>
            <a:r>
              <a:rPr lang="ko-KR" altLang="en-US" sz="1200" dirty="0"/>
              <a:t>저자</a:t>
            </a:r>
            <a:r>
              <a:rPr lang="en-US" altLang="ko-KR" sz="1200" dirty="0"/>
              <a:t>/</a:t>
            </a:r>
            <a:r>
              <a:rPr lang="ko-KR" altLang="en-US" sz="1200" dirty="0"/>
              <a:t>발표자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0FBC8-2458-4E69-8624-565FA86D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80B66-CA91-4FB7-BAA3-CCBD9484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3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67FA88-6973-42A9-BBEF-3E6BAE2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7" y="1017253"/>
            <a:ext cx="7905451" cy="3348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9134C-0958-495B-9BC6-77E04137C554}"/>
              </a:ext>
            </a:extLst>
          </p:cNvPr>
          <p:cNvSpPr txBox="1"/>
          <p:nvPr/>
        </p:nvSpPr>
        <p:spPr>
          <a:xfrm>
            <a:off x="611560" y="316584"/>
            <a:ext cx="358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 신용위험 예측 한계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ADAA4-1D7A-4D04-864B-50C3F47EA608}"/>
              </a:ext>
            </a:extLst>
          </p:cNvPr>
          <p:cNvSpPr txBox="1"/>
          <p:nvPr/>
        </p:nvSpPr>
        <p:spPr>
          <a:xfrm>
            <a:off x="579005" y="4825084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정기공시</a:t>
            </a:r>
            <a:r>
              <a:rPr lang="en-US" altLang="ko-KR" sz="1400" dirty="0"/>
              <a:t> : </a:t>
            </a:r>
            <a:r>
              <a:rPr lang="ko-KR" altLang="en-US" sz="1400" dirty="0"/>
              <a:t>사업보고서</a:t>
            </a:r>
            <a:r>
              <a:rPr lang="en-US" altLang="ko-KR" sz="1400" dirty="0"/>
              <a:t>, </a:t>
            </a:r>
            <a:r>
              <a:rPr lang="ko-KR" altLang="en-US" sz="1400" dirty="0"/>
              <a:t>반기</a:t>
            </a:r>
            <a:r>
              <a:rPr lang="en-US" altLang="ko-KR" sz="1400" dirty="0"/>
              <a:t>, </a:t>
            </a:r>
            <a:r>
              <a:rPr lang="ko-KR" altLang="en-US" sz="1400" dirty="0"/>
              <a:t>분기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시장가격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은행 여신관리 한계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1FCD813-EAA9-468D-BE4D-CAB01D38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7F36DD-9CAD-471F-A673-371B59E9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66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DF564F-E537-4516-9F8F-C3A50A340436}"/>
              </a:ext>
            </a:extLst>
          </p:cNvPr>
          <p:cNvSpPr/>
          <p:nvPr/>
        </p:nvSpPr>
        <p:spPr>
          <a:xfrm>
            <a:off x="683568" y="311599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사회 </a:t>
            </a:r>
            <a:r>
              <a:rPr lang="en-US" altLang="ko-KR" dirty="0"/>
              <a:t>:</a:t>
            </a:r>
            <a:r>
              <a:rPr lang="ko-KR" altLang="en-US" dirty="0"/>
              <a:t> 조기경보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F9A17-F702-4C89-9327-6245F9A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4870"/>
            <a:ext cx="8116441" cy="46835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9EACAF3-4083-49AB-92A3-FABA9A3D076B}"/>
              </a:ext>
            </a:extLst>
          </p:cNvPr>
          <p:cNvSpPr/>
          <p:nvPr/>
        </p:nvSpPr>
        <p:spPr>
          <a:xfrm>
            <a:off x="6876256" y="5795425"/>
            <a:ext cx="1843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자료</a:t>
            </a:r>
            <a:r>
              <a:rPr lang="en-US" altLang="ko-KR" sz="1200" dirty="0"/>
              <a:t>: </a:t>
            </a:r>
            <a:r>
              <a:rPr lang="ko-KR" altLang="en-US" sz="1200" dirty="0"/>
              <a:t>고려대 </a:t>
            </a:r>
            <a:r>
              <a:rPr lang="ko-KR" altLang="en-US" sz="1200" dirty="0" err="1"/>
              <a:t>김창헌교수</a:t>
            </a:r>
            <a:endParaRPr lang="ko-KR" altLang="en-US" sz="12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9453EE8-28DF-4499-82D8-7CC5F48F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E19FD-13DA-4D4D-851D-7EF6C3D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58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86D819-7272-4E83-B008-8B8F598298AF}"/>
              </a:ext>
            </a:extLst>
          </p:cNvPr>
          <p:cNvSpPr/>
          <p:nvPr/>
        </p:nvSpPr>
        <p:spPr>
          <a:xfrm>
            <a:off x="827584" y="556889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https://www.kedcrenet.com/sv/SVCOM01R0.do#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AE1BCE-AFBA-481B-8FB1-E60D2B1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83984"/>
            <a:ext cx="7143800" cy="3935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775A0-9B48-4B92-8F16-42A6C59592F1}"/>
              </a:ext>
            </a:extLst>
          </p:cNvPr>
          <p:cNvSpPr txBox="1"/>
          <p:nvPr/>
        </p:nvSpPr>
        <p:spPr>
          <a:xfrm>
            <a:off x="467544" y="27584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한국기업데이터 </a:t>
            </a:r>
            <a:r>
              <a:rPr lang="en-US" altLang="ko-KR" dirty="0"/>
              <a:t>: </a:t>
            </a:r>
            <a:r>
              <a:rPr lang="ko-KR" altLang="en-US" dirty="0"/>
              <a:t>연체관리 사례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7783839-5286-4E96-BC94-C330319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B7F7A-A8FC-4A15-81C1-C7E5B3FA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2ADD2B-BF2C-45DF-97E6-21698D20B7E9}"/>
              </a:ext>
            </a:extLst>
          </p:cNvPr>
          <p:cNvSpPr/>
          <p:nvPr/>
        </p:nvSpPr>
        <p:spPr>
          <a:xfrm>
            <a:off x="809125" y="3523175"/>
            <a:ext cx="6768752" cy="25490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1. </a:t>
            </a:r>
            <a:r>
              <a:rPr lang="en-US" altLang="ko-KR" sz="1400" b="1" kern="0" dirty="0" err="1">
                <a:solidFill>
                  <a:srgbClr val="000000"/>
                </a:solidFill>
                <a:latin typeface="한양신명조"/>
              </a:rPr>
              <a:t>kis</a:t>
            </a:r>
            <a:r>
              <a:rPr lang="ko-KR" altLang="en-US" sz="1400" b="1" kern="0" dirty="0">
                <a:solidFill>
                  <a:srgbClr val="000000"/>
                </a:solidFill>
                <a:latin typeface="한양신명조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value</a:t>
            </a: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ea typeface="한양신명조"/>
              </a:rPr>
              <a:t>2.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금융감독원 </a:t>
            </a:r>
            <a:r>
              <a:rPr lang="ko-KR" altLang="en-US" sz="1400" b="1" kern="0" dirty="0" err="1">
                <a:solidFill>
                  <a:srgbClr val="000000"/>
                </a:solidFill>
                <a:ea typeface="한양신명조"/>
              </a:rPr>
              <a:t>회계포탈</a:t>
            </a:r>
            <a:endParaRPr lang="ko-KR" altLang="en-US" sz="14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latin typeface="한양신명조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https://acct.fss.or.kr/fss/acc/</a:t>
            </a:r>
            <a:endParaRPr lang="en-US" altLang="ko-KR" sz="1400" b="1" kern="0" dirty="0">
              <a:latin typeface="한양신명조"/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www.fsc.go.kr 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금융감독위원회</a:t>
            </a:r>
            <a:endParaRPr lang="ko-KR" altLang="en-US" sz="14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2. www.fss.or.kr 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금융감독원</a:t>
            </a:r>
            <a:endParaRPr lang="ko-KR" altLang="en-US" sz="14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3. www.kicpa.or.kr 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한국공인회계사회</a:t>
            </a:r>
            <a:endParaRPr lang="ko-KR" altLang="en-US" sz="14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4. www.riss4u.net 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한국교육학술정보원의 학술연구정보서비스</a:t>
            </a:r>
            <a:endParaRPr lang="ko-KR" altLang="en-US" sz="14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한양신명조"/>
              </a:rPr>
              <a:t>5. www.kasb.or.kr </a:t>
            </a:r>
            <a:r>
              <a:rPr lang="ko-KR" altLang="en-US" sz="1400" b="1" kern="0" dirty="0">
                <a:solidFill>
                  <a:srgbClr val="000000"/>
                </a:solidFill>
                <a:ea typeface="한양신명조"/>
              </a:rPr>
              <a:t>한국회계기준원</a:t>
            </a:r>
            <a:endParaRPr lang="en-US" altLang="ko-KR" sz="1400" b="1" kern="0">
              <a:solidFill>
                <a:srgbClr val="000000"/>
              </a:solidFill>
              <a:ea typeface="한양신명조"/>
            </a:endParaRPr>
          </a:p>
          <a:p>
            <a:pPr algn="just" fontAlgn="base">
              <a:lnSpc>
                <a:spcPct val="13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1E028A-C679-4B56-A490-CD75E93CB378}"/>
              </a:ext>
            </a:extLst>
          </p:cNvPr>
          <p:cNvSpPr/>
          <p:nvPr/>
        </p:nvSpPr>
        <p:spPr>
          <a:xfrm>
            <a:off x="809125" y="1713363"/>
            <a:ext cx="6768752" cy="16619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atinLnBrk="0"/>
            <a:endParaRPr lang="en-US" altLang="ko-KR" sz="1400" u="sng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상장회사협의회</a:t>
            </a:r>
            <a:endParaRPr lang="en-US" altLang="ko-KR" sz="1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sz="1400" b="1" u="sng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Kocoinfo</a:t>
            </a:r>
            <a:r>
              <a:rPr lang="en-US" altLang="ko-KR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(TS2000), </a:t>
            </a:r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공시정보</a:t>
            </a:r>
            <a:endParaRPr lang="en-US" altLang="ko-KR" sz="1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400" b="1" dirty="0"/>
              <a:t>재무정보 일괄다운로드</a:t>
            </a: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b="1" u="sng" dirty="0">
                <a:latin typeface="맑은 고딕" panose="020B0503020000020004" pitchFamily="50" charset="-127"/>
                <a:ea typeface="맑은 고딕" panose="020B0503020000020004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https://opendart.fss.or.kr/disclosureinfo/fnltt/dwld/main.do</a:t>
            </a:r>
            <a:endParaRPr lang="en-US" altLang="ko-KR" sz="1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B210A-123C-4C0A-84E0-DC868B155A18}"/>
              </a:ext>
            </a:extLst>
          </p:cNvPr>
          <p:cNvSpPr txBox="1"/>
          <p:nvPr/>
        </p:nvSpPr>
        <p:spPr>
          <a:xfrm>
            <a:off x="467544" y="28078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수집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78F5E4EC-5CA9-40EF-943F-9FCD70F6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265C0C-BFB0-4B55-BD1C-42D5405B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B128B0-0D52-42DD-A745-8683E023C03B}"/>
              </a:ext>
            </a:extLst>
          </p:cNvPr>
          <p:cNvSpPr/>
          <p:nvPr/>
        </p:nvSpPr>
        <p:spPr>
          <a:xfrm>
            <a:off x="809125" y="1028629"/>
            <a:ext cx="3930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ko-KR" sz="1600" dirty="0"/>
              <a:t>AI needs Data, Data needs AI</a:t>
            </a:r>
            <a:br>
              <a:rPr lang="it-IT" altLang="ko-KR" sz="1600" dirty="0"/>
            </a:br>
            <a:r>
              <a:rPr lang="it-IT" altLang="ko-KR" sz="1600" dirty="0"/>
              <a:t>(</a:t>
            </a:r>
            <a:r>
              <a:rPr lang="en-US" altLang="ko-KR" sz="1600" dirty="0"/>
              <a:t>Informatica  World  Conference 2019)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289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PBL- FBA 3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PROJECT-2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일정표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예정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5BB23-8729-4F0F-86F3-0BC413EFC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75628"/>
              </p:ext>
            </p:extLst>
          </p:nvPr>
        </p:nvGraphicFramePr>
        <p:xfrm>
          <a:off x="136068" y="1045697"/>
          <a:ext cx="8831375" cy="528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896">
                  <a:extLst>
                    <a:ext uri="{9D8B030D-6E8A-4147-A177-3AD203B41FA5}">
                      <a16:colId xmlns:a16="http://schemas.microsoft.com/office/drawing/2014/main" val="2159817680"/>
                    </a:ext>
                  </a:extLst>
                </a:gridCol>
                <a:gridCol w="1445613">
                  <a:extLst>
                    <a:ext uri="{9D8B030D-6E8A-4147-A177-3AD203B41FA5}">
                      <a16:colId xmlns:a16="http://schemas.microsoft.com/office/drawing/2014/main" val="2839114137"/>
                    </a:ext>
                  </a:extLst>
                </a:gridCol>
                <a:gridCol w="1518423">
                  <a:extLst>
                    <a:ext uri="{9D8B030D-6E8A-4147-A177-3AD203B41FA5}">
                      <a16:colId xmlns:a16="http://schemas.microsoft.com/office/drawing/2014/main" val="4222449559"/>
                    </a:ext>
                  </a:extLst>
                </a:gridCol>
                <a:gridCol w="1477936">
                  <a:extLst>
                    <a:ext uri="{9D8B030D-6E8A-4147-A177-3AD203B41FA5}">
                      <a16:colId xmlns:a16="http://schemas.microsoft.com/office/drawing/2014/main" val="3933092793"/>
                    </a:ext>
                  </a:extLst>
                </a:gridCol>
                <a:gridCol w="1445611">
                  <a:extLst>
                    <a:ext uri="{9D8B030D-6E8A-4147-A177-3AD203B41FA5}">
                      <a16:colId xmlns:a16="http://schemas.microsoft.com/office/drawing/2014/main" val="3917635239"/>
                    </a:ext>
                  </a:extLst>
                </a:gridCol>
                <a:gridCol w="1471896">
                  <a:extLst>
                    <a:ext uri="{9D8B030D-6E8A-4147-A177-3AD203B41FA5}">
                      <a16:colId xmlns:a16="http://schemas.microsoft.com/office/drawing/2014/main" val="37711237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주요 내용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81610"/>
                  </a:ext>
                </a:extLst>
              </a:tr>
              <a:tr h="790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데이터분석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기획단계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부실모형소개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팀 선정</a:t>
                      </a:r>
                    </a:p>
                    <a:p>
                      <a:pPr latinLnBrk="1"/>
                      <a:r>
                        <a:rPr lang="ko-KR" altLang="en-US" sz="1000" dirty="0"/>
                        <a:t>오후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팀별 기획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b="1" dirty="0"/>
                        <a:t>발표논문선정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부실모형소개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dirty="0"/>
                        <a:t>오후</a:t>
                      </a:r>
                      <a:r>
                        <a:rPr lang="en-US" altLang="ko-KR" sz="1000" dirty="0"/>
                        <a:t>:</a:t>
                      </a:r>
                      <a:r>
                        <a:rPr lang="ko-KR" altLang="en-US" sz="1000" dirty="0"/>
                        <a:t>팀별 주제선정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발표논문선정</a:t>
                      </a:r>
                    </a:p>
                    <a:p>
                      <a:pPr latinLnBrk="1"/>
                      <a:endParaRPr lang="en-US" altLang="ko-KR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9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부실모형소개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기획 및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데이터 수집 확인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부실모형소개</a:t>
                      </a:r>
                      <a:endParaRPr lang="en-US" altLang="ko-KR" sz="100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1000" dirty="0"/>
                        <a:t>오후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기획 및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데이터 수집 확인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79744"/>
                  </a:ext>
                </a:extLst>
              </a:tr>
              <a:tr h="790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데이터수집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데이터탐색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 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부실모형소개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관심논문 발표</a:t>
                      </a:r>
                    </a:p>
                    <a:p>
                      <a:pPr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 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B0F0"/>
                          </a:solidFill>
                          <a:highlight>
                            <a:srgbClr val="FFFF00"/>
                          </a:highlight>
                        </a:rPr>
                        <a:t>오후 </a:t>
                      </a:r>
                      <a:r>
                        <a:rPr lang="en-US" altLang="ko-KR" sz="1000" dirty="0">
                          <a:solidFill>
                            <a:srgbClr val="00B0F0"/>
                          </a:solidFill>
                          <a:highlight>
                            <a:srgbClr val="FFFF00"/>
                          </a:highlight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rgbClr val="00B0F0"/>
                          </a:solidFill>
                          <a:highlight>
                            <a:srgbClr val="FFFF00"/>
                          </a:highlight>
                        </a:rPr>
                        <a:t>금융특강 예정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오전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</a:t>
                      </a:r>
                    </a:p>
                    <a:p>
                      <a:pPr latinLnBrk="1"/>
                      <a:r>
                        <a:rPr lang="ko-KR" altLang="en-US" sz="1000" b="1" dirty="0" err="1">
                          <a:solidFill>
                            <a:srgbClr val="FF0000"/>
                          </a:solidFill>
                        </a:rPr>
                        <a:t>프록젝트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 계획서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발표</a:t>
                      </a:r>
                      <a:endParaRPr lang="en-US" altLang="ko-KR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92322"/>
                  </a:ext>
                </a:extLst>
              </a:tr>
              <a:tr h="7907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데이터분석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  <a:p>
                      <a:pPr latinLnBrk="1"/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통계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.ML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재무모형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07950"/>
                  </a:ext>
                </a:extLst>
              </a:tr>
              <a:tr h="6621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데이터분석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재무모형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28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재무모형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중간발표</a:t>
                      </a:r>
                      <a:r>
                        <a:rPr lang="en-US" altLang="ko-KR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: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진도사항체크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29</a:t>
                      </a:r>
                    </a:p>
                    <a:p>
                      <a:pPr latinLnBrk="1"/>
                      <a:endParaRPr lang="en-US" altLang="ko-KR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 err="1">
                          <a:highlight>
                            <a:srgbClr val="FFFF00"/>
                          </a:highlight>
                        </a:rPr>
                        <a:t>트레이딩모형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7/1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 err="1">
                          <a:highlight>
                            <a:srgbClr val="FFFF00"/>
                          </a:highlight>
                        </a:rPr>
                        <a:t>트레이딩모형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83350"/>
                  </a:ext>
                </a:extLst>
              </a:tr>
              <a:tr h="729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데이터분석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평가검증하기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최종 발표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</a:rPr>
                        <a:t>오전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000" dirty="0" err="1">
                          <a:highlight>
                            <a:srgbClr val="FFFF00"/>
                          </a:highlight>
                        </a:rPr>
                        <a:t>트레이딩모형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오후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</a:t>
                      </a:r>
                    </a:p>
                    <a:p>
                      <a:pPr latinLnBrk="1"/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프로젝트 수행</a:t>
                      </a:r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8</a:t>
                      </a: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최종 결과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발표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34010"/>
                  </a:ext>
                </a:extLst>
              </a:tr>
              <a:tr h="790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최종결과보고서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작성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수료식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</a:p>
                    <a:p>
                      <a:pPr latinLnBrk="1"/>
                      <a:r>
                        <a:rPr lang="ko-KR" altLang="en-US" sz="1000" dirty="0"/>
                        <a:t>보고서 제출 자료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최종 제출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</a:p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수료식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1790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7D454B-81E4-4F96-AB38-87282B6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06EBC-3B81-4FD3-B671-672ECE20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0232" y="6356350"/>
            <a:ext cx="2133600" cy="365125"/>
          </a:xfrm>
        </p:spPr>
        <p:txBody>
          <a:bodyPr/>
          <a:lstStyle/>
          <a:p>
            <a:fld id="{DE77BB65-F969-4654-BF30-45C70C1BE11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4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7783839-5286-4E96-BC94-C330319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B7F7A-A8FC-4A15-81C1-C7E5B3FA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CC6118-30FB-43D3-ACCF-2BAD18147802}"/>
              </a:ext>
            </a:extLst>
          </p:cNvPr>
          <p:cNvSpPr/>
          <p:nvPr/>
        </p:nvSpPr>
        <p:spPr>
          <a:xfrm>
            <a:off x="827584" y="2560866"/>
            <a:ext cx="7272808" cy="1081643"/>
          </a:xfrm>
          <a:prstGeom prst="rect">
            <a:avLst/>
          </a:prstGeom>
          <a:ln w="28575">
            <a:solidFill>
              <a:srgbClr val="FFFF66"/>
            </a:solidFill>
          </a:ln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샘플을 통해  원인을 명확하게 식별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(Identification)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하는 것이 가능한 문제인가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식별하기 어려워 우리가 가진 정보의 한계로 인하여 연관성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(Correlation)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만을 살펴보는 것이 최선인가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55F5FD-D0F7-4C1E-B44F-2BFC7A089E25}"/>
              </a:ext>
            </a:extLst>
          </p:cNvPr>
          <p:cNvSpPr/>
          <p:nvPr/>
        </p:nvSpPr>
        <p:spPr>
          <a:xfrm>
            <a:off x="827584" y="1454849"/>
            <a:ext cx="6696744" cy="73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일반적으로 데이터분석에  사용되는 대부분의 데이터는 설계된 실험 데이터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(Designed Experimental Data)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E86BD-E11C-42CD-ACBB-C3F17AC2DED0}"/>
              </a:ext>
            </a:extLst>
          </p:cNvPr>
          <p:cNvSpPr txBox="1"/>
          <p:nvPr/>
        </p:nvSpPr>
        <p:spPr>
          <a:xfrm>
            <a:off x="467544" y="27584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특징 </a:t>
            </a:r>
            <a:r>
              <a:rPr lang="en-US" altLang="ko-KR" dirty="0"/>
              <a:t>: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Designed Experimental Data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08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183C2-3A38-4862-9B2B-4ECC9D1228FA}"/>
              </a:ext>
            </a:extLst>
          </p:cNvPr>
          <p:cNvSpPr txBox="1"/>
          <p:nvPr/>
        </p:nvSpPr>
        <p:spPr>
          <a:xfrm>
            <a:off x="395536" y="28078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표본 기업 </a:t>
            </a:r>
            <a:r>
              <a:rPr lang="ko-KR" altLang="en-US" dirty="0"/>
              <a:t>선정 유의사항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BFFF7-15C6-47B0-8240-52A708FE9786}"/>
              </a:ext>
            </a:extLst>
          </p:cNvPr>
          <p:cNvSpPr txBox="1"/>
          <p:nvPr/>
        </p:nvSpPr>
        <p:spPr>
          <a:xfrm>
            <a:off x="1043608" y="1412776"/>
            <a:ext cx="7128792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상장기업 </a:t>
            </a:r>
            <a:r>
              <a:rPr lang="en-US" altLang="ko-KR" sz="1200" dirty="0"/>
              <a:t>VS </a:t>
            </a:r>
            <a:r>
              <a:rPr lang="ko-KR" altLang="en-US" sz="1200" dirty="0"/>
              <a:t>비장상기업  </a:t>
            </a:r>
            <a:r>
              <a:rPr lang="en-US" altLang="ko-KR" sz="1200" dirty="0"/>
              <a:t>+ </a:t>
            </a:r>
            <a:r>
              <a:rPr lang="ko-KR" altLang="en-US" sz="1200" dirty="0"/>
              <a:t>데이터 준비 </a:t>
            </a:r>
            <a:r>
              <a:rPr lang="en-US" altLang="ko-KR" sz="1200" dirty="0"/>
              <a:t>(</a:t>
            </a:r>
            <a:r>
              <a:rPr lang="ko-KR" altLang="en-US" sz="1200" dirty="0"/>
              <a:t>상장폐지기업</a:t>
            </a:r>
            <a:r>
              <a:rPr lang="en-US" altLang="ko-KR" sz="1200" dirty="0"/>
              <a:t>) </a:t>
            </a:r>
            <a:r>
              <a:rPr lang="ko-KR" altLang="en-US" sz="1200" dirty="0"/>
              <a:t>부실기업으로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필요함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상장기업의 경우도 </a:t>
            </a:r>
            <a:r>
              <a:rPr lang="ko-KR" altLang="en-US" sz="1200" dirty="0" err="1">
                <a:highlight>
                  <a:srgbClr val="FFFF00"/>
                </a:highlight>
              </a:rPr>
              <a:t>시장별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코스피시장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코스닥시장 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외감기업</a:t>
            </a:r>
            <a:r>
              <a:rPr lang="en-US" altLang="ko-KR" sz="1200" dirty="0"/>
              <a:t>VS</a:t>
            </a:r>
            <a:r>
              <a:rPr lang="ko-KR" altLang="en-US" sz="1200" dirty="0" err="1"/>
              <a:t>비외감기업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금융업 </a:t>
            </a:r>
            <a:r>
              <a:rPr lang="en-US" altLang="ko-KR" sz="1200" dirty="0"/>
              <a:t>VS </a:t>
            </a:r>
            <a:r>
              <a:rPr lang="ko-KR" altLang="en-US" sz="1200" dirty="0"/>
              <a:t>비금융업 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섹터별</a:t>
            </a:r>
            <a:r>
              <a:rPr lang="en-US" altLang="ko-KR" sz="1200" dirty="0"/>
              <a:t>/ </a:t>
            </a:r>
            <a:r>
              <a:rPr lang="ko-KR" altLang="en-US" sz="1200" dirty="0"/>
              <a:t>업종별로 세분화 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=</a:t>
            </a:r>
            <a:r>
              <a:rPr lang="en-US" altLang="ko-KR" sz="1200" dirty="0">
                <a:sym typeface="Wingdings" panose="05000000000000000000" pitchFamily="2" charset="2"/>
              </a:rPr>
              <a:t> TS 2000</a:t>
            </a:r>
            <a:r>
              <a:rPr lang="ko-KR" altLang="en-US" sz="1200" dirty="0">
                <a:sym typeface="Wingdings" panose="05000000000000000000" pitchFamily="2" charset="2"/>
              </a:rPr>
              <a:t>참조  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F8F435-E7C0-4F4D-AABB-169292D556C8}"/>
              </a:ext>
            </a:extLst>
          </p:cNvPr>
          <p:cNvSpPr/>
          <p:nvPr/>
        </p:nvSpPr>
        <p:spPr>
          <a:xfrm>
            <a:off x="1026592" y="3317080"/>
            <a:ext cx="72511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비상장기업을 표본에 포함시키는 것은 비상장기업의 재무자료 신뢰성 문제</a:t>
            </a:r>
            <a:endParaRPr lang="en-US" altLang="ko-KR" sz="1400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연구결과가 왜곡 가능성 존재</a:t>
            </a:r>
            <a:endParaRPr lang="en-US" altLang="ko-KR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2FB4ED-A81B-4164-B3E4-2A263080F51A}"/>
              </a:ext>
            </a:extLst>
          </p:cNvPr>
          <p:cNvSpPr/>
          <p:nvPr/>
        </p:nvSpPr>
        <p:spPr>
          <a:xfrm>
            <a:off x="971600" y="3959013"/>
            <a:ext cx="70567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업종을 더미</a:t>
            </a:r>
            <a:r>
              <a:rPr lang="en-US" altLang="ko-KR" sz="1400" dirty="0"/>
              <a:t>(dummy)</a:t>
            </a:r>
            <a:r>
              <a:rPr lang="ko-KR" altLang="en-US" sz="1400" dirty="0"/>
              <a:t>변수로 처리 </a:t>
            </a:r>
            <a:r>
              <a:rPr lang="en-US" altLang="ko-KR" sz="1400" dirty="0"/>
              <a:t>: </a:t>
            </a:r>
            <a:r>
              <a:rPr lang="ko-KR" altLang="en-US" sz="1400" dirty="0"/>
              <a:t>건설업종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highlight>
                  <a:srgbClr val="FFFF00"/>
                </a:highlight>
              </a:rPr>
              <a:t>기업규모와 </a:t>
            </a:r>
            <a:r>
              <a:rPr lang="ko-KR" altLang="en-US" sz="1400" dirty="0" err="1">
                <a:highlight>
                  <a:srgbClr val="FFFF00"/>
                </a:highlight>
              </a:rPr>
              <a:t>부도확률간의</a:t>
            </a:r>
            <a:r>
              <a:rPr lang="ko-KR" altLang="en-US" sz="1400" dirty="0">
                <a:highlight>
                  <a:srgbClr val="FFFF00"/>
                </a:highlight>
              </a:rPr>
              <a:t> 관련성을 통제하기 </a:t>
            </a:r>
            <a:r>
              <a:rPr lang="ko-KR" altLang="en-US" sz="1400" dirty="0"/>
              <a:t>위해 총자산에 자연로그</a:t>
            </a:r>
            <a:r>
              <a:rPr lang="en-US" altLang="ko-KR" sz="1400" dirty="0"/>
              <a:t>(ln)</a:t>
            </a:r>
            <a:r>
              <a:rPr lang="ko-KR" altLang="en-US" sz="1400" dirty="0"/>
              <a:t>를 취한 값을 변수로 투입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F3FD1D5C-D32A-4E22-89AD-61308219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2EFD791-37CA-47DB-8240-F25C62C9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55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183C2-3A38-4862-9B2B-4ECC9D1228FA}"/>
              </a:ext>
            </a:extLst>
          </p:cNvPr>
          <p:cNvSpPr txBox="1"/>
          <p:nvPr/>
        </p:nvSpPr>
        <p:spPr>
          <a:xfrm>
            <a:off x="395536" y="280785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표본</a:t>
            </a:r>
            <a:r>
              <a:rPr lang="en-US" altLang="ko-KR" dirty="0"/>
              <a:t>(sample) </a:t>
            </a:r>
            <a:r>
              <a:rPr lang="ko-KR" altLang="en-US" dirty="0" err="1"/>
              <a:t>기업수</a:t>
            </a:r>
            <a:r>
              <a:rPr lang="en-US" altLang="ko-KR" dirty="0"/>
              <a:t>: </a:t>
            </a:r>
            <a:r>
              <a:rPr lang="ko-KR" altLang="en-US" dirty="0"/>
              <a:t>데이터 편향성</a:t>
            </a:r>
            <a:r>
              <a:rPr lang="en-US" altLang="ko-KR" dirty="0"/>
              <a:t>(</a:t>
            </a:r>
            <a:r>
              <a:rPr lang="ko-KR" altLang="en-US" dirty="0"/>
              <a:t> 불균형</a:t>
            </a:r>
            <a:r>
              <a:rPr lang="en-US" altLang="ko-KR" dirty="0"/>
              <a:t>) </a:t>
            </a:r>
            <a:r>
              <a:rPr lang="ko-KR" altLang="en-US" dirty="0"/>
              <a:t>문제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BFFF7-15C6-47B0-8240-52A708FE9786}"/>
              </a:ext>
            </a:extLst>
          </p:cNvPr>
          <p:cNvSpPr txBox="1"/>
          <p:nvPr/>
        </p:nvSpPr>
        <p:spPr>
          <a:xfrm>
            <a:off x="596767" y="1015637"/>
            <a:ext cx="712879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정상기업수</a:t>
            </a:r>
            <a:r>
              <a:rPr lang="ko-KR" altLang="en-US" sz="1200" dirty="0"/>
              <a:t>   </a:t>
            </a:r>
            <a:r>
              <a:rPr lang="en-US" altLang="ko-KR" sz="1200" dirty="0"/>
              <a:t>1000</a:t>
            </a:r>
            <a:r>
              <a:rPr lang="ko-KR" altLang="en-US" sz="1200" dirty="0"/>
              <a:t>개</a:t>
            </a:r>
            <a:r>
              <a:rPr lang="en-US" altLang="ko-KR" sz="1200" dirty="0"/>
              <a:t>,   </a:t>
            </a:r>
            <a:r>
              <a:rPr lang="ko-KR" altLang="en-US" sz="1200" dirty="0" err="1"/>
              <a:t>부도기업수</a:t>
            </a:r>
            <a:r>
              <a:rPr lang="ko-KR" altLang="en-US" sz="1200" dirty="0"/>
              <a:t> </a:t>
            </a:r>
            <a:r>
              <a:rPr lang="en-US" altLang="ko-KR" sz="1200" dirty="0"/>
              <a:t>100</a:t>
            </a:r>
            <a:r>
              <a:rPr lang="ko-KR" altLang="en-US" sz="1200" dirty="0"/>
              <a:t>개  인 경우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ym typeface="Wingdings" panose="05000000000000000000" pitchFamily="2" charset="2"/>
              </a:rPr>
              <a:t>모두 </a:t>
            </a:r>
            <a:r>
              <a:rPr lang="ko-KR" altLang="en-US" sz="1200" dirty="0" err="1">
                <a:sym typeface="Wingdings" panose="05000000000000000000" pitchFamily="2" charset="2"/>
              </a:rPr>
              <a:t>정상기업이라고</a:t>
            </a:r>
            <a:r>
              <a:rPr lang="ko-KR" altLang="en-US" sz="1200" dirty="0">
                <a:sym typeface="Wingdings" panose="05000000000000000000" pitchFamily="2" charset="2"/>
              </a:rPr>
              <a:t> 판단 예측을 수행해도 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정확도가 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0.9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1200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편중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(bias) 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이 심한 표본은 항상 예측 모형의  정확도 과대 평가 우려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13B30-9B54-44CD-8371-B1FBA505B728}"/>
              </a:ext>
            </a:extLst>
          </p:cNvPr>
          <p:cNvSpPr txBox="1"/>
          <p:nvPr/>
        </p:nvSpPr>
        <p:spPr>
          <a:xfrm>
            <a:off x="733196" y="5696675"/>
            <a:ext cx="78712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b="1" dirty="0"/>
              <a:t>F1 score : </a:t>
            </a:r>
            <a:r>
              <a:rPr lang="ko-KR" altLang="en-US" sz="1200" dirty="0"/>
              <a:t>데이터의 비율 자체가 편향되어 있을 경우에도 모델의 추론능력을 신뢰성 있게 평 가할 수 있는 지표</a:t>
            </a:r>
            <a:endParaRPr lang="ko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B9D6AD-7030-491D-9E15-158571940D97}"/>
              </a:ext>
            </a:extLst>
          </p:cNvPr>
          <p:cNvSpPr/>
          <p:nvPr/>
        </p:nvSpPr>
        <p:spPr>
          <a:xfrm>
            <a:off x="827584" y="4155166"/>
            <a:ext cx="2752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분류모델 평가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en-US" altLang="ko-KR" sz="1400" dirty="0"/>
              <a:t>Confusion Matrix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70CEAA-A848-4EBB-BED2-FF42BB28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0" y="4435787"/>
            <a:ext cx="3858163" cy="1133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544427-4669-449A-BA12-BAF6F464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98" y="4435787"/>
            <a:ext cx="3181794" cy="1171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8F3B2E-CCEF-4D80-B3C0-C4DFFEE0F516}"/>
              </a:ext>
            </a:extLst>
          </p:cNvPr>
          <p:cNvSpPr txBox="1"/>
          <p:nvPr/>
        </p:nvSpPr>
        <p:spPr>
          <a:xfrm>
            <a:off x="1763688" y="4877640"/>
            <a:ext cx="129614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97BFE-9517-41B7-8CC3-0F53DB46A649}"/>
              </a:ext>
            </a:extLst>
          </p:cNvPr>
          <p:cNvSpPr txBox="1"/>
          <p:nvPr/>
        </p:nvSpPr>
        <p:spPr>
          <a:xfrm>
            <a:off x="3095338" y="5182244"/>
            <a:ext cx="129614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230848-C1B0-46F0-920D-C6DF3EA68B2E}"/>
              </a:ext>
            </a:extLst>
          </p:cNvPr>
          <p:cNvSpPr/>
          <p:nvPr/>
        </p:nvSpPr>
        <p:spPr>
          <a:xfrm>
            <a:off x="510575" y="2000871"/>
            <a:ext cx="7352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균등 랜덤 </a:t>
            </a:r>
            <a:r>
              <a:rPr lang="en-US" altLang="ko-KR" sz="1200" dirty="0">
                <a:highlight>
                  <a:srgbClr val="FFFF00"/>
                </a:highlight>
              </a:rPr>
              <a:t>( </a:t>
            </a:r>
            <a:r>
              <a:rPr lang="ko-KR" altLang="en-US" sz="1200" dirty="0" err="1">
                <a:highlight>
                  <a:srgbClr val="FFFF00"/>
                </a:highlight>
              </a:rPr>
              <a:t>정상기업수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vs </a:t>
            </a:r>
            <a:r>
              <a:rPr lang="ko-KR" altLang="en-US" sz="1200" dirty="0" err="1">
                <a:highlight>
                  <a:srgbClr val="FFFF00"/>
                </a:highlight>
              </a:rPr>
              <a:t>부도기업수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200" dirty="0"/>
              <a:t>정상기업을 </a:t>
            </a:r>
            <a:r>
              <a:rPr lang="ko-KR" altLang="en-US" sz="1200" dirty="0" err="1"/>
              <a:t>언더샘플링하여</a:t>
            </a:r>
            <a:r>
              <a:rPr lang="ko-KR" altLang="en-US" sz="1200" dirty="0"/>
              <a:t> 부도예측모형에 학습시킨 결과가 예측표본의 예측력에 있어 다른 샘플링 결과와 큰 차이가 없다는 </a:t>
            </a:r>
            <a:r>
              <a:rPr lang="en-US" altLang="ko-KR" sz="1200" dirty="0"/>
              <a:t>(Zhou, 2012)</a:t>
            </a:r>
            <a:r>
              <a:rPr lang="ko-KR" altLang="en-US" sz="1200" dirty="0"/>
              <a:t>의 연구에 근거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highlight>
                  <a:srgbClr val="FFFF00"/>
                </a:highlight>
              </a:rPr>
              <a:t>정상기업을 부도기업과 비슷한 비율로 랜덤하게 추출하여 </a:t>
            </a:r>
            <a:r>
              <a:rPr lang="ko-KR" altLang="en-US" sz="1200" dirty="0"/>
              <a:t>데이터의 비율이 대칭되도록 하게</a:t>
            </a:r>
            <a:r>
              <a:rPr lang="en-US" altLang="ko-KR" sz="1200" dirty="0"/>
              <a:t> </a:t>
            </a:r>
            <a:r>
              <a:rPr lang="ko-KR" altLang="en-US" sz="1200" dirty="0"/>
              <a:t>한다</a:t>
            </a:r>
            <a:r>
              <a:rPr lang="en-US" altLang="ko-KR" sz="1200" dirty="0"/>
              <a:t>.??  (</a:t>
            </a:r>
            <a:r>
              <a:rPr lang="ko-KR" altLang="en-US" sz="1200" dirty="0">
                <a:highlight>
                  <a:srgbClr val="FFFF00"/>
                </a:highlight>
              </a:rPr>
              <a:t>쌍대표본</a:t>
            </a:r>
            <a:r>
              <a:rPr lang="en-US" altLang="ko-KR" sz="1200" dirty="0">
                <a:highlight>
                  <a:srgbClr val="FFFF00"/>
                </a:highlight>
              </a:rPr>
              <a:t>--.paired comparison test)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74FA9-5619-47A3-BA86-86B77263E13A}"/>
              </a:ext>
            </a:extLst>
          </p:cNvPr>
          <p:cNvSpPr/>
          <p:nvPr/>
        </p:nvSpPr>
        <p:spPr>
          <a:xfrm>
            <a:off x="510575" y="3095147"/>
            <a:ext cx="79642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부실기업과 건전기업의 </a:t>
            </a:r>
            <a:r>
              <a:rPr lang="ko-KR" altLang="en-US" sz="1200" dirty="0" err="1"/>
              <a:t>표본수를</a:t>
            </a:r>
            <a:r>
              <a:rPr lang="ko-KR" altLang="en-US" sz="1200" dirty="0"/>
              <a:t> 동수로 하는 짝짓기 표본추출방법을 이용하는 경우에는 </a:t>
            </a:r>
            <a:endParaRPr lang="en-US" altLang="ko-KR" sz="1200" dirty="0"/>
          </a:p>
          <a:p>
            <a:r>
              <a:rPr lang="ko-KR" altLang="en-US" sz="1200" dirty="0"/>
              <a:t>부실기업과 정상기업의 차이가 더욱 뚜렷해지고 모형자체의 예측력도 높게 나타나는 경향이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highlight>
                  <a:srgbClr val="FFFF00"/>
                </a:highlight>
              </a:rPr>
              <a:t>BUT </a:t>
            </a:r>
            <a:r>
              <a:rPr lang="ko-KR" altLang="en-US" sz="1200" dirty="0">
                <a:highlight>
                  <a:srgbClr val="FFFF00"/>
                </a:highlight>
              </a:rPr>
              <a:t>현실은</a:t>
            </a:r>
            <a:r>
              <a:rPr lang="en-US" altLang="ko-KR" sz="1200" dirty="0">
                <a:highlight>
                  <a:srgbClr val="FFFF00"/>
                </a:highlight>
              </a:rPr>
              <a:t>?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부실화되는 기업수가 정상기업의 수보다 훨씬 적은 현실과는 동떨어진 표본을 구성하게 되어 표본의 실제 예측력을 과대평가하게 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(2:1), (3:1), (4:1) 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81DFF7-4836-4643-B901-B0E60EDD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8627F7-D3B3-44C4-8D32-67469249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71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4">
            <a:extLst>
              <a:ext uri="{FF2B5EF4-FFF2-40B4-BE49-F238E27FC236}">
                <a16:creationId xmlns:a16="http://schemas.microsoft.com/office/drawing/2014/main" id="{57467B3B-986A-4AB5-B3AC-2D6E4F9B0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557213" indent="-214313" eaLnBrk="0" hangingPunct="0"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857250" indent="-171450" eaLnBrk="0" hangingPunct="0"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200150" indent="-171450" eaLnBrk="0" hangingPunct="0"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1543050" indent="-171450" eaLnBrk="0" hangingPunct="0"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1885950" indent="-171450" algn="r" eaLnBrk="0" fontAlgn="base" hangingPunct="0">
              <a:spcBef>
                <a:spcPct val="0"/>
              </a:spcBef>
              <a:spcAft>
                <a:spcPct val="0"/>
              </a:spcAft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2228850" indent="-171450" algn="r" eaLnBrk="0" fontAlgn="base" hangingPunct="0">
              <a:spcBef>
                <a:spcPct val="0"/>
              </a:spcBef>
              <a:spcAft>
                <a:spcPct val="0"/>
              </a:spcAft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2571750" indent="-171450" algn="r" eaLnBrk="0" fontAlgn="base" hangingPunct="0">
              <a:spcBef>
                <a:spcPct val="0"/>
              </a:spcBef>
              <a:spcAft>
                <a:spcPct val="0"/>
              </a:spcAft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2914650" indent="-171450" algn="r" eaLnBrk="0" fontAlgn="base" hangingPunct="0">
              <a:spcBef>
                <a:spcPct val="0"/>
              </a:spcBef>
              <a:spcAft>
                <a:spcPct val="0"/>
              </a:spcAft>
              <a:defRPr kumimoji="1" sz="1050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eaLnBrk="1" hangingPunct="1"/>
            <a:fld id="{CF9D42F3-7C07-4600-A628-F274AE15ECBD}" type="slidenum">
              <a:rPr kumimoji="0" lang="en-US" altLang="ko-KR" sz="900" b="0">
                <a:solidFill>
                  <a:schemeClr val="bg1"/>
                </a:solidFill>
              </a:rPr>
              <a:pPr eaLnBrk="1" hangingPunct="1"/>
              <a:t>33</a:t>
            </a:fld>
            <a:endParaRPr kumimoji="0" lang="en-US" altLang="ko-KR" sz="900" b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D948A5-B792-4E37-AD06-C83FAC63859E}"/>
              </a:ext>
            </a:extLst>
          </p:cNvPr>
          <p:cNvGrpSpPr/>
          <p:nvPr/>
        </p:nvGrpSpPr>
        <p:grpSpPr>
          <a:xfrm>
            <a:off x="476421" y="1191837"/>
            <a:ext cx="6770937" cy="4212468"/>
            <a:chOff x="958430" y="2143882"/>
            <a:chExt cx="6770937" cy="4212468"/>
          </a:xfrm>
        </p:grpSpPr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39477F05-072A-416C-B1F7-AA75B6AC4C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0447929"/>
                </p:ext>
              </p:extLst>
            </p:nvPr>
          </p:nvGraphicFramePr>
          <p:xfrm>
            <a:off x="1140635" y="2143882"/>
            <a:ext cx="6588732" cy="42124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7413" name="TextBox 4">
              <a:extLst>
                <a:ext uri="{FF2B5EF4-FFF2-40B4-BE49-F238E27FC236}">
                  <a16:creationId xmlns:a16="http://schemas.microsoft.com/office/drawing/2014/main" id="{D5F6015E-4C2F-4D14-912D-B3D025D02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430" y="4273843"/>
              <a:ext cx="1537110" cy="1015663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재고자산회전율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매출채권회전율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매입채무회전율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총자산회전율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비유동자산회전율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4" name="TextBox 5">
              <a:extLst>
                <a:ext uri="{FF2B5EF4-FFF2-40B4-BE49-F238E27FC236}">
                  <a16:creationId xmlns:a16="http://schemas.microsoft.com/office/drawing/2014/main" id="{164255B2-9550-487B-8466-974AEAD02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978" y="4318016"/>
              <a:ext cx="1178719" cy="1015663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유동비율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부채비율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이자보상비율</a:t>
              </a:r>
              <a:endPara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차입금의존도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재무보상비율</a:t>
              </a:r>
            </a:p>
          </p:txBody>
        </p:sp>
        <p:sp>
          <p:nvSpPr>
            <p:cNvPr id="17415" name="TextBox 7">
              <a:extLst>
                <a:ext uri="{FF2B5EF4-FFF2-40B4-BE49-F238E27FC236}">
                  <a16:creationId xmlns:a16="http://schemas.microsoft.com/office/drawing/2014/main" id="{A0CB6A48-42AF-4EF0-8CB8-B2AC2EC37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166" y="4445024"/>
              <a:ext cx="1361873" cy="646331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매출액순이익률</a:t>
              </a:r>
              <a:endParaRPr lang="en-US" altLang="ko-KR" sz="12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자기자본이익률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총자본이익률</a:t>
              </a:r>
            </a:p>
          </p:txBody>
        </p:sp>
        <p:sp>
          <p:nvSpPr>
            <p:cNvPr id="17416" name="TextBox 8">
              <a:extLst>
                <a:ext uri="{FF2B5EF4-FFF2-40B4-BE49-F238E27FC236}">
                  <a16:creationId xmlns:a16="http://schemas.microsoft.com/office/drawing/2014/main" id="{C490C0E9-DBBF-4CD8-BAE0-CF49221B5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035" y="4414246"/>
              <a:ext cx="1361872" cy="830997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매출액증가율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총자산증가율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영업이익증가율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 eaLnBrk="1" hangingPunct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순이익증가율</a:t>
              </a: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BBB205B5-1CB8-4D09-97F2-2B6689569046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7598B-BEAC-4872-8E29-09682710235A}"/>
              </a:ext>
            </a:extLst>
          </p:cNvPr>
          <p:cNvSpPr txBox="1"/>
          <p:nvPr/>
        </p:nvSpPr>
        <p:spPr>
          <a:xfrm>
            <a:off x="755576" y="28078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데이터분석</a:t>
            </a:r>
            <a:r>
              <a:rPr lang="ko-KR" altLang="en-US" dirty="0">
                <a:solidFill>
                  <a:srgbClr val="FF0000"/>
                </a:solidFill>
              </a:rPr>
              <a:t> 목적</a:t>
            </a:r>
            <a:r>
              <a:rPr lang="ko-KR" altLang="en-US" dirty="0"/>
              <a:t> 중요 </a:t>
            </a:r>
            <a:r>
              <a:rPr lang="en-US" altLang="ko-KR" dirty="0"/>
              <a:t>: </a:t>
            </a:r>
            <a:r>
              <a:rPr lang="ko-KR" altLang="en-US" dirty="0"/>
              <a:t>재무비율 우선순위 </a:t>
            </a:r>
            <a:r>
              <a:rPr lang="en-US" altLang="ko-KR" dirty="0"/>
              <a:t>(</a:t>
            </a:r>
            <a:r>
              <a:rPr lang="en-US" altLang="ko-KR" dirty="0">
                <a:highlight>
                  <a:srgbClr val="FFFF00"/>
                </a:highlight>
              </a:rPr>
              <a:t>feature </a:t>
            </a:r>
            <a:r>
              <a:rPr lang="ko-KR" altLang="en-US" dirty="0">
                <a:highlight>
                  <a:srgbClr val="FFFF00"/>
                </a:highlight>
              </a:rPr>
              <a:t>선정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02C16-A7E1-4ABB-BACF-A866AD8E3AEF}"/>
              </a:ext>
            </a:extLst>
          </p:cNvPr>
          <p:cNvSpPr txBox="1"/>
          <p:nvPr/>
        </p:nvSpPr>
        <p:spPr>
          <a:xfrm>
            <a:off x="6437166" y="3497008"/>
            <a:ext cx="1318069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PER -&gt; PEGR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PBR + ROE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PSR</a:t>
            </a:r>
            <a:endParaRPr lang="ko-KR" altLang="en-US" sz="12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3E8C1A-7EB4-4F50-BF3A-CB403C466132}"/>
              </a:ext>
            </a:extLst>
          </p:cNvPr>
          <p:cNvSpPr/>
          <p:nvPr/>
        </p:nvSpPr>
        <p:spPr>
          <a:xfrm>
            <a:off x="4445358" y="1445958"/>
            <a:ext cx="2873439" cy="20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7675F15-827C-4A09-81EB-26109C5A86C1}"/>
              </a:ext>
            </a:extLst>
          </p:cNvPr>
          <p:cNvSpPr/>
          <p:nvPr/>
        </p:nvSpPr>
        <p:spPr>
          <a:xfrm rot="10800000">
            <a:off x="722919" y="1385750"/>
            <a:ext cx="2873439" cy="20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F4863CFC-D9AD-4D54-9A85-331CB9464384}"/>
              </a:ext>
            </a:extLst>
          </p:cNvPr>
          <p:cNvSpPr/>
          <p:nvPr/>
        </p:nvSpPr>
        <p:spPr>
          <a:xfrm>
            <a:off x="3854222" y="1359916"/>
            <a:ext cx="360040" cy="336822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5A563E-7DBE-4854-81C3-F232D5ECD9C1}"/>
              </a:ext>
            </a:extLst>
          </p:cNvPr>
          <p:cNvSpPr/>
          <p:nvPr/>
        </p:nvSpPr>
        <p:spPr>
          <a:xfrm>
            <a:off x="672419" y="4776560"/>
            <a:ext cx="7277768" cy="88960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재무비율 변수는 </a:t>
            </a:r>
            <a:r>
              <a:rPr lang="ko-KR" altLang="en-US" sz="1200" dirty="0">
                <a:highlight>
                  <a:srgbClr val="FFFF00"/>
                </a:highlight>
              </a:rPr>
              <a:t>선행연구에서 중요하다고 제시되었던 모든 변수를 포함하여 </a:t>
            </a:r>
            <a:r>
              <a:rPr lang="ko-KR" altLang="en-US" sz="1200" dirty="0"/>
              <a:t>그 </a:t>
            </a:r>
            <a:r>
              <a:rPr lang="ko-KR" altLang="en-US" sz="1200" dirty="0">
                <a:highlight>
                  <a:srgbClr val="00FFFF"/>
                </a:highlight>
              </a:rPr>
              <a:t>유의성</a:t>
            </a:r>
            <a:r>
              <a:rPr lang="ko-KR" altLang="en-US" sz="1200" dirty="0"/>
              <a:t>을 검토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/>
              <a:t> 이를 근거로 분석방법에 의하여 예측모형에 이용될 수 있는 </a:t>
            </a:r>
            <a:r>
              <a:rPr lang="ko-KR" altLang="en-US" sz="1200" dirty="0">
                <a:highlight>
                  <a:srgbClr val="00FFFF"/>
                </a:highlight>
              </a:rPr>
              <a:t>재무변수</a:t>
            </a:r>
            <a:r>
              <a:rPr lang="ko-KR" altLang="en-US" sz="1200" dirty="0"/>
              <a:t>들을 선별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/>
              <a:t> 부실기업 판단을 위한 최종  </a:t>
            </a:r>
            <a:r>
              <a:rPr lang="ko-KR" altLang="en-US" sz="1200" dirty="0">
                <a:highlight>
                  <a:srgbClr val="00FFFF"/>
                </a:highlight>
              </a:rPr>
              <a:t>재무 특성변수 </a:t>
            </a:r>
            <a:r>
              <a:rPr lang="ko-KR" altLang="en-US" sz="1200" dirty="0"/>
              <a:t>확정 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249149-C3C1-4AE7-96B9-F4FCCF23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4123A-D058-4174-86C5-CF93A55E37C5}"/>
              </a:ext>
            </a:extLst>
          </p:cNvPr>
          <p:cNvSpPr txBox="1"/>
          <p:nvPr/>
        </p:nvSpPr>
        <p:spPr>
          <a:xfrm>
            <a:off x="800486" y="1108994"/>
            <a:ext cx="4721208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재무정보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수익성지표</a:t>
            </a:r>
            <a:r>
              <a:rPr lang="en-US" altLang="ko-KR" sz="1200" dirty="0"/>
              <a:t>,</a:t>
            </a:r>
            <a:r>
              <a:rPr lang="ko-KR" altLang="en-US" sz="1200" dirty="0"/>
              <a:t>안정성지표</a:t>
            </a:r>
            <a:r>
              <a:rPr lang="en-US" altLang="ko-KR" sz="1200" dirty="0"/>
              <a:t>,</a:t>
            </a:r>
            <a:r>
              <a:rPr lang="ko-KR" altLang="en-US" sz="1200" dirty="0"/>
              <a:t>활동성</a:t>
            </a:r>
            <a:r>
              <a:rPr lang="en-US" altLang="ko-KR" sz="1200" dirty="0"/>
              <a:t>,</a:t>
            </a:r>
            <a:r>
              <a:rPr lang="ko-KR" altLang="en-US" sz="1200" dirty="0"/>
              <a:t>성장성지표</a:t>
            </a:r>
            <a:r>
              <a:rPr lang="en-US" altLang="ko-KR" sz="1200" dirty="0"/>
              <a:t>,</a:t>
            </a:r>
            <a:r>
              <a:rPr lang="ko-KR" altLang="en-US" sz="1200" dirty="0"/>
              <a:t>시장성지표 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비재무정보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연혁</a:t>
            </a:r>
            <a:r>
              <a:rPr lang="en-US" altLang="ko-KR" sz="1200" dirty="0"/>
              <a:t>,</a:t>
            </a:r>
            <a:r>
              <a:rPr lang="ko-KR" altLang="en-US" sz="1200" dirty="0"/>
              <a:t>대표 경력</a:t>
            </a:r>
            <a:r>
              <a:rPr lang="en-US" altLang="ko-KR" sz="1200" dirty="0"/>
              <a:t>, </a:t>
            </a:r>
            <a:r>
              <a:rPr lang="ko-KR" altLang="en-US" sz="1200" dirty="0"/>
              <a:t>기업명성</a:t>
            </a:r>
            <a:r>
              <a:rPr lang="en-US" altLang="ko-KR" sz="1200" dirty="0"/>
              <a:t>, SNS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시장정보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주가 등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2CE61F-9170-42D0-90CD-B2BF4A0E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10" y="2859310"/>
            <a:ext cx="5225264" cy="3212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0C7494-1247-4F4A-A240-90DF96FEC723}"/>
              </a:ext>
            </a:extLst>
          </p:cNvPr>
          <p:cNvSpPr txBox="1"/>
          <p:nvPr/>
        </p:nvSpPr>
        <p:spPr>
          <a:xfrm>
            <a:off x="6020206" y="3311596"/>
            <a:ext cx="1728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객관적 정보</a:t>
            </a:r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ko-KR" altLang="en-US" sz="1200" dirty="0">
                <a:highlight>
                  <a:srgbClr val="FFFF00"/>
                </a:highlight>
              </a:rPr>
              <a:t>적시성 낮다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>
                <a:highlight>
                  <a:srgbClr val="00FFFF"/>
                </a:highlight>
              </a:rPr>
              <a:t>적시성</a:t>
            </a:r>
            <a:r>
              <a:rPr lang="en-US" altLang="ko-KR" sz="1200" dirty="0">
                <a:highlight>
                  <a:srgbClr val="00FFFF"/>
                </a:highlight>
              </a:rPr>
              <a:t>(</a:t>
            </a:r>
            <a:r>
              <a:rPr lang="ko-KR" altLang="en-US" sz="1200" dirty="0">
                <a:highlight>
                  <a:srgbClr val="00FFFF"/>
                </a:highlight>
              </a:rPr>
              <a:t>상장기업</a:t>
            </a:r>
            <a:r>
              <a:rPr lang="en-US" altLang="ko-KR" sz="1200" dirty="0">
                <a:highlight>
                  <a:srgbClr val="00FFFF"/>
                </a:highlight>
              </a:rPr>
              <a:t>)</a:t>
            </a:r>
          </a:p>
          <a:p>
            <a:r>
              <a:rPr lang="en-US" altLang="ko-KR" sz="1200" dirty="0">
                <a:highlight>
                  <a:srgbClr val="FFFF00"/>
                </a:highlight>
              </a:rPr>
              <a:t>:</a:t>
            </a:r>
            <a:r>
              <a:rPr lang="ko-KR" altLang="en-US" sz="1200" dirty="0">
                <a:highlight>
                  <a:srgbClr val="FFFF00"/>
                </a:highlight>
              </a:rPr>
              <a:t>자본가격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장부가격과시장가격 구분 평가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ko-KR" altLang="en-US" sz="1200" dirty="0">
                <a:highlight>
                  <a:srgbClr val="FFFF00"/>
                </a:highlight>
              </a:rPr>
              <a:t>경기민감업종</a:t>
            </a:r>
            <a:endParaRPr lang="en-US" altLang="ko-KR" sz="1200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C4C28E33-CBC0-4A74-AB85-90E27E4C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9F720E-A6A1-4F5C-918C-A4328CD8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10DEE-15F7-4690-943F-215EE8CEA6BA}"/>
              </a:ext>
            </a:extLst>
          </p:cNvPr>
          <p:cNvSpPr txBox="1"/>
          <p:nvPr/>
        </p:nvSpPr>
        <p:spPr>
          <a:xfrm>
            <a:off x="755576" y="28078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데이터분석</a:t>
            </a:r>
            <a:r>
              <a:rPr lang="ko-KR" altLang="en-US" dirty="0">
                <a:solidFill>
                  <a:srgbClr val="FF0000"/>
                </a:solidFill>
              </a:rPr>
              <a:t> 목적</a:t>
            </a:r>
            <a:r>
              <a:rPr lang="ko-KR" altLang="en-US" dirty="0"/>
              <a:t> 중요 </a:t>
            </a:r>
            <a:r>
              <a:rPr lang="en-US" altLang="ko-KR" dirty="0"/>
              <a:t>: </a:t>
            </a:r>
            <a:r>
              <a:rPr lang="ko-KR" altLang="en-US" dirty="0"/>
              <a:t> 설명변수 </a:t>
            </a:r>
            <a:r>
              <a:rPr lang="en-US" altLang="ko-KR" dirty="0"/>
              <a:t>(feature </a:t>
            </a:r>
            <a:r>
              <a:rPr lang="ko-KR" altLang="en-US" dirty="0"/>
              <a:t>선정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1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26801-6D37-4B9C-A100-22EB32FA3DD8}"/>
              </a:ext>
            </a:extLst>
          </p:cNvPr>
          <p:cNvSpPr/>
          <p:nvPr/>
        </p:nvSpPr>
        <p:spPr>
          <a:xfrm>
            <a:off x="467544" y="275842"/>
            <a:ext cx="681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NotoSans"/>
              </a:rPr>
              <a:t>재무비율 비교 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: </a:t>
            </a:r>
            <a:r>
              <a:rPr lang="ko-KR" altLang="en-US" dirty="0">
                <a:solidFill>
                  <a:srgbClr val="333333"/>
                </a:solidFill>
                <a:latin typeface="NotoSans"/>
              </a:rPr>
              <a:t>기준치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?</a:t>
            </a:r>
            <a:endParaRPr lang="en-US" altLang="ko-KR" b="0" i="0" dirty="0">
              <a:solidFill>
                <a:srgbClr val="333333"/>
              </a:solidFill>
              <a:effectLst/>
              <a:latin typeface="NotoSa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607821-E646-4BA9-9BCF-22D099B792F7}"/>
              </a:ext>
            </a:extLst>
          </p:cNvPr>
          <p:cNvSpPr/>
          <p:nvPr/>
        </p:nvSpPr>
        <p:spPr>
          <a:xfrm>
            <a:off x="451752" y="1533876"/>
            <a:ext cx="3674403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2021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년</a:t>
            </a:r>
            <a:r>
              <a:rPr lang="ko-KR" altLang="en-US" sz="1400" kern="0" spc="5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일</a:t>
            </a:r>
            <a:r>
              <a:rPr lang="ko-KR" altLang="en-US" sz="1400" kern="0" spc="5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공보</a:t>
            </a:r>
            <a:r>
              <a:rPr lang="ko-KR" altLang="en-US" sz="1400" kern="0" spc="5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2021-6-9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호 보도자료</a:t>
            </a:r>
            <a:endParaRPr lang="ko-KR" altLang="en-US" sz="1400" kern="0" spc="0" dirty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71A56E-878C-4787-802E-71529BE5C92C}"/>
              </a:ext>
            </a:extLst>
          </p:cNvPr>
          <p:cNvSpPr/>
          <p:nvPr/>
        </p:nvSpPr>
        <p:spPr>
          <a:xfrm>
            <a:off x="436958" y="2017056"/>
            <a:ext cx="7920880" cy="279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tabLst>
                <a:tab pos="-16527780" algn="l"/>
                <a:tab pos="-16019780" algn="l"/>
                <a:tab pos="-15511780" algn="l"/>
                <a:tab pos="-15003780" algn="l"/>
                <a:tab pos="-14495780" algn="l"/>
                <a:tab pos="-13987780" algn="l"/>
                <a:tab pos="-134797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lang="en-US" altLang="ko-KR" sz="1200" b="1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1. </a:t>
            </a:r>
            <a:r>
              <a:rPr lang="ko-KR" altLang="en-US" sz="1200" b="1" kern="0" dirty="0">
                <a:solidFill>
                  <a:srgbClr val="000000"/>
                </a:solidFill>
                <a:ea typeface="휴먼명조" panose="02010504000101010101" pitchFamily="2" charset="-127"/>
              </a:rPr>
              <a:t>조사목적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450850" indent="-45085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― </a:t>
            </a:r>
            <a:r>
              <a:rPr lang="ko-KR" altLang="en-US" sz="1200" kern="0" spc="-10" dirty="0">
                <a:solidFill>
                  <a:srgbClr val="000000"/>
                </a:solidFill>
                <a:ea typeface="휴먼명조" panose="02010504000101010101" pitchFamily="2" charset="-127"/>
              </a:rPr>
              <a:t>국내 </a:t>
            </a:r>
            <a:r>
              <a:rPr lang="ko-KR" altLang="en-US" sz="1200" kern="0" spc="-10" dirty="0" err="1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비금융</a:t>
            </a:r>
            <a:r>
              <a:rPr lang="ko-KR" altLang="en-US" sz="1200" kern="0" spc="-10" dirty="0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 영리법인기업의 </a:t>
            </a:r>
            <a:r>
              <a:rPr lang="ko-KR" altLang="en-US" sz="1200" kern="0" spc="-10" dirty="0">
                <a:solidFill>
                  <a:srgbClr val="000000"/>
                </a:solidFill>
                <a:ea typeface="휴먼명조" panose="02010504000101010101" pitchFamily="2" charset="-127"/>
              </a:rPr>
              <a:t>경영성과를 신속히 제공하기 위해 국내 전체</a:t>
            </a:r>
            <a:r>
              <a:rPr lang="ko-KR" altLang="en-US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영리법인기업을 대상으로 하는 기업경영분석 공표</a:t>
            </a:r>
            <a:r>
              <a:rPr lang="en-US" altLang="ko-KR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(10.27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일 예정</a:t>
            </a:r>
            <a:r>
              <a:rPr lang="en-US" altLang="ko-KR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ea typeface="휴먼명조" panose="02010504000101010101" pitchFamily="2" charset="-127"/>
              </a:rPr>
              <a:t>이전에</a:t>
            </a:r>
            <a:r>
              <a:rPr lang="ko-KR" altLang="en-US" sz="1200" kern="0" spc="-10" dirty="0" err="1">
                <a:solidFill>
                  <a:srgbClr val="000000"/>
                </a:solidFill>
                <a:ea typeface="휴먼명조" panose="02010504000101010101" pitchFamily="2" charset="-127"/>
              </a:rPr>
              <a:t>「주식회사</a:t>
            </a:r>
            <a:r>
              <a:rPr lang="ko-KR" altLang="en-US" sz="1200" kern="0" spc="-10" dirty="0">
                <a:solidFill>
                  <a:srgbClr val="000000"/>
                </a:solidFill>
                <a:ea typeface="휴먼명조" panose="02010504000101010101" pitchFamily="2" charset="-127"/>
              </a:rPr>
              <a:t> 등의 외부감사에 관한 </a:t>
            </a:r>
            <a:r>
              <a:rPr lang="ko-KR" altLang="en-US" sz="1200" kern="0" spc="-10" dirty="0" err="1">
                <a:solidFill>
                  <a:srgbClr val="000000"/>
                </a:solidFill>
                <a:ea typeface="휴먼명조" panose="02010504000101010101" pitchFamily="2" charset="-127"/>
              </a:rPr>
              <a:t>법률」</a:t>
            </a:r>
            <a:r>
              <a:rPr lang="ko-KR" altLang="en-US" sz="1200" kern="0" dirty="0" err="1">
                <a:solidFill>
                  <a:srgbClr val="000000"/>
                </a:solidFill>
                <a:ea typeface="휴먼명조" panose="02010504000101010101" pitchFamily="2" charset="-127"/>
              </a:rPr>
              <a:t>대상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 법인기업</a:t>
            </a:r>
            <a:r>
              <a:rPr lang="en-US" altLang="ko-KR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이하 </a:t>
            </a:r>
            <a:r>
              <a:rPr lang="ko-KR" altLang="en-US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“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외감기업</a:t>
            </a:r>
            <a:r>
              <a:rPr lang="ko-KR" altLang="en-US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”</a:t>
            </a:r>
            <a:r>
              <a:rPr lang="en-US" altLang="ko-KR" sz="1200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을 대상으로 경영분석 편제</a:t>
            </a:r>
            <a:r>
              <a:rPr lang="en-US" altLang="ko-KR" sz="1200" kern="0" spc="-40" dirty="0">
                <a:solidFill>
                  <a:srgbClr val="000000"/>
                </a:solidFill>
                <a:latin typeface="휴먼명조" panose="02010504000101010101" pitchFamily="2" charset="-127"/>
              </a:rPr>
              <a:t>(2013</a:t>
            </a:r>
            <a:r>
              <a:rPr lang="ko-KR" altLang="en-US" sz="1200" kern="0" spc="-40" dirty="0">
                <a:solidFill>
                  <a:srgbClr val="000000"/>
                </a:solidFill>
                <a:ea typeface="휴먼명조" panose="02010504000101010101" pitchFamily="2" charset="-127"/>
              </a:rPr>
              <a:t>년부터 </a:t>
            </a:r>
            <a:r>
              <a:rPr lang="ko-KR" altLang="en-US" sz="1200" kern="0" spc="-40" dirty="0" err="1">
                <a:solidFill>
                  <a:srgbClr val="000000"/>
                </a:solidFill>
                <a:ea typeface="휴먼명조" panose="02010504000101010101" pitchFamily="2" charset="-127"/>
              </a:rPr>
              <a:t>외감기업을</a:t>
            </a:r>
            <a:r>
              <a:rPr lang="ko-KR" altLang="en-US" sz="1200" kern="0" spc="-40" dirty="0">
                <a:solidFill>
                  <a:srgbClr val="000000"/>
                </a:solidFill>
                <a:ea typeface="휴먼명조" panose="02010504000101010101" pitchFamily="2" charset="-127"/>
              </a:rPr>
              <a:t> 대상으로 </a:t>
            </a:r>
            <a:r>
              <a:rPr lang="ko-KR" altLang="en-US" sz="1200" kern="0" spc="-40" dirty="0" err="1">
                <a:solidFill>
                  <a:srgbClr val="000000"/>
                </a:solidFill>
                <a:ea typeface="휴먼명조" panose="02010504000101010101" pitchFamily="2" charset="-127"/>
              </a:rPr>
              <a:t>편제하였으며</a:t>
            </a:r>
            <a:r>
              <a:rPr lang="ko-KR" altLang="en-US" sz="1200" kern="0" spc="-40" dirty="0">
                <a:solidFill>
                  <a:srgbClr val="000000"/>
                </a:solidFill>
                <a:ea typeface="휴먼명조" panose="02010504000101010101" pitchFamily="2" charset="-127"/>
              </a:rPr>
              <a:t> 그 이전에는 상장기업을 대상으로 편제</a:t>
            </a:r>
            <a:r>
              <a:rPr lang="en-US" altLang="ko-KR" sz="1200" kern="0" spc="-40" dirty="0">
                <a:solidFill>
                  <a:srgbClr val="000000"/>
                </a:solidFill>
                <a:latin typeface="휴먼명조" panose="02010504000101010101" pitchFamily="2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60000"/>
              </a:lnSpc>
              <a:tabLst>
                <a:tab pos="-16527780" algn="l"/>
                <a:tab pos="-16019780" algn="l"/>
                <a:tab pos="-15511780" algn="l"/>
                <a:tab pos="-15003780" algn="l"/>
                <a:tab pos="-14495780" algn="l"/>
                <a:tab pos="-13987780" algn="l"/>
                <a:tab pos="-13479780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lang="en-US" altLang="ko-KR" sz="1200" b="1" kern="0" dirty="0">
                <a:solidFill>
                  <a:srgbClr val="000000"/>
                </a:solidFill>
                <a:latin typeface="휴먼명조" panose="02010504000101010101" pitchFamily="2" charset="-127"/>
              </a:rPr>
              <a:t>2. </a:t>
            </a:r>
            <a:r>
              <a:rPr lang="ko-KR" altLang="en-US" sz="1200" b="1" kern="0" dirty="0">
                <a:solidFill>
                  <a:srgbClr val="000000"/>
                </a:solidFill>
                <a:ea typeface="휴먼명조" panose="02010504000101010101" pitchFamily="2" charset="-127"/>
              </a:rPr>
              <a:t>조사대상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474980" indent="-47498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― </a:t>
            </a:r>
            <a:r>
              <a:rPr lang="ko-KR" altLang="en-US" sz="1200" kern="0" spc="-30" dirty="0">
                <a:solidFill>
                  <a:srgbClr val="000000"/>
                </a:solidFill>
                <a:ea typeface="휴먼명조" panose="02010504000101010101" pitchFamily="2" charset="-127"/>
              </a:rPr>
              <a:t>조사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기간 종료일까지 감사보고서를 공시한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외부감사대상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비금융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휴먼명조" panose="02010504000101010101" pitchFamily="2" charset="-127"/>
              </a:rPr>
              <a:t> 영리법인기업 </a:t>
            </a:r>
            <a:r>
              <a:rPr lang="ko-KR" altLang="en-US" sz="1200" kern="0" dirty="0">
                <a:solidFill>
                  <a:srgbClr val="000000"/>
                </a:solidFill>
                <a:ea typeface="휴먼명조" panose="02010504000101010101" pitchFamily="2" charset="-127"/>
              </a:rPr>
              <a:t>중 </a:t>
            </a:r>
            <a:r>
              <a:rPr lang="ko-KR" altLang="en-US" sz="1200" kern="0" spc="-30" dirty="0">
                <a:solidFill>
                  <a:srgbClr val="000000"/>
                </a:solidFill>
                <a:ea typeface="휴먼명조" panose="02010504000101010101" pitchFamily="2" charset="-127"/>
              </a:rPr>
              <a:t>아래 업체를 제외</a:t>
            </a:r>
            <a:endParaRPr lang="en-US" altLang="ko-KR" sz="1200" kern="0" spc="-30" dirty="0">
              <a:solidFill>
                <a:srgbClr val="000000"/>
              </a:solidFill>
              <a:ea typeface="휴먼명조" panose="02010504000101010101" pitchFamily="2" charset="-127"/>
            </a:endParaRPr>
          </a:p>
          <a:p>
            <a:pPr fontAlgn="base"/>
            <a:r>
              <a:rPr lang="ko-KR" altLang="en-US" sz="1200" kern="0" spc="-30" dirty="0">
                <a:solidFill>
                  <a:srgbClr val="000000"/>
                </a:solidFill>
                <a:ea typeface="휴먼명조" panose="02010504000101010101" pitchFamily="2" charset="-127"/>
              </a:rPr>
              <a:t> </a:t>
            </a:r>
            <a:r>
              <a:rPr lang="en-US" altLang="ko-KR" sz="800" dirty="0"/>
              <a:t>&lt;</a:t>
            </a:r>
            <a:r>
              <a:rPr lang="ko-KR" altLang="en-US" sz="800" dirty="0" err="1"/>
              <a:t>조사제외업체</a:t>
            </a:r>
            <a:r>
              <a:rPr lang="en-US" altLang="ko-KR" sz="800" dirty="0"/>
              <a:t>&gt; </a:t>
            </a:r>
          </a:p>
          <a:p>
            <a:pPr fontAlgn="base"/>
            <a:r>
              <a:rPr lang="ko-KR" altLang="en-US" sz="800" dirty="0"/>
              <a:t>① 공공행정 및 사회보장행정</a:t>
            </a:r>
            <a:r>
              <a:rPr lang="en-US" altLang="ko-KR" sz="800" dirty="0"/>
              <a:t>, </a:t>
            </a:r>
            <a:r>
              <a:rPr lang="ko-KR" altLang="en-US" sz="800" dirty="0"/>
              <a:t>임업</a:t>
            </a:r>
            <a:r>
              <a:rPr lang="en-US" altLang="ko-KR" sz="800" dirty="0"/>
              <a:t>, </a:t>
            </a:r>
            <a:r>
              <a:rPr lang="ko-KR" altLang="en-US" sz="800" dirty="0"/>
              <a:t>수도사업</a:t>
            </a:r>
            <a:r>
              <a:rPr lang="en-US" altLang="ko-KR" sz="800" dirty="0"/>
              <a:t>, </a:t>
            </a:r>
            <a:r>
              <a:rPr lang="ko-KR" altLang="en-US" sz="800" dirty="0"/>
              <a:t>금융보험업</a:t>
            </a:r>
            <a:r>
              <a:rPr lang="en-US" altLang="ko-KR" sz="800" dirty="0"/>
              <a:t>, </a:t>
            </a:r>
            <a:r>
              <a:rPr lang="ko-KR" altLang="en-US" sz="800" dirty="0"/>
              <a:t>비사업지주회사</a:t>
            </a:r>
            <a:r>
              <a:rPr lang="en-US" altLang="ko-KR" sz="800" dirty="0"/>
              <a:t>, </a:t>
            </a:r>
            <a:r>
              <a:rPr lang="ko-KR" altLang="en-US" sz="800" dirty="0"/>
              <a:t>보건</a:t>
            </a:r>
            <a:r>
              <a:rPr lang="en-US" altLang="ko-KR" sz="800" dirty="0"/>
              <a:t>·</a:t>
            </a:r>
            <a:r>
              <a:rPr lang="ko-KR" altLang="en-US" sz="800" dirty="0"/>
              <a:t>사회복지업</a:t>
            </a:r>
            <a:r>
              <a:rPr lang="en-US" altLang="ko-KR" sz="800" dirty="0"/>
              <a:t>, </a:t>
            </a:r>
            <a:r>
              <a:rPr lang="ko-KR" altLang="en-US" sz="800" dirty="0"/>
              <a:t>협회 및 단체</a:t>
            </a:r>
            <a:r>
              <a:rPr lang="en-US" altLang="ko-KR" sz="800" dirty="0"/>
              <a:t>, </a:t>
            </a:r>
            <a:r>
              <a:rPr lang="ko-KR" altLang="en-US" sz="800" dirty="0"/>
              <a:t>특수목적회사</a:t>
            </a:r>
            <a:r>
              <a:rPr lang="en-US" altLang="ko-KR" sz="800" dirty="0"/>
              <a:t>(SPC, PFV) </a:t>
            </a:r>
            <a:r>
              <a:rPr lang="ko-KR" altLang="en-US" sz="800" dirty="0"/>
              <a:t>등 제외업종 영위업체</a:t>
            </a:r>
          </a:p>
          <a:p>
            <a:pPr fontAlgn="base"/>
            <a:r>
              <a:rPr lang="ko-KR" altLang="en-US" sz="800" dirty="0"/>
              <a:t>② 결산월이 </a:t>
            </a:r>
            <a:r>
              <a:rPr lang="en-US" altLang="ko-KR" sz="800" dirty="0"/>
              <a:t>1~11</a:t>
            </a:r>
            <a:r>
              <a:rPr lang="ko-KR" altLang="en-US" sz="800" dirty="0"/>
              <a:t>월인 업체 </a:t>
            </a:r>
          </a:p>
          <a:p>
            <a:pPr fontAlgn="base"/>
            <a:r>
              <a:rPr lang="ko-KR" altLang="en-US" sz="800" dirty="0"/>
              <a:t>③ 감사의견 거절 업체</a:t>
            </a:r>
          </a:p>
          <a:p>
            <a:pPr fontAlgn="base"/>
            <a:r>
              <a:rPr lang="ko-KR" altLang="en-US" sz="800" dirty="0"/>
              <a:t>④ 기타 </a:t>
            </a:r>
            <a:r>
              <a:rPr lang="en-US" altLang="ko-KR" sz="800" dirty="0"/>
              <a:t>: </a:t>
            </a:r>
            <a:r>
              <a:rPr lang="ko-KR" altLang="en-US" sz="800" dirty="0"/>
              <a:t>공시재무제표 오류</a:t>
            </a:r>
            <a:r>
              <a:rPr lang="en-US" altLang="ko-KR" sz="800" dirty="0"/>
              <a:t>, </a:t>
            </a:r>
            <a:r>
              <a:rPr lang="ko-KR" altLang="en-US" sz="800" dirty="0"/>
              <a:t>재무제표 누락 업체</a:t>
            </a:r>
            <a:r>
              <a:rPr lang="en-US" altLang="ko-KR" sz="800" dirty="0"/>
              <a:t>, </a:t>
            </a:r>
            <a:r>
              <a:rPr lang="ko-KR" altLang="en-US" sz="800" dirty="0"/>
              <a:t>매출액이 </a:t>
            </a:r>
            <a:r>
              <a:rPr lang="en-US" altLang="ko-KR" sz="800" dirty="0"/>
              <a:t>(-)</a:t>
            </a:r>
            <a:r>
              <a:rPr lang="ko-KR" altLang="en-US" sz="800" dirty="0"/>
              <a:t>인 업체</a:t>
            </a:r>
            <a:r>
              <a:rPr lang="en-US" altLang="ko-KR" sz="800" dirty="0"/>
              <a:t>, 2019</a:t>
            </a:r>
            <a:r>
              <a:rPr lang="ko-KR" altLang="en-US" sz="800" dirty="0"/>
              <a:t>년 이후 설립한 업체 등</a:t>
            </a:r>
          </a:p>
          <a:p>
            <a:pPr marL="474980" indent="-474980" algn="just" fontAlgn="base">
              <a:lnSpc>
                <a:spcPct val="160000"/>
              </a:lnSpc>
            </a:pP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B43F8F-9E0C-4B74-AFAC-1CA1912C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579290"/>
            <a:ext cx="7211431" cy="1492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9459C-68D1-4CF5-B612-7DE0FB8263E5}"/>
              </a:ext>
            </a:extLst>
          </p:cNvPr>
          <p:cNvSpPr txBox="1"/>
          <p:nvPr/>
        </p:nvSpPr>
        <p:spPr>
          <a:xfrm>
            <a:off x="416716" y="1155224"/>
            <a:ext cx="8270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33333"/>
                </a:solidFill>
                <a:latin typeface="NotoSans"/>
              </a:rPr>
              <a:t>기업경영분석 결과</a:t>
            </a:r>
            <a:r>
              <a:rPr lang="en-US" altLang="ko-KR" sz="1200" dirty="0">
                <a:solidFill>
                  <a:srgbClr val="333333"/>
                </a:solidFill>
                <a:latin typeface="NotoSans"/>
              </a:rPr>
              <a:t>(BOK)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00FFFF"/>
                </a:highlight>
              </a:rPr>
              <a:t>BOK</a:t>
            </a:r>
            <a:r>
              <a:rPr lang="ko-KR" altLang="en-US" sz="1200" dirty="0">
                <a:highlight>
                  <a:srgbClr val="00FFFF"/>
                </a:highlight>
              </a:rPr>
              <a:t> 매년조사 </a:t>
            </a:r>
            <a:r>
              <a:rPr lang="en-US" altLang="ko-KR" sz="1200" dirty="0">
                <a:highlight>
                  <a:srgbClr val="00FFFF"/>
                </a:highlight>
              </a:rPr>
              <a:t>6</a:t>
            </a:r>
            <a:r>
              <a:rPr lang="ko-KR" altLang="en-US" sz="1200" dirty="0">
                <a:highlight>
                  <a:srgbClr val="00FFFF"/>
                </a:highlight>
              </a:rPr>
              <a:t>월경 발표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은행 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여신업체 신용조사시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업종별 표준비율</a:t>
            </a:r>
            <a:r>
              <a:rPr lang="ko-KR" altLang="en-US" sz="1200" dirty="0">
                <a:sym typeface="Wingdings" panose="05000000000000000000" pitchFamily="2" charset="2"/>
              </a:rPr>
              <a:t>로 활용</a:t>
            </a:r>
            <a:endParaRPr lang="ko-KR" altLang="en-US" sz="12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D8A3538-F2AB-4946-B876-0C735A85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784473-5564-4BAB-A735-39ED46497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4A815B-B652-4A8E-993C-2F58E18517D6}"/>
              </a:ext>
            </a:extLst>
          </p:cNvPr>
          <p:cNvSpPr/>
          <p:nvPr/>
        </p:nvSpPr>
        <p:spPr>
          <a:xfrm>
            <a:off x="3419872" y="89235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https://www.bok.or.kr/portal/bbs/P0000599/view.do?nttId=10067157&amp;menuNo=200455&amp;pageIndex=1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C4056-4F6A-460C-A16C-99E5F9E53351}"/>
              </a:ext>
            </a:extLst>
          </p:cNvPr>
          <p:cNvSpPr/>
          <p:nvPr/>
        </p:nvSpPr>
        <p:spPr>
          <a:xfrm>
            <a:off x="3419872" y="340130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otoSans"/>
              </a:rPr>
              <a:t>2020</a:t>
            </a:r>
            <a:r>
              <a:rPr lang="ko-KR" altLang="en-US" dirty="0">
                <a:solidFill>
                  <a:srgbClr val="333333"/>
                </a:solidFill>
                <a:latin typeface="NotoSans"/>
              </a:rPr>
              <a:t>년 기업경영분석 결과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(BOK)</a:t>
            </a:r>
            <a:endParaRPr lang="en-US" altLang="ko-KR" b="0" i="0" dirty="0">
              <a:solidFill>
                <a:srgbClr val="333333"/>
              </a:solidFill>
              <a:effectLst/>
              <a:latin typeface="NotoSans"/>
            </a:endParaRPr>
          </a:p>
        </p:txBody>
      </p:sp>
    </p:spTree>
    <p:extLst>
      <p:ext uri="{BB962C8B-B14F-4D97-AF65-F5344CB8AC3E}">
        <p14:creationId xmlns:p14="http://schemas.microsoft.com/office/powerpoint/2010/main" val="3897344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26801-6D37-4B9C-A100-22EB32FA3DD8}"/>
              </a:ext>
            </a:extLst>
          </p:cNvPr>
          <p:cNvSpPr/>
          <p:nvPr/>
        </p:nvSpPr>
        <p:spPr>
          <a:xfrm>
            <a:off x="467544" y="275842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otoSans"/>
              </a:rPr>
              <a:t>2020</a:t>
            </a:r>
            <a:r>
              <a:rPr lang="ko-KR" altLang="en-US" dirty="0">
                <a:solidFill>
                  <a:srgbClr val="333333"/>
                </a:solidFill>
                <a:latin typeface="NotoSans"/>
              </a:rPr>
              <a:t>년 기업경영분석 결과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(BOK)</a:t>
            </a:r>
            <a:endParaRPr lang="en-US" altLang="ko-KR" b="0" i="0" dirty="0">
              <a:solidFill>
                <a:srgbClr val="333333"/>
              </a:solidFill>
              <a:effectLst/>
              <a:latin typeface="NotoSa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607821-E646-4BA9-9BCF-22D099B792F7}"/>
              </a:ext>
            </a:extLst>
          </p:cNvPr>
          <p:cNvSpPr/>
          <p:nvPr/>
        </p:nvSpPr>
        <p:spPr>
          <a:xfrm>
            <a:off x="317663" y="857232"/>
            <a:ext cx="3674403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년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일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공보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2021-6-9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호 보도자료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87AB3F-54FD-4BF1-A088-D2BB3292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2" y="1227813"/>
            <a:ext cx="6789467" cy="2057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C164A9-543B-4EE7-B48C-70823A705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2" y="3552915"/>
            <a:ext cx="6789467" cy="1644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F6724A-A218-47DE-BAFC-23FA043CA3DC}"/>
              </a:ext>
            </a:extLst>
          </p:cNvPr>
          <p:cNvSpPr txBox="1"/>
          <p:nvPr/>
        </p:nvSpPr>
        <p:spPr>
          <a:xfrm>
            <a:off x="485289" y="1575471"/>
            <a:ext cx="950332" cy="136815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7F137D-E36C-473B-A947-D1E8D2F4B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C063A19-0D70-4A4D-AE5C-62FDE7F9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09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26801-6D37-4B9C-A100-22EB32FA3DD8}"/>
              </a:ext>
            </a:extLst>
          </p:cNvPr>
          <p:cNvSpPr/>
          <p:nvPr/>
        </p:nvSpPr>
        <p:spPr>
          <a:xfrm>
            <a:off x="467544" y="275842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otoSans"/>
              </a:rPr>
              <a:t>2020</a:t>
            </a:r>
            <a:r>
              <a:rPr lang="ko-KR" altLang="en-US" dirty="0">
                <a:solidFill>
                  <a:srgbClr val="333333"/>
                </a:solidFill>
                <a:latin typeface="NotoSans"/>
              </a:rPr>
              <a:t>년 기업경영분석 결과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(BOK)</a:t>
            </a:r>
            <a:endParaRPr lang="en-US" altLang="ko-KR" b="0" i="0" dirty="0">
              <a:solidFill>
                <a:srgbClr val="333333"/>
              </a:solidFill>
              <a:effectLst/>
              <a:latin typeface="NotoSa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607821-E646-4BA9-9BCF-22D099B792F7}"/>
              </a:ext>
            </a:extLst>
          </p:cNvPr>
          <p:cNvSpPr/>
          <p:nvPr/>
        </p:nvSpPr>
        <p:spPr>
          <a:xfrm>
            <a:off x="317663" y="857232"/>
            <a:ext cx="3674403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5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년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일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공보</a:t>
            </a:r>
            <a:r>
              <a:rPr lang="ko-KR" altLang="en-US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kern="0" spc="50" dirty="0">
                <a:solidFill>
                  <a:srgbClr val="000000"/>
                </a:solidFill>
                <a:latin typeface="맑은 고딕" panose="020B0503020000020004" pitchFamily="50" charset="-127"/>
              </a:rPr>
              <a:t>2021-6-9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호 보도자료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E01758-E5F2-48C2-AE7C-DCB69F15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04927"/>
            <a:ext cx="7272808" cy="5076401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FEA2DED-8628-40CF-A1EF-0BAA19F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508534C-766E-4DFD-8F89-DDB78F8F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24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31861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3F7754-B6E2-4383-8C31-14F92A61CC26}"/>
              </a:ext>
            </a:extLst>
          </p:cNvPr>
          <p:cNvSpPr/>
          <p:nvPr/>
        </p:nvSpPr>
        <p:spPr>
          <a:xfrm>
            <a:off x="467544" y="275842"/>
            <a:ext cx="337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otoSans"/>
              </a:rPr>
              <a:t>2020</a:t>
            </a:r>
            <a:r>
              <a:rPr lang="ko-KR" altLang="en-US" dirty="0">
                <a:solidFill>
                  <a:srgbClr val="333333"/>
                </a:solidFill>
                <a:latin typeface="NotoSans"/>
              </a:rPr>
              <a:t>년 기업경영분석 결과</a:t>
            </a:r>
            <a:r>
              <a:rPr lang="en-US" altLang="ko-KR" dirty="0">
                <a:solidFill>
                  <a:srgbClr val="333333"/>
                </a:solidFill>
                <a:latin typeface="NotoSans"/>
              </a:rPr>
              <a:t>(BOK)</a:t>
            </a:r>
            <a:endParaRPr lang="en-US" altLang="ko-KR" b="0" i="0" dirty="0">
              <a:solidFill>
                <a:srgbClr val="333333"/>
              </a:solidFill>
              <a:effectLst/>
              <a:latin typeface="NotoSan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6F384B-B60F-426C-88F6-C89600F4ABEC}"/>
              </a:ext>
            </a:extLst>
          </p:cNvPr>
          <p:cNvSpPr/>
          <p:nvPr/>
        </p:nvSpPr>
        <p:spPr>
          <a:xfrm>
            <a:off x="4044063" y="327112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경영지표</a:t>
            </a:r>
            <a:r>
              <a:rPr lang="ko-KR" altLang="en-US" dirty="0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D29AD4-696C-4472-94EA-602FA7AF8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00477"/>
              </p:ext>
            </p:extLst>
          </p:nvPr>
        </p:nvGraphicFramePr>
        <p:xfrm>
          <a:off x="251520" y="1147841"/>
          <a:ext cx="8640962" cy="45822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8215">
                  <a:extLst>
                    <a:ext uri="{9D8B030D-6E8A-4147-A177-3AD203B41FA5}">
                      <a16:colId xmlns:a16="http://schemas.microsoft.com/office/drawing/2014/main" val="3583766411"/>
                    </a:ext>
                  </a:extLst>
                </a:gridCol>
                <a:gridCol w="1536347">
                  <a:extLst>
                    <a:ext uri="{9D8B030D-6E8A-4147-A177-3AD203B41FA5}">
                      <a16:colId xmlns:a16="http://schemas.microsoft.com/office/drawing/2014/main" val="2320004019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3897445146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2921988426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3631539596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2671509283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1719494527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2978016633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1975915290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2997890367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800738753"/>
                    </a:ext>
                  </a:extLst>
                </a:gridCol>
                <a:gridCol w="674640">
                  <a:extLst>
                    <a:ext uri="{9D8B030D-6E8A-4147-A177-3AD203B41FA5}">
                      <a16:colId xmlns:a16="http://schemas.microsoft.com/office/drawing/2014/main" val="3303538215"/>
                    </a:ext>
                  </a:extLst>
                </a:gridCol>
              </a:tblGrid>
              <a:tr h="28364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    업   종   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전산업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ALL)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제조업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C)  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비제조업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en-US" sz="1000" u="none" strike="noStrike" dirty="0">
                          <a:effectLst/>
                        </a:rPr>
                        <a:t>Z)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대기업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중소기업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46496"/>
                  </a:ext>
                </a:extLst>
              </a:tr>
              <a:tr h="1887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지        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2019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2020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200022119"/>
                  </a:ext>
                </a:extLst>
              </a:tr>
              <a:tr h="10551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성장성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지표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en-US" altLang="ko-KR" sz="1000" u="none" strike="noStrike">
                          <a:effectLst/>
                        </a:rPr>
                        <a:t>(%)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170189" marT="5673" marB="0" anchor="ctr"/>
                </a:tc>
                <a:extLst>
                  <a:ext uri="{0D108BD9-81ED-4DB2-BD59-A6C34878D82A}">
                    <a16:rowId xmlns:a16="http://schemas.microsoft.com/office/drawing/2014/main" val="474824141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총자산증가율</a:t>
                      </a:r>
                      <a:r>
                        <a:rPr lang="en-US" altLang="ko-KR" sz="1000" u="none" strike="noStrike" baseline="30000" dirty="0">
                          <a:effectLst/>
                        </a:rPr>
                        <a:t>1)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4.98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4.92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4.82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7.04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5.01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4.61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4.49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6.35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6.33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865680993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644740609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유형자산증가율</a:t>
                      </a:r>
                      <a:r>
                        <a:rPr lang="en-US" altLang="ko-KR" sz="1000" u="none" strike="noStrike" baseline="30000">
                          <a:effectLst/>
                        </a:rPr>
                        <a:t>1)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7.09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3.46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2.71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3.33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12.35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3.59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7.28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2.25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6.45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7.31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387667095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102521155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매출액증가율</a:t>
                      </a:r>
                      <a:r>
                        <a:rPr lang="en-US" altLang="ko-KR" sz="1000" u="none" strike="noStrike" baseline="30000">
                          <a:effectLst/>
                        </a:rPr>
                        <a:t>2)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-0.96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-3.16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-2.27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-3.62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-2.61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-1.54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-4.32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1.49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482429864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836471815"/>
                  </a:ext>
                </a:extLst>
              </a:tr>
              <a:tr h="105517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수익성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ko-KR" altLang="en-US" sz="1000" u="none" strike="noStrike">
                          <a:effectLst/>
                        </a:rPr>
                        <a:t>지표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en-US" altLang="ko-KR" sz="1000" u="none" strike="noStrike">
                          <a:effectLst/>
                        </a:rPr>
                        <a:t>(%)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11711014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총자산세전순이익률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3.60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3.43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2.64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2.84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3.24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3.05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2.81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3.42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27590713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175950319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매출액세전순이익률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4.08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4.44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4.41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3.64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4.21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4.09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4.22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4.03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4.64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763683258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22003155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매출액영업이익률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4.80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5.06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4.74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4.87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4.86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5.28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4.66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4.90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5.27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5.57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760082314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913017750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매출액순이익률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2.97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3.30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2.58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3.01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3.03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2.78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3.30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923574166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296529963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자기자본순이익률</a:t>
                      </a:r>
                      <a:r>
                        <a:rPr lang="en-US" altLang="ko-KR" sz="1000" u="none" strike="noStrike">
                          <a:effectLst/>
                        </a:rPr>
                        <a:t>(ROE)</a:t>
                      </a:r>
                      <a:endParaRPr lang="en-US" altLang="ko-KR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4.43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4.55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4.35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4.24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4.57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5.03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4.35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4.17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4.85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6.29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492239786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4254278398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매출원가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</a:rPr>
                        <a:t>매출액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80.08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79.06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82.78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81.93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76.86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75.67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80.95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79.85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77.14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76.53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327154895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3606472109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금융비용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ko-KR" altLang="en-US" sz="1000" u="none" strike="noStrike" dirty="0">
                          <a:effectLst/>
                        </a:rPr>
                        <a:t>매출액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1.30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1.29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0.83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0.79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1.88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1.89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1.09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1.07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2.03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2.00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593533131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905831836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차입금평균이자율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3.78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3.32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3.46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2.98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3.99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3.52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3.70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3.16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3.95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3.65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447530208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275427824"/>
                  </a:ext>
                </a:extLst>
              </a:tr>
              <a:tr h="129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이자보상비율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367.64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391.49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574.74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616.41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258.78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280.11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427.37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457.03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259.23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278.64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1802742845"/>
                  </a:ext>
                </a:extLst>
              </a:tr>
              <a:tr h="1055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673" marR="5673" marT="5673" marB="0" anchor="ctr"/>
                </a:tc>
                <a:extLst>
                  <a:ext uri="{0D108BD9-81ED-4DB2-BD59-A6C34878D82A}">
                    <a16:rowId xmlns:a16="http://schemas.microsoft.com/office/drawing/2014/main" val="5420421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5278F20-04FC-4DE6-BA2B-5B94338FF5CD}"/>
              </a:ext>
            </a:extLst>
          </p:cNvPr>
          <p:cNvSpPr txBox="1"/>
          <p:nvPr/>
        </p:nvSpPr>
        <p:spPr>
          <a:xfrm>
            <a:off x="395536" y="5958037"/>
            <a:ext cx="315861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엑셀 </a:t>
            </a:r>
            <a:r>
              <a:rPr lang="en-US" altLang="ko-KR" sz="1200" dirty="0"/>
              <a:t>data </a:t>
            </a:r>
            <a:r>
              <a:rPr lang="ko-KR" altLang="en-US" sz="1200" dirty="0" err="1"/>
              <a:t>공유할것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9A7F21-1726-49AF-BBF0-49E09E33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516E11-F4F0-46EF-A10B-FE89F7BD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43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6CE11-AFBB-4766-A964-97EAC9A570F6}"/>
              </a:ext>
            </a:extLst>
          </p:cNvPr>
          <p:cNvSpPr txBox="1"/>
          <p:nvPr/>
        </p:nvSpPr>
        <p:spPr>
          <a:xfrm>
            <a:off x="323528" y="28078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기업분석 시각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981E3-B2F9-47B2-890F-14B4C2A95D40}"/>
              </a:ext>
            </a:extLst>
          </p:cNvPr>
          <p:cNvSpPr txBox="1"/>
          <p:nvPr/>
        </p:nvSpPr>
        <p:spPr>
          <a:xfrm>
            <a:off x="395536" y="1198132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거래소 상장기업 분석사례 살펴보기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삼성전자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66"/>
                </a:highlight>
              </a:rPr>
              <a:t>재무비율 정보</a:t>
            </a:r>
            <a:r>
              <a:rPr lang="en-US" altLang="ko-KR" dirty="0">
                <a:highlight>
                  <a:srgbClr val="FFFF66"/>
                </a:highlight>
              </a:rPr>
              <a:t>(</a:t>
            </a:r>
            <a:r>
              <a:rPr lang="ko-KR" altLang="en-US" dirty="0">
                <a:highlight>
                  <a:srgbClr val="FFFF66"/>
                </a:highlight>
              </a:rPr>
              <a:t>구글</a:t>
            </a:r>
            <a:r>
              <a:rPr lang="en-US" altLang="ko-KR" dirty="0">
                <a:highlight>
                  <a:srgbClr val="FFFF66"/>
                </a:highlight>
              </a:rPr>
              <a:t>)</a:t>
            </a:r>
          </a:p>
          <a:p>
            <a:r>
              <a:rPr lang="ko-KR" altLang="en-US" dirty="0">
                <a:highlight>
                  <a:srgbClr val="FFFF66"/>
                </a:highlight>
              </a:rPr>
              <a:t>별도자료</a:t>
            </a:r>
            <a:r>
              <a:rPr lang="en-US" altLang="ko-KR" dirty="0">
                <a:highlight>
                  <a:srgbClr val="FFFF66"/>
                </a:highlight>
              </a:rPr>
              <a:t>(pdf)</a:t>
            </a:r>
            <a:endParaRPr lang="ko-KR" altLang="en-US" dirty="0">
              <a:highlight>
                <a:srgbClr val="FFFF66"/>
              </a:highlight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211C1C-63D1-4F9B-9651-365CD527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C808F-D5F6-485D-B27E-D0740C9A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2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PBL- FBA 3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PROJECT-2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평가 기준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방식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5BB23-8729-4F0F-86F3-0BC413EFC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69891"/>
              </p:ext>
            </p:extLst>
          </p:nvPr>
        </p:nvGraphicFramePr>
        <p:xfrm>
          <a:off x="395536" y="1046365"/>
          <a:ext cx="8108341" cy="2898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076">
                  <a:extLst>
                    <a:ext uri="{9D8B030D-6E8A-4147-A177-3AD203B41FA5}">
                      <a16:colId xmlns:a16="http://schemas.microsoft.com/office/drawing/2014/main" val="2159817680"/>
                    </a:ext>
                  </a:extLst>
                </a:gridCol>
                <a:gridCol w="2086380">
                  <a:extLst>
                    <a:ext uri="{9D8B030D-6E8A-4147-A177-3AD203B41FA5}">
                      <a16:colId xmlns:a16="http://schemas.microsoft.com/office/drawing/2014/main" val="2839114137"/>
                    </a:ext>
                  </a:extLst>
                </a:gridCol>
                <a:gridCol w="1977528">
                  <a:extLst>
                    <a:ext uri="{9D8B030D-6E8A-4147-A177-3AD203B41FA5}">
                      <a16:colId xmlns:a16="http://schemas.microsoft.com/office/drawing/2014/main" val="4222449559"/>
                    </a:ext>
                  </a:extLst>
                </a:gridCol>
                <a:gridCol w="2026357">
                  <a:extLst>
                    <a:ext uri="{9D8B030D-6E8A-4147-A177-3AD203B41FA5}">
                      <a16:colId xmlns:a16="http://schemas.microsoft.com/office/drawing/2014/main" val="3933092793"/>
                    </a:ext>
                  </a:extLst>
                </a:gridCol>
              </a:tblGrid>
              <a:tr h="358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평가 항목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평가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평가방식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점수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범위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781610"/>
                  </a:ext>
                </a:extLst>
              </a:tr>
              <a:tr h="377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논문선정 발표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자체 평가</a:t>
                      </a:r>
                      <a:r>
                        <a:rPr lang="en-US" altLang="ko-KR" sz="1200" b="1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다른 조</a:t>
                      </a:r>
                      <a:r>
                        <a:rPr lang="en-US" altLang="ko-KR" sz="1200" b="1" dirty="0">
                          <a:highlight>
                            <a:srgbClr val="FFFF00"/>
                          </a:highlight>
                        </a:rPr>
                        <a:t>) + 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주임</a:t>
                      </a:r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상대평가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10(5~10)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979744"/>
                  </a:ext>
                </a:extLst>
              </a:tr>
              <a:tr h="377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기획서 발표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객관적 기준표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절대평가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10(1~10)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92322"/>
                  </a:ext>
                </a:extLst>
              </a:tr>
              <a:tr h="377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중간발표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자체 평가</a:t>
                      </a:r>
                      <a:r>
                        <a:rPr lang="en-US" altLang="ko-KR" sz="1200" b="1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다른 조</a:t>
                      </a:r>
                      <a:r>
                        <a:rPr lang="en-US" altLang="ko-KR" sz="1200" b="1" dirty="0">
                          <a:highlight>
                            <a:srgbClr val="FFFF00"/>
                          </a:highlight>
                        </a:rPr>
                        <a:t>) + </a:t>
                      </a:r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주임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절대평가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10(5~10)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07950"/>
                  </a:ext>
                </a:extLst>
              </a:tr>
              <a:tr h="455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정성평가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ctr" latinLnBrk="1">
                        <a:buFontTx/>
                        <a:buChar char="-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성실도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협업도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</a:t>
                      </a:r>
                      <a:r>
                        <a:rPr lang="ko-KR" altLang="en-US" sz="1200" b="1" dirty="0"/>
                        <a:t>분 이상 지각</a:t>
                      </a:r>
                      <a:r>
                        <a:rPr lang="en-US" altLang="ko-KR" sz="1200" b="1" dirty="0"/>
                        <a:t>/</a:t>
                      </a:r>
                    </a:p>
                    <a:p>
                      <a:pPr algn="ctr" latinLnBrk="1"/>
                      <a:r>
                        <a:rPr lang="ko-KR" altLang="en-US" sz="1200" b="1" dirty="0"/>
                        <a:t>프로젝트위치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소회의실이탈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83350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최종결과 발표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highlight>
                            <a:srgbClr val="FFFF00"/>
                          </a:highlight>
                        </a:rPr>
                        <a:t>평가위원 심사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상대평가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34010"/>
                  </a:ext>
                </a:extLst>
              </a:tr>
              <a:tr h="377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총점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(100)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1790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7D454B-81E4-4F96-AB38-87282B6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06EBC-3B81-4FD3-B671-672ECE20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0232" y="6356350"/>
            <a:ext cx="2133600" cy="365125"/>
          </a:xfrm>
        </p:spPr>
        <p:txBody>
          <a:bodyPr/>
          <a:lstStyle/>
          <a:p>
            <a:fld id="{DE77BB65-F969-4654-BF30-45C70C1BE11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E2CBD-2950-4C7A-9DAD-4E4C130A5606}"/>
              </a:ext>
            </a:extLst>
          </p:cNvPr>
          <p:cNvSpPr txBox="1"/>
          <p:nvPr/>
        </p:nvSpPr>
        <p:spPr>
          <a:xfrm>
            <a:off x="539552" y="4390370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발표자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발표별</a:t>
            </a:r>
            <a:r>
              <a:rPr lang="ko-KR" altLang="en-US" sz="1600" dirty="0"/>
              <a:t> 변경 원칙 </a:t>
            </a:r>
            <a:r>
              <a:rPr lang="en-US" altLang="ko-KR" sz="1600" dirty="0">
                <a:sym typeface="Wingdings" panose="05000000000000000000" pitchFamily="2" charset="2"/>
              </a:rPr>
              <a:t> project team </a:t>
            </a:r>
            <a:r>
              <a:rPr lang="ko-KR" altLang="en-US" sz="1600" dirty="0">
                <a:sym typeface="Wingdings" panose="05000000000000000000" pitchFamily="2" charset="2"/>
              </a:rPr>
              <a:t> 구성원 발표 기회 부여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기획서 기준표 </a:t>
            </a:r>
            <a:r>
              <a:rPr lang="en-US" altLang="ko-KR" sz="1600" dirty="0"/>
              <a:t>: </a:t>
            </a:r>
            <a:r>
              <a:rPr lang="ko-KR" altLang="en-US" sz="1600" dirty="0"/>
              <a:t>기획서 발표 직후 공유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정성평가 </a:t>
            </a:r>
            <a:r>
              <a:rPr lang="en-US" altLang="ko-KR" sz="1600" dirty="0"/>
              <a:t>: </a:t>
            </a:r>
            <a:r>
              <a:rPr lang="ko-KR" altLang="en-US" sz="1600" dirty="0"/>
              <a:t>사전 승인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신고시</a:t>
            </a:r>
            <a:r>
              <a:rPr lang="ko-KR" altLang="en-US" sz="1600" dirty="0"/>
              <a:t> 예외 </a:t>
            </a:r>
            <a:r>
              <a:rPr lang="en-US" altLang="ko-KR" sz="1600" dirty="0"/>
              <a:t>, </a:t>
            </a:r>
            <a:r>
              <a:rPr lang="ko-KR" altLang="en-US" sz="1600" dirty="0"/>
              <a:t>감점 요인 </a:t>
            </a:r>
            <a:r>
              <a:rPr lang="en-US" altLang="ko-KR" sz="1600" dirty="0"/>
              <a:t>( </a:t>
            </a:r>
            <a:r>
              <a:rPr lang="ko-KR" altLang="en-US" sz="1600" dirty="0"/>
              <a:t>최대 </a:t>
            </a:r>
            <a:r>
              <a:rPr lang="en-US" altLang="ko-KR" sz="1600" dirty="0"/>
              <a:t>– 10)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014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6CE11-AFBB-4766-A964-97EAC9A570F6}"/>
              </a:ext>
            </a:extLst>
          </p:cNvPr>
          <p:cNvSpPr txBox="1"/>
          <p:nvPr/>
        </p:nvSpPr>
        <p:spPr>
          <a:xfrm>
            <a:off x="381727" y="34615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상장기업 신용등급</a:t>
            </a:r>
            <a:r>
              <a:rPr lang="en-US" altLang="ko-KR" dirty="0"/>
              <a:t>(</a:t>
            </a:r>
            <a:r>
              <a:rPr lang="ko-KR" altLang="en-US" dirty="0"/>
              <a:t>기업어음</a:t>
            </a:r>
            <a:r>
              <a:rPr lang="en-US" altLang="ko-KR" dirty="0"/>
              <a:t>, </a:t>
            </a:r>
            <a:r>
              <a:rPr lang="ko-KR" altLang="en-US" dirty="0"/>
              <a:t>회사채</a:t>
            </a:r>
            <a:r>
              <a:rPr lang="en-US" altLang="ko-KR" dirty="0"/>
              <a:t>) </a:t>
            </a:r>
            <a:r>
              <a:rPr lang="ko-KR" altLang="en-US" dirty="0"/>
              <a:t>현황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981E3-B2F9-47B2-890F-14B4C2A95D40}"/>
              </a:ext>
            </a:extLst>
          </p:cNvPr>
          <p:cNvSpPr txBox="1"/>
          <p:nvPr/>
        </p:nvSpPr>
        <p:spPr>
          <a:xfrm>
            <a:off x="467544" y="1268760"/>
            <a:ext cx="3024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유가증권시장 신용등급 사례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/>
              <a:t>코스닥기업 신용등급 사례</a:t>
            </a:r>
            <a:endParaRPr lang="en-US" altLang="ko-KR" sz="1400" dirty="0"/>
          </a:p>
          <a:p>
            <a:r>
              <a:rPr lang="ko-KR" altLang="en-US" sz="1400" dirty="0">
                <a:highlight>
                  <a:srgbClr val="FFFF66"/>
                </a:highlight>
              </a:rPr>
              <a:t>       별도자료</a:t>
            </a:r>
            <a:r>
              <a:rPr lang="en-US" altLang="ko-KR" sz="1400" dirty="0">
                <a:highlight>
                  <a:srgbClr val="FFFF66"/>
                </a:highlight>
              </a:rPr>
              <a:t>(pdf)</a:t>
            </a:r>
          </a:p>
          <a:p>
            <a:endParaRPr lang="en-US" altLang="ko-KR" sz="1400" dirty="0">
              <a:highlight>
                <a:srgbClr val="FFFF66"/>
              </a:highlight>
            </a:endParaRPr>
          </a:p>
          <a:p>
            <a:r>
              <a:rPr lang="en-US" altLang="ko-KR" sz="1400" dirty="0">
                <a:highlight>
                  <a:srgbClr val="FFFF66"/>
                </a:highlight>
              </a:rPr>
              <a:t>TS2000  </a:t>
            </a:r>
            <a:r>
              <a:rPr lang="ko-KR" altLang="en-US" sz="1400" dirty="0">
                <a:highlight>
                  <a:srgbClr val="FFFF66"/>
                </a:highlight>
              </a:rPr>
              <a:t>자료 활용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929FA-6CA8-4C6F-8985-B34AEE8F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7371F00-6460-40FA-B0D2-9D799BF7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72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8106A-69F1-4141-80DB-2290BF00F75F}"/>
              </a:ext>
            </a:extLst>
          </p:cNvPr>
          <p:cNvSpPr/>
          <p:nvPr/>
        </p:nvSpPr>
        <p:spPr>
          <a:xfrm>
            <a:off x="323528" y="98072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https://www.nicerating.com/disclosure/corporateCreditGrade.do?cmpCd=&amp;cond1=RANK&amp;cond2=NOTCH_GUBUN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B6D98-2E9D-44CA-A624-D9490400D983}"/>
              </a:ext>
            </a:extLst>
          </p:cNvPr>
          <p:cNvSpPr txBox="1"/>
          <p:nvPr/>
        </p:nvSpPr>
        <p:spPr>
          <a:xfrm>
            <a:off x="323528" y="27584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NICE</a:t>
            </a:r>
            <a:r>
              <a:rPr lang="ko-KR" altLang="en-US" dirty="0"/>
              <a:t>신용평가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D1352-AC34-48E1-9067-D4F3FB9E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3" y="1340769"/>
            <a:ext cx="7712010" cy="5517232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76FA2EB-61F7-4470-B8A3-A540BFD1B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AC63B-02E3-401A-9B7E-E3009910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4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8106A-69F1-4141-80DB-2290BF00F75F}"/>
              </a:ext>
            </a:extLst>
          </p:cNvPr>
          <p:cNvSpPr/>
          <p:nvPr/>
        </p:nvSpPr>
        <p:spPr>
          <a:xfrm>
            <a:off x="323528" y="98072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https://www.nicerating.com/disclosure/corporateCreditGrade.do?cmpCd=&amp;cond1=RANK&amp;cond2=NOTCH_GUBUN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B6D98-2E9D-44CA-A624-D9490400D983}"/>
              </a:ext>
            </a:extLst>
          </p:cNvPr>
          <p:cNvSpPr txBox="1"/>
          <p:nvPr/>
        </p:nvSpPr>
        <p:spPr>
          <a:xfrm>
            <a:off x="323528" y="27584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NICE</a:t>
            </a:r>
            <a:r>
              <a:rPr lang="ko-KR" altLang="en-US" dirty="0"/>
              <a:t>신용평가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8D1352-AC34-48E1-9067-D4F3FB9E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566645"/>
            <a:ext cx="7712010" cy="4505562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ABB1D52-6B06-4F14-A28E-7D619A19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0B6A0A-2BA8-4E13-9A4A-FB02CB4C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62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B6D98-2E9D-44CA-A624-D9490400D983}"/>
              </a:ext>
            </a:extLst>
          </p:cNvPr>
          <p:cNvSpPr txBox="1"/>
          <p:nvPr/>
        </p:nvSpPr>
        <p:spPr>
          <a:xfrm>
            <a:off x="323528" y="27584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NICE</a:t>
            </a:r>
            <a:r>
              <a:rPr lang="ko-KR" altLang="en-US" dirty="0"/>
              <a:t>신용평가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A7AB75-4B37-40CD-8062-B18C720A4D2D}"/>
              </a:ext>
            </a:extLst>
          </p:cNvPr>
          <p:cNvSpPr/>
          <p:nvPr/>
        </p:nvSpPr>
        <p:spPr>
          <a:xfrm>
            <a:off x="293931" y="9082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https://www.nicerating.com/disclosure/yearDefaultRates.do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DA6E64-667C-4787-B14C-3023FA26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85200"/>
            <a:ext cx="7920880" cy="4887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DF9EDD-F613-4B48-9CE9-A10D820D76C1}"/>
              </a:ext>
            </a:extLst>
          </p:cNvPr>
          <p:cNvSpPr/>
          <p:nvPr/>
        </p:nvSpPr>
        <p:spPr>
          <a:xfrm>
            <a:off x="293931" y="6318415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부도의 정의 </a:t>
            </a:r>
            <a:r>
              <a:rPr lang="en-US" altLang="ko-KR" sz="1200" b="1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</a:t>
            </a:r>
            <a:r>
              <a:rPr lang="ko-KR" altLang="en-US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원리금의 적기상환이 이루어지지 않거나 기업회생절차</a:t>
            </a:r>
            <a:r>
              <a:rPr lang="en-US" altLang="ko-KR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파산절차의 개시가 있는 경우로 한다</a:t>
            </a:r>
            <a:r>
              <a:rPr lang="en-US" altLang="ko-KR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[</a:t>
            </a:r>
            <a:r>
              <a:rPr lang="ko-KR" altLang="en-US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금융투자규정 제 </a:t>
            </a:r>
            <a:r>
              <a:rPr lang="en-US" altLang="ko-KR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8-19</a:t>
            </a:r>
            <a:r>
              <a:rPr lang="ko-KR" altLang="en-US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조의 </a:t>
            </a:r>
            <a:r>
              <a:rPr lang="en-US" altLang="ko-KR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9 3</a:t>
            </a:r>
            <a:r>
              <a:rPr lang="ko-KR" altLang="en-US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</a:t>
            </a:r>
            <a:r>
              <a:rPr lang="en-US" altLang="ko-KR" sz="1200" dirty="0">
                <a:solidFill>
                  <a:srgbClr val="363636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2]</a:t>
            </a:r>
            <a:endParaRPr lang="en-US" altLang="ko-KR" sz="1200" b="0" i="0" dirty="0">
              <a:solidFill>
                <a:srgbClr val="363636"/>
              </a:solidFill>
              <a:effectLst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D0B4794-23BD-4DEC-94F9-13ADB97F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6611C0-EE1B-4347-8FFB-900947F1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44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AED7AB-4AB8-4654-940A-48B087B52F9A}"/>
              </a:ext>
            </a:extLst>
          </p:cNvPr>
          <p:cNvSpPr/>
          <p:nvPr/>
        </p:nvSpPr>
        <p:spPr>
          <a:xfrm>
            <a:off x="722043" y="5178348"/>
            <a:ext cx="792088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경영전략분석（</a:t>
            </a:r>
            <a:r>
              <a:rPr lang="en-US" altLang="ko-KR" sz="1200" dirty="0"/>
              <a:t>corporate strategy analysis</a:t>
            </a:r>
            <a:r>
              <a:rPr lang="ko-KR" altLang="en-US" sz="1200" dirty="0"/>
              <a:t>） </a:t>
            </a:r>
            <a:endParaRPr lang="en-US" altLang="ko-KR" sz="1200" dirty="0"/>
          </a:p>
          <a:p>
            <a:r>
              <a:rPr lang="ko-KR" altLang="en-US" sz="1200" dirty="0"/>
              <a:t>경영자의  경험</a:t>
            </a:r>
            <a:r>
              <a:rPr lang="en-US" altLang="ko-KR" sz="1200" dirty="0"/>
              <a:t>, </a:t>
            </a:r>
            <a:r>
              <a:rPr lang="ko-KR" altLang="en-US" sz="1200" dirty="0"/>
              <a:t>기업의 경쟁환경</a:t>
            </a:r>
            <a:r>
              <a:rPr lang="en-US" altLang="ko-KR" sz="1200" dirty="0"/>
              <a:t>, </a:t>
            </a:r>
            <a:r>
              <a:rPr lang="ko-KR" altLang="en-US" sz="1200" dirty="0"/>
              <a:t>기업 업종의 성장가능성</a:t>
            </a:r>
            <a:r>
              <a:rPr lang="en-US" altLang="ko-KR" sz="1200" dirty="0"/>
              <a:t>, </a:t>
            </a:r>
            <a:r>
              <a:rPr lang="ko-KR" altLang="en-US" sz="1200" dirty="0"/>
              <a:t>국내외 경제환경 변화 등 기업내외의 환경 부실화의 원인이 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환경변화에 대응하기 위한 기업의 장단기 전략을 분석하고 이들 전략이 </a:t>
            </a:r>
            <a:r>
              <a:rPr lang="ko-KR" altLang="en-US" sz="1200" dirty="0">
                <a:highlight>
                  <a:srgbClr val="FFFF00"/>
                </a:highlight>
              </a:rPr>
              <a:t>환경변화에 적절히 대응할 수 있도록 마련되었는가를 살펴봄으로써 부실화의 가능성을 예상하는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DC2856-D205-45AD-8AF3-6E50590B028B}"/>
              </a:ext>
            </a:extLst>
          </p:cNvPr>
          <p:cNvSpPr/>
          <p:nvPr/>
        </p:nvSpPr>
        <p:spPr>
          <a:xfrm>
            <a:off x="690470" y="1021767"/>
            <a:ext cx="792088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>
                <a:highlight>
                  <a:srgbClr val="00FFFF"/>
                </a:highlight>
              </a:rPr>
              <a:t>재무제표분석（</a:t>
            </a:r>
            <a:r>
              <a:rPr lang="en-US" altLang="ko-KR" sz="1200" dirty="0">
                <a:highlight>
                  <a:srgbClr val="00FFFF"/>
                </a:highlight>
              </a:rPr>
              <a:t>financial statement analysis</a:t>
            </a:r>
            <a:r>
              <a:rPr lang="ko-KR" altLang="en-US" sz="1200" dirty="0">
                <a:highlight>
                  <a:srgbClr val="00FFFF"/>
                </a:highlight>
              </a:rPr>
              <a:t>） 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 </a:t>
            </a:r>
            <a:r>
              <a:rPr lang="ko-KR" altLang="en-US" sz="1200" dirty="0">
                <a:highlight>
                  <a:srgbClr val="FFFF00"/>
                </a:highlight>
              </a:rPr>
              <a:t>기업부실예측 기본 분석방법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dirty="0"/>
              <a:t> </a:t>
            </a:r>
            <a:r>
              <a:rPr lang="ko-KR" altLang="en-US" sz="1200" dirty="0"/>
              <a:t>기업의 </a:t>
            </a:r>
            <a:r>
              <a:rPr lang="ko-KR" altLang="en-US" sz="1200" dirty="0">
                <a:highlight>
                  <a:srgbClr val="FFFF00"/>
                </a:highlight>
              </a:rPr>
              <a:t>재무제표가 그 기업의 경영성과와 재무상태를 정확히 반영한다는 가정 </a:t>
            </a:r>
            <a:r>
              <a:rPr lang="en-US" altLang="ko-KR" sz="1200" dirty="0">
                <a:highlight>
                  <a:srgbClr val="00FFFF"/>
                </a:highlight>
              </a:rPr>
              <a:t>(</a:t>
            </a:r>
            <a:r>
              <a:rPr lang="ko-KR" altLang="en-US" sz="1200" dirty="0">
                <a:highlight>
                  <a:srgbClr val="00FFFF"/>
                </a:highlight>
              </a:rPr>
              <a:t>기업가치와 시장가격은 다르다</a:t>
            </a:r>
            <a:r>
              <a:rPr lang="en-US" altLang="ko-KR" sz="1200" dirty="0">
                <a:highlight>
                  <a:srgbClr val="00FFFF"/>
                </a:highlight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기업의 수익성</a:t>
            </a:r>
            <a:r>
              <a:rPr lang="en-US" altLang="ko-KR" sz="1200" dirty="0"/>
              <a:t>·</a:t>
            </a:r>
            <a:r>
              <a:rPr lang="ko-KR" altLang="en-US" sz="1200" dirty="0"/>
              <a:t>안정성</a:t>
            </a:r>
            <a:r>
              <a:rPr lang="en-US" altLang="ko-KR" sz="1200" dirty="0"/>
              <a:t>, </a:t>
            </a:r>
            <a:r>
              <a:rPr lang="ko-KR" altLang="en-US" sz="1200" dirty="0"/>
              <a:t>활동성</a:t>
            </a:r>
            <a:r>
              <a:rPr lang="en-US" altLang="ko-KR" sz="1200" dirty="0"/>
              <a:t>, </a:t>
            </a:r>
            <a:r>
              <a:rPr lang="ko-KR" altLang="en-US" sz="1200" dirty="0"/>
              <a:t>성장성</a:t>
            </a:r>
            <a:r>
              <a:rPr lang="en-US" altLang="ko-KR" sz="1200" dirty="0"/>
              <a:t>·</a:t>
            </a:r>
            <a:r>
              <a:rPr lang="ko-KR" altLang="en-US" sz="1200" dirty="0"/>
              <a:t>재무구조 등에 관한 각종 </a:t>
            </a:r>
            <a:r>
              <a:rPr lang="ko-KR" altLang="en-US" sz="1200" dirty="0">
                <a:highlight>
                  <a:srgbClr val="FFFF00"/>
                </a:highlight>
              </a:rPr>
              <a:t>재무비율을 분석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정상기업과 부실기업을 판별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기준점 설정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 새로운 특정기업의 부실 가능성을 예측하는 방법</a:t>
            </a:r>
            <a:endParaRPr lang="en-US" altLang="ko-KR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5A02D6-C1FD-498F-842B-0F6EDE4B8453}"/>
              </a:ext>
            </a:extLst>
          </p:cNvPr>
          <p:cNvSpPr/>
          <p:nvPr/>
        </p:nvSpPr>
        <p:spPr>
          <a:xfrm>
            <a:off x="712170" y="2490694"/>
            <a:ext cx="789918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200" dirty="0"/>
              <a:t>현금흐름분석（</a:t>
            </a:r>
            <a:r>
              <a:rPr lang="en-US" altLang="ko-KR" sz="1200" dirty="0"/>
              <a:t>cash flow analysis</a:t>
            </a:r>
            <a:r>
              <a:rPr lang="ko-KR" altLang="en-US" sz="1200" dirty="0"/>
              <a:t>） 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기업 도산원인 </a:t>
            </a:r>
            <a:r>
              <a:rPr lang="en-US" altLang="ko-KR" sz="1200" dirty="0"/>
              <a:t>: </a:t>
            </a:r>
            <a:r>
              <a:rPr lang="ko-KR" altLang="en-US" sz="1200" dirty="0"/>
              <a:t>최종적인 도산원인은 기업의 채무불이행</a:t>
            </a:r>
            <a:r>
              <a:rPr lang="en-US" altLang="ko-KR" sz="1200" dirty="0"/>
              <a:t>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기업의 장단기 현금흐름 추이를 관찰한 결과 </a:t>
            </a:r>
            <a:r>
              <a:rPr lang="ko-KR" altLang="en-US" sz="1200" dirty="0">
                <a:highlight>
                  <a:srgbClr val="FFFF00"/>
                </a:highlight>
              </a:rPr>
              <a:t>현금유출이</a:t>
            </a:r>
            <a:r>
              <a:rPr lang="ko-KR" altLang="en-US" sz="1200" dirty="0"/>
              <a:t> </a:t>
            </a:r>
            <a:r>
              <a:rPr lang="ko-KR" altLang="en-US" sz="1200" dirty="0">
                <a:highlight>
                  <a:srgbClr val="FFFF00"/>
                </a:highlight>
              </a:rPr>
              <a:t>현금유입보다 지속적으로 많을 것으로 전망되는 기업은 부실가능성이 높은 기업이라고 판단할 수 있다는 관점에서 부실을 예측하는 방법</a:t>
            </a:r>
            <a:endParaRPr lang="en-US" altLang="ko-KR" sz="1200" dirty="0">
              <a:highlight>
                <a:srgbClr val="FFFF00"/>
              </a:highligh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A8E34C-D8A0-49E2-8635-E1D616077CC6}"/>
              </a:ext>
            </a:extLst>
          </p:cNvPr>
          <p:cNvSpPr/>
          <p:nvPr/>
        </p:nvSpPr>
        <p:spPr>
          <a:xfrm>
            <a:off x="712170" y="3846738"/>
            <a:ext cx="7930753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1200" dirty="0"/>
              <a:t>증권시장 정보분석（</a:t>
            </a:r>
            <a:r>
              <a:rPr lang="en-US" altLang="ko-KR" sz="1200" dirty="0"/>
              <a:t>market information analysis</a:t>
            </a:r>
            <a:r>
              <a:rPr lang="ko-KR" altLang="en-US" sz="1200" dirty="0"/>
              <a:t>） 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상장기업의 경우 기업 부실화에 관한 정보가 주가에 즉시 반영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/>
              <a:t> 도산발생시점 수개월 전에 이미 주가가 하락하는 경우가 많거나</a:t>
            </a:r>
            <a:r>
              <a:rPr lang="en-US" altLang="ko-KR" sz="1200" dirty="0"/>
              <a:t>, </a:t>
            </a:r>
            <a:r>
              <a:rPr lang="ko-KR" altLang="en-US" sz="1200" dirty="0"/>
              <a:t> 부실화가 예상되면 채권등급을 낮추어 발표하게 된다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 </a:t>
            </a:r>
            <a:r>
              <a:rPr lang="ko-KR" altLang="en-US" sz="1200" dirty="0">
                <a:highlight>
                  <a:srgbClr val="FFFF00"/>
                </a:highlight>
              </a:rPr>
              <a:t>증권시장정보는 재무제표</a:t>
            </a:r>
            <a:r>
              <a:rPr lang="en-US" altLang="ko-KR" sz="1200" dirty="0">
                <a:highlight>
                  <a:srgbClr val="FFFF00"/>
                </a:highlight>
              </a:rPr>
              <a:t>(F/S) </a:t>
            </a:r>
            <a:r>
              <a:rPr lang="ko-KR" altLang="en-US" sz="1200" dirty="0">
                <a:highlight>
                  <a:srgbClr val="FFFF00"/>
                </a:highlight>
              </a:rPr>
              <a:t>정보에 비하여 적시성이 높으므로 </a:t>
            </a:r>
            <a:r>
              <a:rPr lang="ko-KR" altLang="en-US" sz="1200" dirty="0"/>
              <a:t>재무제표 정보를 보완하므로 이런 관점에서 부실을 예측하는 방법</a:t>
            </a:r>
            <a:r>
              <a:rPr lang="en-US" altLang="ko-KR" sz="1200" dirty="0"/>
              <a:t> 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3C8F019-C828-44A5-95AB-4BDB4A7A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40640B-178A-4C00-817F-E275B1F9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522C7-4FFA-426C-8A23-F03F4608C0F3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부도예측 방법 비교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608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24C1F5-A82A-499D-BA10-EDC3936BCE78}"/>
              </a:ext>
            </a:extLst>
          </p:cNvPr>
          <p:cNvSpPr/>
          <p:nvPr/>
        </p:nvSpPr>
        <p:spPr>
          <a:xfrm>
            <a:off x="223084" y="1124744"/>
            <a:ext cx="8525380" cy="4077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출처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en-US" altLang="ko-KR" sz="1200" kern="0" spc="-40" dirty="0" err="1">
                <a:solidFill>
                  <a:srgbClr val="000000"/>
                </a:solidFill>
                <a:latin typeface="+mn-ea"/>
              </a:rPr>
              <a:t>Kocagil</a:t>
            </a:r>
            <a:r>
              <a:rPr lang="en-US" altLang="ko-KR" sz="1200" kern="0" spc="-40" dirty="0">
                <a:solidFill>
                  <a:srgbClr val="000000"/>
                </a:solidFill>
                <a:latin typeface="+mn-ea"/>
              </a:rPr>
              <a:t>, E. Ahmet, Jean Rhee, Jeff Bohn, &amp; Shota Ishii,</a:t>
            </a:r>
            <a:r>
              <a:rPr lang="ko-KR" altLang="en-US" sz="1200" kern="0" spc="-10" dirty="0">
                <a:solidFill>
                  <a:srgbClr val="000000"/>
                </a:solidFill>
                <a:latin typeface="+mn-ea"/>
              </a:rPr>
              <a:t> “</a:t>
            </a:r>
            <a:r>
              <a:rPr lang="en-US" altLang="ko-KR" sz="1200" kern="0" spc="-10" dirty="0">
                <a:solidFill>
                  <a:srgbClr val="000000"/>
                </a:solidFill>
                <a:latin typeface="+mn-ea"/>
              </a:rPr>
              <a:t>Moody's </a:t>
            </a:r>
            <a:r>
              <a:rPr lang="en-US" altLang="ko-KR" sz="1200" kern="0" spc="-10" dirty="0" err="1">
                <a:solidFill>
                  <a:srgbClr val="000000"/>
                </a:solidFill>
                <a:latin typeface="+mn-ea"/>
              </a:rPr>
              <a:t>RiskCalc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200" kern="0" spc="-10" dirty="0">
                <a:solidFill>
                  <a:srgbClr val="000000"/>
                </a:solidFill>
                <a:latin typeface="+mn-ea"/>
              </a:rPr>
              <a:t>for Private companies: Korea,”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Moody's Investors Service, May 2003.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3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―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부도예측모형이 사용가능하기 위해서는 다음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가지 조건을 충족시켜야 함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(1)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모형을 이해하기가 용이하여야 함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최고경영층은 물론 실제 심사 업무를 담당하는 심사역은 부도예측모형의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설명변수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,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작동 방식 등을 이해하고 있어야 함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모형에 대한 이해가 부족할 경우 모형의 결과값을 적절하게 해석하기가 현실적으로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곤란함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모형의 예측력이 높아야 함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부도예측모형의 예측력이 낮을 경우 실제 신용공여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심사시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이용할 수 없음</a:t>
            </a: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(3)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모형의 유효성이 검증되어야 됨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모형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개발시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이용된 표본 뿐만 아니라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표본외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샘플을 대상으로도 모형의 유효성이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검증됨으로써 모형의 안정성과 정확성이 확인되어야 함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평가검증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20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(4)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부도예측 모형은 부도확률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(PD)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에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매핑될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수 있어야 함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매핑이 불가능한 부도예측 모형도 신용을 공여하거나 거절하는 경우에 이용될 수 있음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부도확률로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매핑되지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않은 모형의 경우에는 대출금리 결정이나 금융기관의 자기자본 설정을 위한 모형으로 이용하기에는 곤란함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163A25-C0E3-4D0C-94BF-2BD8322002B4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부도예측모형이 갖추어야 할 일반적인 속성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334A81-AF68-4EDB-B425-E362F038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44F79-6809-4B38-B84C-5590763B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75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F4ADE3-19F1-428F-A85B-EE34352A1E7A}"/>
              </a:ext>
            </a:extLst>
          </p:cNvPr>
          <p:cNvSpPr/>
          <p:nvPr/>
        </p:nvSpPr>
        <p:spPr>
          <a:xfrm>
            <a:off x="279125" y="990939"/>
            <a:ext cx="8064896" cy="566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부실 정의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/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 접근방법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▶ 개념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기업이 경제적 실패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지급불능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(default)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상태에 있거나 법원에 의해 파산선고를 받은 경우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▶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경제적 실패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: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▷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총수익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&lt;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총비용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순손실이 발생한 경우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▷ 투자수익률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&lt;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자본비용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총자산영업이익률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+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평균성장률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 &lt;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가중평균자본비용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이론적으로는 총수익과 총비용을 비교하는 것보다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투자수익률과 자본비용을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비교하는 것이 더 정확한 방법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왜냐하면 기업의 부실화는 궁극적으로 영업활동의 부실화를 의미하므로 기업부실화는 영업활동을 통해 벌어드린 수익성이 최소한도로 요구되는 자본비용을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초과하느냐의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여부로 판정되어야 하기 때문이다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▷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투자수익률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&lt;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업종평균투자수익률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이 방법은 산업내에서 특정 기업의 위치를 파악하여 경제적 실패 여부를 판정하는 방법이다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기업의 투자수익률이 동일업종 평균치보다 낮다는 것은 그 기업이 평균적으로 경제적 실패에 있음을 보여주는 간접적인 징후이다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▶ 지급불능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▷ 기술적 지급불능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현금이 일시적으로 부족하여 채무를 변제할 수 없는 경우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채권의 회수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추가적 차입 등을 통해서 해결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▶ 신용평가사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dirty="0"/>
              <a:t>“</a:t>
            </a:r>
            <a:r>
              <a:rPr lang="ko-KR" altLang="en-US" sz="1200" dirty="0" err="1"/>
              <a:t>부도”는</a:t>
            </a:r>
            <a:r>
              <a:rPr lang="ko-KR" altLang="en-US" sz="1200" dirty="0"/>
              <a:t> 원리금의 적기상환이 이루어지지 않거나 기업회생절차</a:t>
            </a:r>
            <a:r>
              <a:rPr lang="en-US" altLang="ko-KR" sz="1200" dirty="0"/>
              <a:t>, </a:t>
            </a:r>
            <a:r>
              <a:rPr lang="ko-KR" altLang="en-US" sz="1200" dirty="0"/>
              <a:t>파산절차의 개시가 있는 경우를 포함</a:t>
            </a:r>
            <a:endParaRPr lang="en-US" altLang="ko-KR" sz="1200" dirty="0"/>
          </a:p>
          <a:p>
            <a:pPr algn="just" fontAlgn="base">
              <a:lnSpc>
                <a:spcPct val="160000"/>
              </a:lnSpc>
            </a:pPr>
            <a:r>
              <a:rPr lang="en-US" altLang="ko-KR" sz="1200" dirty="0"/>
              <a:t> (</a:t>
            </a:r>
            <a:r>
              <a:rPr lang="ko-KR" altLang="en-US" sz="1200" dirty="0" err="1"/>
              <a:t>금융투자업규정</a:t>
            </a:r>
            <a:r>
              <a:rPr lang="ko-KR" altLang="en-US" sz="1200" dirty="0"/>
              <a:t> 제</a:t>
            </a:r>
            <a:r>
              <a:rPr lang="en-US" altLang="ko-KR" sz="1200" dirty="0"/>
              <a:t>8-19</a:t>
            </a:r>
            <a:r>
              <a:rPr lang="ko-KR" altLang="en-US" sz="1200" dirty="0"/>
              <a:t>조의 </a:t>
            </a:r>
            <a:r>
              <a:rPr lang="en-US" altLang="ko-KR" sz="1200" dirty="0"/>
              <a:t>9 </a:t>
            </a:r>
            <a:r>
              <a:rPr lang="ko-KR" altLang="en-US" sz="1200" dirty="0"/>
              <a:t>제</a:t>
            </a:r>
            <a:r>
              <a:rPr lang="en-US" altLang="ko-KR" sz="1200" dirty="0"/>
              <a:t>3</a:t>
            </a:r>
            <a:r>
              <a:rPr lang="ko-KR" altLang="en-US" sz="1200" dirty="0"/>
              <a:t>항 </a:t>
            </a:r>
            <a:r>
              <a:rPr lang="en-US" altLang="ko-KR" sz="1200" dirty="0"/>
              <a:t>2</a:t>
            </a:r>
            <a:r>
              <a:rPr lang="ko-KR" altLang="en-US" sz="1200" dirty="0"/>
              <a:t>호</a:t>
            </a:r>
            <a:r>
              <a:rPr lang="en-US" altLang="ko-KR" sz="1200" dirty="0"/>
              <a:t>)  </a:t>
            </a:r>
            <a:r>
              <a:rPr lang="en-US" altLang="ko-KR" sz="1200" dirty="0">
                <a:sym typeface="Wingdings" panose="05000000000000000000" pitchFamily="2" charset="2"/>
              </a:rPr>
              <a:t> D</a:t>
            </a:r>
            <a:r>
              <a:rPr lang="ko-KR" altLang="en-US" sz="1200" dirty="0">
                <a:sym typeface="Wingdings" panose="05000000000000000000" pitchFamily="2" charset="2"/>
              </a:rPr>
              <a:t>등급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4F2FB-F1E5-4C92-AF09-3CEEE0A5D43C}"/>
              </a:ext>
            </a:extLst>
          </p:cNvPr>
          <p:cNvSpPr/>
          <p:nvPr/>
        </p:nvSpPr>
        <p:spPr>
          <a:xfrm>
            <a:off x="279125" y="307706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부실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부도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의 정의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136E9A8-183B-408E-8A7F-628E01DF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1711" y="6356349"/>
            <a:ext cx="2895600" cy="365125"/>
          </a:xfrm>
        </p:spPr>
        <p:txBody>
          <a:bodyPr/>
          <a:lstStyle/>
          <a:p>
            <a:r>
              <a:rPr lang="en-US" altLang="ko-KR" dirty="0"/>
              <a:t>UBION PBL- FBA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063F2D-276B-4457-A941-A8CD4EA8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F4ADE3-19F1-428F-A85B-EE34352A1E7A}"/>
              </a:ext>
            </a:extLst>
          </p:cNvPr>
          <p:cNvSpPr/>
          <p:nvPr/>
        </p:nvSpPr>
        <p:spPr>
          <a:xfrm>
            <a:off x="280120" y="1053208"/>
            <a:ext cx="8064896" cy="2713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상장기업의 경우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 marL="228600" indent="-228600" algn="just" fontAlgn="base">
              <a:lnSpc>
                <a:spcPct val="16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상장폐지여부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연구논문 사례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첫째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유가증권 상장규정제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80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주권의 상장폐지기준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해당하는 사유 중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실질적인 요건 미달에 해당되어 영업활동이 정지된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둘째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최종부도발생 기업 또는 은행과의 거래가 정지된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셋째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회사정리절차개시에 해당되어 관리대상종목으로 지정된 기업이나 상장폐지 기업 등을 포함하는 것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>
                <a:highlight>
                  <a:srgbClr val="FFFF00"/>
                </a:highlight>
              </a:rPr>
              <a:t>연구에서 이용할 부도의 정의 </a:t>
            </a:r>
            <a:r>
              <a:rPr lang="en-US" altLang="ko-KR" sz="1200" dirty="0">
                <a:highlight>
                  <a:srgbClr val="FFFF00"/>
                </a:highlight>
              </a:rPr>
              <a:t>:  </a:t>
            </a:r>
            <a:r>
              <a:rPr lang="ko-KR" altLang="en-US" sz="1200" dirty="0">
                <a:highlight>
                  <a:srgbClr val="FFFF00"/>
                </a:highlight>
              </a:rPr>
              <a:t>실적부진의 사유로 상장폐지가 일어난 경우를 부도로 정의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è"/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부도발생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화의절차개시신청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회사정리절차 개시신청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감사인의 의견 거절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은행거래 정지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74F2FB-F1E5-4C92-AF09-3CEEE0A5D43C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부실의 정의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DD8850-1799-4383-850A-449EBD046861}"/>
              </a:ext>
            </a:extLst>
          </p:cNvPr>
          <p:cNvSpPr/>
          <p:nvPr/>
        </p:nvSpPr>
        <p:spPr>
          <a:xfrm>
            <a:off x="395536" y="3869476"/>
            <a:ext cx="73448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상장폐지요건</a:t>
            </a:r>
            <a:endParaRPr lang="en-US" altLang="ko-KR" sz="1400" dirty="0"/>
          </a:p>
          <a:p>
            <a:r>
              <a:rPr lang="en-US" altLang="ko-KR" sz="1200" dirty="0"/>
              <a:t>http://listing.krx.co.kr/contents/LST/04/04010500/LST04010500.jsp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09DB2-C050-4A61-8805-3D81DA4631AE}"/>
              </a:ext>
            </a:extLst>
          </p:cNvPr>
          <p:cNvSpPr txBox="1"/>
          <p:nvPr/>
        </p:nvSpPr>
        <p:spPr>
          <a:xfrm>
            <a:off x="395536" y="4599703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ighlight>
                  <a:srgbClr val="00FFFF"/>
                </a:highlight>
              </a:rPr>
              <a:t>관리종목 요건 </a:t>
            </a:r>
            <a:r>
              <a:rPr lang="en-US" altLang="ko-KR" sz="1400" dirty="0">
                <a:highlight>
                  <a:srgbClr val="00FFFF"/>
                </a:highlight>
              </a:rPr>
              <a:t>- </a:t>
            </a:r>
            <a:r>
              <a:rPr lang="ko-KR" altLang="en-US" sz="1400" dirty="0" err="1">
                <a:highlight>
                  <a:srgbClr val="00FFFF"/>
                </a:highlight>
              </a:rPr>
              <a:t>상폐요건</a:t>
            </a:r>
            <a:endParaRPr lang="ko-KR" altLang="en-US" sz="1400" dirty="0">
              <a:highlight>
                <a:srgbClr val="00FFFF"/>
              </a:highlight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1F492-25BB-4409-AAB4-198CF79F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20278-147B-4776-B95D-1C65BD4F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44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5B37BF-4FB6-4260-97AB-507DFF894603}"/>
              </a:ext>
            </a:extLst>
          </p:cNvPr>
          <p:cNvSpPr/>
          <p:nvPr/>
        </p:nvSpPr>
        <p:spPr>
          <a:xfrm>
            <a:off x="392570" y="1124744"/>
            <a:ext cx="8208848" cy="399154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Beaver(1966)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지급기일이 도래한 경제적 채무를 이행할 수 없는 상태를 도산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(failure)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으로 정의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dirty="0"/>
              <a:t>"Failure" is defined as the inability of a firm to pay its financial obligations as they mature.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구체적으로 파산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(bankruptcy),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회사채채무불이행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(bond default),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우선주에 대한 배당지급불능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(nonpayment of a preferred stock dividend)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등을 부도에 포함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Deakins(1972)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지급불능을 경험했거나 청산된 기업으로 도산을 정의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Altman(1983)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경제적 측면에서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위험보상을 고려한 투하자본의 이익률이 유사투자안의 일반적인 이익률보다 계속해서 낮은 상태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즉 도산을 부도로 정의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Weston &amp; Brigham(1982)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경제적 실패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(economic failure)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와 기술적 지급불능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(technical insolvency),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파산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(bankruptcy)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으로 나누어 설명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23847B-64A9-4977-9F60-AEB31DF2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68C50A-19C6-490D-8A24-0F122571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8E2C42-4AC9-407F-A08B-19F82F6FC3AA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부실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도산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: failure)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 정의  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: 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선행 연구 사례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639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BF7102-2602-4D78-BDEF-9E75A158D14D}"/>
              </a:ext>
            </a:extLst>
          </p:cNvPr>
          <p:cNvSpPr/>
          <p:nvPr/>
        </p:nvSpPr>
        <p:spPr>
          <a:xfrm>
            <a:off x="1331640" y="346152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연도별 전체</a:t>
            </a:r>
            <a:r>
              <a:rPr lang="en-US" altLang="ko-KR" dirty="0"/>
              <a:t>, </a:t>
            </a:r>
            <a:r>
              <a:rPr lang="ko-KR" altLang="en-US" dirty="0"/>
              <a:t>상장폐지 및 부도기업 추이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0D13A-4B6B-4F80-8601-2ABC07160062}"/>
              </a:ext>
            </a:extLst>
          </p:cNvPr>
          <p:cNvSpPr/>
          <p:nvPr/>
        </p:nvSpPr>
        <p:spPr>
          <a:xfrm>
            <a:off x="577702" y="1270058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2001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2013</a:t>
            </a:r>
            <a:r>
              <a:rPr lang="ko-KR" altLang="en-US" sz="1200" dirty="0"/>
              <a:t>년까지 전체 상장기업</a:t>
            </a:r>
            <a:r>
              <a:rPr lang="en-US" altLang="ko-KR" sz="1200" dirty="0"/>
              <a:t>, </a:t>
            </a:r>
            <a:r>
              <a:rPr lang="ko-KR" altLang="en-US" sz="1200" dirty="0"/>
              <a:t>상장폐지기업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부도기업 수를 보고</a:t>
            </a:r>
            <a:r>
              <a:rPr lang="en-US" altLang="ko-KR" sz="1200" dirty="0"/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금융업종을 제외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200" dirty="0"/>
              <a:t>본 연구에서 </a:t>
            </a:r>
            <a:r>
              <a:rPr lang="ko-KR" altLang="en-US" sz="1200" dirty="0">
                <a:highlight>
                  <a:srgbClr val="FFFF00"/>
                </a:highlight>
              </a:rPr>
              <a:t>부도기업은 실적부진의 사유로 </a:t>
            </a:r>
            <a:r>
              <a:rPr lang="ko-KR" altLang="en-US" sz="1200" dirty="0" err="1">
                <a:highlight>
                  <a:srgbClr val="FFFF00"/>
                </a:highlight>
              </a:rPr>
              <a:t>상장폐지된</a:t>
            </a:r>
            <a:r>
              <a:rPr lang="ko-KR" altLang="en-US" sz="1200" dirty="0">
                <a:highlight>
                  <a:srgbClr val="FFFF00"/>
                </a:highlight>
              </a:rPr>
              <a:t> 기업을 </a:t>
            </a:r>
            <a:r>
              <a:rPr lang="ko-KR" altLang="en-US" sz="1200" dirty="0"/>
              <a:t>말한다</a:t>
            </a:r>
            <a:r>
              <a:rPr lang="en-US" altLang="ko-KR" sz="1200" dirty="0"/>
              <a:t>. ( ) </a:t>
            </a:r>
            <a:r>
              <a:rPr lang="ko-KR" altLang="en-US" sz="1200" dirty="0"/>
              <a:t>내는 전체기업 수 대비 비중을 나타낸다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89F8B0-942E-406B-BE19-FCE23798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02" y="1762043"/>
            <a:ext cx="7773485" cy="28728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767F9C-4BE0-4E3B-AE63-4BED402893E7}"/>
              </a:ext>
            </a:extLst>
          </p:cNvPr>
          <p:cNvSpPr/>
          <p:nvPr/>
        </p:nvSpPr>
        <p:spPr>
          <a:xfrm>
            <a:off x="577702" y="985077"/>
            <a:ext cx="7666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재무연구 제</a:t>
            </a:r>
            <a:r>
              <a:rPr lang="en-US" altLang="ko-KR" sz="1200" dirty="0"/>
              <a:t>28</a:t>
            </a:r>
            <a:r>
              <a:rPr lang="ko-KR" altLang="en-US" sz="1200" dirty="0"/>
              <a:t>권 제</a:t>
            </a:r>
            <a:r>
              <a:rPr lang="en-US" altLang="ko-KR" sz="1200" dirty="0"/>
              <a:t>4</a:t>
            </a:r>
            <a:r>
              <a:rPr lang="ko-KR" altLang="en-US" sz="1200" dirty="0"/>
              <a:t>호 </a:t>
            </a:r>
            <a:r>
              <a:rPr lang="en-US" altLang="ko-KR" sz="1200" dirty="0"/>
              <a:t>(2015</a:t>
            </a:r>
            <a:r>
              <a:rPr lang="ko-KR" altLang="en-US" sz="1200" dirty="0"/>
              <a:t>년 </a:t>
            </a:r>
            <a:r>
              <a:rPr lang="en-US" altLang="ko-KR" sz="1200" dirty="0"/>
              <a:t>11</a:t>
            </a:r>
            <a:r>
              <a:rPr lang="ko-KR" altLang="en-US" sz="1200" dirty="0"/>
              <a:t>월</a:t>
            </a:r>
            <a:r>
              <a:rPr lang="en-US" altLang="ko-KR" sz="1200" dirty="0"/>
              <a:t>) 625 </a:t>
            </a:r>
            <a:r>
              <a:rPr lang="ko-KR" altLang="en-US" sz="1200" dirty="0"/>
              <a:t>회계정보와 시장정보를 이용한 부도예측모형의 평가 연구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8354FFC-C790-4877-93F5-18F5E5AE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574EB3-6A5A-4320-B7E4-952F9804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156C0-25F5-4F1B-A979-62183D8C1BBF}"/>
              </a:ext>
            </a:extLst>
          </p:cNvPr>
          <p:cNvSpPr txBox="1"/>
          <p:nvPr/>
        </p:nvSpPr>
        <p:spPr>
          <a:xfrm>
            <a:off x="577702" y="5036146"/>
            <a:ext cx="7125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한국거래소 상장폐지 기업 추이 </a:t>
            </a:r>
            <a:r>
              <a:rPr lang="en-US" altLang="ko-KR" sz="1400" dirty="0"/>
              <a:t>(</a:t>
            </a:r>
            <a:r>
              <a:rPr lang="ko-KR" altLang="en-US" sz="1400" dirty="0"/>
              <a:t>최근 </a:t>
            </a:r>
            <a:r>
              <a:rPr lang="en-US" altLang="ko-KR" sz="1400" dirty="0"/>
              <a:t>10</a:t>
            </a:r>
            <a:r>
              <a:rPr lang="ko-KR" altLang="en-US" sz="1400" dirty="0"/>
              <a:t>년</a:t>
            </a:r>
            <a:r>
              <a:rPr lang="en-US" altLang="ko-KR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유가증권시장 </a:t>
            </a:r>
            <a:r>
              <a:rPr lang="en-US" altLang="ko-KR" sz="1400" dirty="0"/>
              <a:t>: KOSPI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코스닥시장 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sym typeface="Wingdings" panose="05000000000000000000" pitchFamily="2" charset="2"/>
              </a:rPr>
              <a:t>표본수</a:t>
            </a:r>
            <a:r>
              <a:rPr lang="ko-KR" altLang="en-US" sz="1400" dirty="0">
                <a:sym typeface="Wingdings" panose="05000000000000000000" pitchFamily="2" charset="2"/>
              </a:rPr>
              <a:t> 선정에 주의 할 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4585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2D0E4F-BEDD-46CC-B164-48FDAF5BCD64}"/>
              </a:ext>
            </a:extLst>
          </p:cNvPr>
          <p:cNvSpPr/>
          <p:nvPr/>
        </p:nvSpPr>
        <p:spPr>
          <a:xfrm>
            <a:off x="287421" y="353593"/>
            <a:ext cx="3966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dirty="0">
                <a:latin typeface="Noto Sans KR"/>
              </a:rPr>
              <a:t>프로젝트를 통해 무엇을 얻을 것인가</a:t>
            </a:r>
            <a:r>
              <a:rPr lang="en-US" altLang="ko-KR" dirty="0">
                <a:latin typeface="Noto Sans KR"/>
              </a:rPr>
              <a:t>?</a:t>
            </a:r>
            <a:endParaRPr lang="en-US" altLang="ko-KR" b="0" i="0" dirty="0">
              <a:effectLst/>
              <a:latin typeface="Noto Sans KR"/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B93F152-8411-49AC-815A-F0584C34B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736749"/>
              </p:ext>
            </p:extLst>
          </p:nvPr>
        </p:nvGraphicFramePr>
        <p:xfrm>
          <a:off x="76200" y="3301781"/>
          <a:ext cx="7203668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A36D211-54DE-4ACF-91A5-9B4763AD8547}"/>
              </a:ext>
            </a:extLst>
          </p:cNvPr>
          <p:cNvSpPr/>
          <p:nvPr/>
        </p:nvSpPr>
        <p:spPr>
          <a:xfrm>
            <a:off x="5292080" y="5178185"/>
            <a:ext cx="440843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: 아래쪽 화살표 13">
            <a:extLst>
              <a:ext uri="{FF2B5EF4-FFF2-40B4-BE49-F238E27FC236}">
                <a16:creationId xmlns:a16="http://schemas.microsoft.com/office/drawing/2014/main" id="{63CFEC68-65A9-40F0-9B07-E7DEECDD3BBA}"/>
              </a:ext>
            </a:extLst>
          </p:cNvPr>
          <p:cNvSpPr/>
          <p:nvPr/>
        </p:nvSpPr>
        <p:spPr>
          <a:xfrm>
            <a:off x="2601415" y="2830564"/>
            <a:ext cx="2880320" cy="811945"/>
          </a:xfrm>
          <a:prstGeom prst="downArrow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데이터분석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결과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89B828-A722-4874-BA90-E16790BE6E8F}"/>
              </a:ext>
            </a:extLst>
          </p:cNvPr>
          <p:cNvSpPr/>
          <p:nvPr/>
        </p:nvSpPr>
        <p:spPr>
          <a:xfrm>
            <a:off x="5014895" y="5841373"/>
            <a:ext cx="2264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비즈니스 모델 접근법</a:t>
            </a:r>
            <a:endParaRPr lang="en-US" altLang="ko-KR" sz="1400" dirty="0"/>
          </a:p>
          <a:p>
            <a:r>
              <a:rPr lang="en-US" altLang="ko-KR" sz="1400" dirty="0"/>
              <a:t>9 Building Blocks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553A433-6BC0-4618-B3D6-6670A434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C6B1AB-C713-4109-BE5D-3E75FF6D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7BD2C8C6-EAD1-4F2E-8BE1-52C5AF143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048766"/>
              </p:ext>
            </p:extLst>
          </p:nvPr>
        </p:nvGraphicFramePr>
        <p:xfrm>
          <a:off x="1183868" y="1215416"/>
          <a:ext cx="6096000" cy="991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33467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566391" y="980728"/>
            <a:ext cx="7606009" cy="4679286"/>
            <a:chOff x="850134" y="1511495"/>
            <a:chExt cx="7606009" cy="4679286"/>
          </a:xfrm>
        </p:grpSpPr>
        <p:grpSp>
          <p:nvGrpSpPr>
            <p:cNvPr id="25" name="그룹 24"/>
            <p:cNvGrpSpPr/>
            <p:nvPr/>
          </p:nvGrpSpPr>
          <p:grpSpPr>
            <a:xfrm>
              <a:off x="899592" y="1511495"/>
              <a:ext cx="7556551" cy="4679286"/>
              <a:chOff x="899592" y="1148713"/>
              <a:chExt cx="7556551" cy="4679286"/>
            </a:xfrm>
          </p:grpSpPr>
          <p:sp>
            <p:nvSpPr>
              <p:cNvPr id="16" name="이등변 삼각형 15"/>
              <p:cNvSpPr/>
              <p:nvPr/>
            </p:nvSpPr>
            <p:spPr>
              <a:xfrm rot="6898515">
                <a:off x="2911712" y="1928373"/>
                <a:ext cx="1224136" cy="2199408"/>
              </a:xfrm>
              <a:prstGeom prst="triangl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rot="4433180">
                <a:off x="2990778" y="2903618"/>
                <a:ext cx="1224136" cy="2196456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7569791">
                <a:off x="5044310" y="3017726"/>
                <a:ext cx="1224136" cy="2336989"/>
              </a:xfrm>
              <a:prstGeom prst="triangle">
                <a:avLst/>
              </a:prstGeom>
              <a:solidFill>
                <a:srgbClr val="FF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rot="14840986">
                <a:off x="5003136" y="2014610"/>
                <a:ext cx="1224136" cy="2229607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3779912" y="2708920"/>
                <a:ext cx="1584176" cy="158417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기업</a:t>
                </a:r>
                <a:endParaRPr lang="en-US" altLang="ko-KR" sz="2800" b="1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2800" b="1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</a:t>
                </a:r>
              </a:p>
            </p:txBody>
          </p:sp>
          <p:sp>
            <p:nvSpPr>
              <p:cNvPr id="21" name="폭발 2 20"/>
              <p:cNvSpPr/>
              <p:nvPr/>
            </p:nvSpPr>
            <p:spPr>
              <a:xfrm rot="2216433">
                <a:off x="899592" y="1148713"/>
                <a:ext cx="2448272" cy="2448272"/>
              </a:xfrm>
              <a:prstGeom prst="irregularSeal2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폭발 2 21"/>
              <p:cNvSpPr/>
              <p:nvPr/>
            </p:nvSpPr>
            <p:spPr>
              <a:xfrm rot="2896704">
                <a:off x="1090139" y="3379727"/>
                <a:ext cx="2448272" cy="2448272"/>
              </a:xfrm>
              <a:prstGeom prst="irregularSeal2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폭발 2 22"/>
              <p:cNvSpPr/>
              <p:nvPr/>
            </p:nvSpPr>
            <p:spPr>
              <a:xfrm rot="3512837">
                <a:off x="6007871" y="1342118"/>
                <a:ext cx="2448272" cy="2448272"/>
              </a:xfrm>
              <a:prstGeom prst="irregularSeal2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폭발 2 23"/>
              <p:cNvSpPr/>
              <p:nvPr/>
            </p:nvSpPr>
            <p:spPr>
              <a:xfrm rot="1954972">
                <a:off x="5928192" y="3294005"/>
                <a:ext cx="2448272" cy="2448272"/>
              </a:xfrm>
              <a:prstGeom prst="irregularSeal2">
                <a:avLst/>
              </a:prstGeom>
              <a:solidFill>
                <a:srgbClr val="FF85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50134" y="2326133"/>
              <a:ext cx="21602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경영위험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(Management Risk)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9319" y="4535831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영업위험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(Business Risk)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4710" y="2543898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재무위험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(Financial Risk)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25450" y="4525366"/>
              <a:ext cx="2160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산업위험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(Industry Risk)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F8A67CD-2702-49E1-B96A-7C029F784C5C}"/>
              </a:ext>
            </a:extLst>
          </p:cNvPr>
          <p:cNvSpPr txBox="1"/>
          <p:nvPr/>
        </p:nvSpPr>
        <p:spPr>
          <a:xfrm>
            <a:off x="240984" y="394169"/>
            <a:ext cx="436454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사례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코스닥상장기업 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상장폐지 사유</a:t>
            </a:r>
            <a:r>
              <a:rPr lang="en-US" altLang="ko-KR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883EC0AE-F92E-4CB2-B3BE-3F1926F215CC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6237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F3C083-B026-4B6C-B954-55C262A3CF73}"/>
              </a:ext>
            </a:extLst>
          </p:cNvPr>
          <p:cNvSpPr/>
          <p:nvPr/>
        </p:nvSpPr>
        <p:spPr>
          <a:xfrm>
            <a:off x="395536" y="34615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부실 다양한 과점 </a:t>
            </a:r>
            <a:r>
              <a:rPr lang="en-US" altLang="ko-KR" dirty="0"/>
              <a:t>: </a:t>
            </a:r>
            <a:r>
              <a:rPr lang="ko-KR" altLang="en-US" dirty="0"/>
              <a:t>채권은행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12A045-7443-4E63-BC02-40E70E6C2609}"/>
              </a:ext>
            </a:extLst>
          </p:cNvPr>
          <p:cNvSpPr/>
          <p:nvPr/>
        </p:nvSpPr>
        <p:spPr>
          <a:xfrm>
            <a:off x="467544" y="980710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채권은행의 상시구조조정 절차를 밟기 위한 신용위험평가는 일정한 정량지표를 기준으로 세부 평가 대상 기업을 선정하고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이들 세부 평가 대상 기업들은 평가 모형을 통해 </a:t>
            </a:r>
            <a:r>
              <a:rPr lang="en-US" altLang="ko-KR" sz="1200" dirty="0">
                <a:highlight>
                  <a:srgbClr val="FFFF00"/>
                </a:highlight>
              </a:rPr>
              <a:t>4</a:t>
            </a:r>
            <a:r>
              <a:rPr lang="ko-KR" altLang="en-US" sz="1200" dirty="0">
                <a:highlight>
                  <a:srgbClr val="FFFF00"/>
                </a:highlight>
              </a:rPr>
              <a:t>등급</a:t>
            </a:r>
            <a:r>
              <a:rPr lang="en-US" altLang="ko-KR" sz="1200" dirty="0">
                <a:highlight>
                  <a:srgbClr val="FFFF00"/>
                </a:highlight>
              </a:rPr>
              <a:t>(A-D </a:t>
            </a:r>
            <a:r>
              <a:rPr lang="ko-KR" altLang="en-US" sz="1200" dirty="0">
                <a:highlight>
                  <a:srgbClr val="FFFF00"/>
                </a:highlight>
              </a:rPr>
              <a:t>등급</a:t>
            </a:r>
            <a:r>
              <a:rPr lang="en-US" altLang="ko-KR" sz="1200" dirty="0"/>
              <a:t>)</a:t>
            </a:r>
            <a:r>
              <a:rPr lang="ko-KR" altLang="en-US" sz="1200" dirty="0"/>
              <a:t>으로 분류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세부 평가는 </a:t>
            </a:r>
            <a:r>
              <a:rPr lang="ko-KR" altLang="en-US" sz="1200" dirty="0">
                <a:highlight>
                  <a:srgbClr val="FFFF00"/>
                </a:highlight>
              </a:rPr>
              <a:t>산업위험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영업위험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경영위험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재무위험</a:t>
            </a:r>
            <a:r>
              <a:rPr lang="en-US" altLang="ko-KR" sz="1200" dirty="0">
                <a:highlight>
                  <a:srgbClr val="FFFF00"/>
                </a:highlight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현금흐름 등 </a:t>
            </a:r>
            <a:r>
              <a:rPr lang="en-US" altLang="ko-KR" sz="1200" dirty="0">
                <a:highlight>
                  <a:srgbClr val="FFFF00"/>
                </a:highlight>
              </a:rPr>
              <a:t>5</a:t>
            </a:r>
            <a:r>
              <a:rPr lang="ko-KR" altLang="en-US" sz="1200" dirty="0">
                <a:highlight>
                  <a:srgbClr val="FFFF00"/>
                </a:highlight>
              </a:rPr>
              <a:t>대 평가 부분에 </a:t>
            </a:r>
            <a:r>
              <a:rPr lang="ko-KR" altLang="en-US" sz="1200" dirty="0"/>
              <a:t>대해서 각각 평가 후 이들 평가 결과를 종합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2BC2C6-ED29-41B9-950F-F583842E4F85}"/>
              </a:ext>
            </a:extLst>
          </p:cNvPr>
          <p:cNvSpPr/>
          <p:nvPr/>
        </p:nvSpPr>
        <p:spPr>
          <a:xfrm>
            <a:off x="683568" y="2222175"/>
            <a:ext cx="6867399" cy="64633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회계연도를 기준으로 최근 </a:t>
            </a:r>
            <a:r>
              <a:rPr lang="en-US" altLang="ko-KR" sz="1200" dirty="0"/>
              <a:t>3</a:t>
            </a:r>
            <a:r>
              <a:rPr lang="ko-KR" altLang="en-US" sz="1200" dirty="0"/>
              <a:t>년간 연속하여 영업활동 현금흐름이 부</a:t>
            </a:r>
            <a:r>
              <a:rPr lang="en-US" altLang="ko-KR" sz="1200" dirty="0"/>
              <a:t>(-)</a:t>
            </a:r>
            <a:r>
              <a:rPr lang="ko-KR" altLang="en-US" sz="1200" dirty="0"/>
              <a:t>인 기업</a:t>
            </a:r>
            <a:r>
              <a:rPr lang="en-US" altLang="ko-KR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회계연도를 기준으로 최근 </a:t>
            </a:r>
            <a:r>
              <a:rPr lang="en-US" altLang="ko-KR" sz="1200" dirty="0"/>
              <a:t>3</a:t>
            </a:r>
            <a:r>
              <a:rPr lang="ko-KR" altLang="en-US" sz="1200" dirty="0"/>
              <a:t>년간 연속하여 </a:t>
            </a:r>
            <a:r>
              <a:rPr lang="ko-KR" altLang="en-US" sz="1200" dirty="0">
                <a:highlight>
                  <a:srgbClr val="FFFF00"/>
                </a:highlight>
              </a:rPr>
              <a:t>이자보상배율이 </a:t>
            </a:r>
            <a:r>
              <a:rPr lang="en-US" altLang="ko-KR" sz="1200" dirty="0">
                <a:highlight>
                  <a:srgbClr val="FFFF00"/>
                </a:highlight>
              </a:rPr>
              <a:t>1.0 </a:t>
            </a:r>
            <a:r>
              <a:rPr lang="ko-KR" altLang="en-US" sz="1200" dirty="0">
                <a:highlight>
                  <a:srgbClr val="FFFF00"/>
                </a:highlight>
              </a:rPr>
              <a:t>미만 </a:t>
            </a:r>
            <a:r>
              <a:rPr lang="ko-KR" altLang="en-US" sz="1200" dirty="0"/>
              <a:t>기업</a:t>
            </a:r>
            <a:r>
              <a:rPr lang="en-US" altLang="ko-KR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회계연도를 기준으로 최근 자본총계가 부</a:t>
            </a:r>
            <a:r>
              <a:rPr lang="en-US" altLang="ko-KR" sz="1200" dirty="0"/>
              <a:t>(-)</a:t>
            </a:r>
            <a:r>
              <a:rPr lang="ko-KR" altLang="en-US" sz="1200" dirty="0"/>
              <a:t>인 기업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80031-F72E-4984-B50D-46E0938EC3C0}"/>
              </a:ext>
            </a:extLst>
          </p:cNvPr>
          <p:cNvSpPr/>
          <p:nvPr/>
        </p:nvSpPr>
        <p:spPr>
          <a:xfrm>
            <a:off x="539552" y="181170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‘</a:t>
            </a:r>
            <a:r>
              <a:rPr lang="ko-KR" altLang="en-US" sz="1400" dirty="0">
                <a:highlight>
                  <a:srgbClr val="00FFFF"/>
                </a:highlight>
              </a:rPr>
              <a:t>기업구조조정 촉진법’ </a:t>
            </a:r>
            <a:r>
              <a:rPr lang="ko-KR" altLang="en-US" sz="1400" dirty="0">
                <a:highlight>
                  <a:srgbClr val="FFFF00"/>
                </a:highlight>
              </a:rPr>
              <a:t>부실징후 기업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66288B-5D04-439C-8ADC-07410E1A9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B4EB5-999C-49F8-80DA-153A63F0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8977A2-FA06-4272-8D9D-E37C9E26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8" y="3587412"/>
            <a:ext cx="3816424" cy="2909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4CC3E-94D1-4138-8B1A-BB3C5E398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15" y="3616242"/>
            <a:ext cx="3783114" cy="25922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12FA5A-06E5-46B0-9EE1-F4C40ABDF861}"/>
              </a:ext>
            </a:extLst>
          </p:cNvPr>
          <p:cNvSpPr/>
          <p:nvPr/>
        </p:nvSpPr>
        <p:spPr>
          <a:xfrm>
            <a:off x="4902718" y="3356191"/>
            <a:ext cx="351013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신용공여액 </a:t>
            </a:r>
            <a:r>
              <a:rPr lang="en-US" altLang="ko-KR" sz="1200" dirty="0">
                <a:highlight>
                  <a:srgbClr val="00FFFF"/>
                </a:highlight>
              </a:rPr>
              <a:t>500</a:t>
            </a:r>
            <a:r>
              <a:rPr lang="ko-KR" altLang="en-US" sz="1200" dirty="0">
                <a:highlight>
                  <a:srgbClr val="00FFFF"/>
                </a:highlight>
              </a:rPr>
              <a:t>억 원 미만 </a:t>
            </a:r>
            <a:r>
              <a:rPr lang="ko-KR" altLang="en-US" sz="1200" dirty="0"/>
              <a:t>기업의 세부 평가 기준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5335F6-B89F-444B-8454-0E3184763E46}"/>
              </a:ext>
            </a:extLst>
          </p:cNvPr>
          <p:cNvSpPr/>
          <p:nvPr/>
        </p:nvSpPr>
        <p:spPr>
          <a:xfrm>
            <a:off x="719077" y="3198167"/>
            <a:ext cx="378311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세부 평가의 </a:t>
            </a:r>
            <a:r>
              <a:rPr lang="en-US" altLang="ko-KR" sz="1200" dirty="0"/>
              <a:t>5</a:t>
            </a:r>
            <a:r>
              <a:rPr lang="ko-KR" altLang="en-US" sz="1200" dirty="0"/>
              <a:t>대 평가부문 정의 및 세부 평가지표 예시 </a:t>
            </a:r>
            <a:r>
              <a:rPr lang="en-US" altLang="ko-KR" sz="1200" dirty="0"/>
              <a:t>(</a:t>
            </a:r>
            <a:r>
              <a:rPr lang="ko-KR" altLang="en-US" sz="1200" dirty="0"/>
              <a:t>신용공여액 </a:t>
            </a:r>
            <a:r>
              <a:rPr lang="en-US" altLang="ko-KR" sz="1200" dirty="0">
                <a:highlight>
                  <a:srgbClr val="00FFFF"/>
                </a:highlight>
              </a:rPr>
              <a:t>500</a:t>
            </a:r>
            <a:r>
              <a:rPr lang="ko-KR" altLang="en-US" sz="1200" dirty="0">
                <a:highlight>
                  <a:srgbClr val="00FFFF"/>
                </a:highlight>
              </a:rPr>
              <a:t>억 원 이상</a:t>
            </a:r>
            <a:r>
              <a:rPr lang="ko-KR" altLang="en-US" sz="1200" dirty="0"/>
              <a:t> 기업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93053-DE7C-4BF2-B8E8-EB8095825611}"/>
              </a:ext>
            </a:extLst>
          </p:cNvPr>
          <p:cNvSpPr txBox="1"/>
          <p:nvPr/>
        </p:nvSpPr>
        <p:spPr>
          <a:xfrm>
            <a:off x="3609499" y="1894160"/>
            <a:ext cx="601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부실징후기업 세부평가</a:t>
            </a:r>
            <a:r>
              <a:rPr lang="en-US" altLang="ko-KR" sz="1200" dirty="0">
                <a:highlight>
                  <a:srgbClr val="00FFFF"/>
                </a:highlight>
              </a:rPr>
              <a:t>(3</a:t>
            </a:r>
            <a:r>
              <a:rPr lang="ko-KR" altLang="en-US" sz="1200" dirty="0">
                <a:highlight>
                  <a:srgbClr val="00FFFF"/>
                </a:highlight>
              </a:rPr>
              <a:t>개중 </a:t>
            </a:r>
            <a:r>
              <a:rPr lang="en-US" altLang="ko-KR" sz="1200" dirty="0">
                <a:highlight>
                  <a:srgbClr val="00FFFF"/>
                </a:highlight>
              </a:rPr>
              <a:t>1</a:t>
            </a:r>
            <a:r>
              <a:rPr lang="ko-KR" altLang="en-US" sz="1200" dirty="0">
                <a:highlight>
                  <a:srgbClr val="00FFFF"/>
                </a:highlight>
              </a:rPr>
              <a:t>개 이상 해당기업</a:t>
            </a:r>
            <a:r>
              <a:rPr lang="en-US" altLang="ko-KR" sz="1200" dirty="0">
                <a:highlight>
                  <a:srgbClr val="00FFFF"/>
                </a:highlight>
              </a:rPr>
              <a:t>)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0273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DF55BB-0310-48A4-9E2D-33C4DEB21B35}"/>
              </a:ext>
            </a:extLst>
          </p:cNvPr>
          <p:cNvSpPr/>
          <p:nvPr/>
        </p:nvSpPr>
        <p:spPr>
          <a:xfrm>
            <a:off x="634731" y="1079006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평가 등급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AA5CDF-922B-41F0-9AFC-A51B9AC1F1CB}"/>
              </a:ext>
            </a:extLst>
          </p:cNvPr>
          <p:cNvSpPr/>
          <p:nvPr/>
        </p:nvSpPr>
        <p:spPr>
          <a:xfrm>
            <a:off x="634731" y="1448338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평가위원회에서는 신용위험평가위원회 의결 및 기업의 이의 제기 절차를 거쳐 세부 평가 대상 기업의 최종 </a:t>
            </a:r>
            <a:r>
              <a:rPr lang="ko-KR" altLang="en-US" sz="1200" dirty="0">
                <a:highlight>
                  <a:srgbClr val="FFFF00"/>
                </a:highlight>
              </a:rPr>
              <a:t>등급을 </a:t>
            </a:r>
            <a:r>
              <a:rPr lang="en-US" altLang="ko-KR" sz="1200" dirty="0">
                <a:highlight>
                  <a:srgbClr val="FFFF00"/>
                </a:highlight>
              </a:rPr>
              <a:t>4</a:t>
            </a:r>
            <a:r>
              <a:rPr lang="ko-KR" altLang="en-US" sz="1200" dirty="0">
                <a:highlight>
                  <a:srgbClr val="FFFF00"/>
                </a:highlight>
              </a:rPr>
              <a:t>개 등급</a:t>
            </a:r>
            <a:r>
              <a:rPr lang="en-US" altLang="ko-KR" sz="1200" dirty="0">
                <a:highlight>
                  <a:srgbClr val="FFFF00"/>
                </a:highlight>
              </a:rPr>
              <a:t>(A-D</a:t>
            </a:r>
            <a:r>
              <a:rPr lang="ko-KR" altLang="en-US" sz="1200" dirty="0">
                <a:highlight>
                  <a:srgbClr val="FFFF00"/>
                </a:highlight>
              </a:rPr>
              <a:t>등급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으로 결정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AB0BC2-F2C5-4A7F-98B8-37A7250AD261}"/>
              </a:ext>
            </a:extLst>
          </p:cNvPr>
          <p:cNvSpPr/>
          <p:nvPr/>
        </p:nvSpPr>
        <p:spPr>
          <a:xfrm>
            <a:off x="723006" y="2024056"/>
            <a:ext cx="7056784" cy="8309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A</a:t>
            </a:r>
            <a:r>
              <a:rPr lang="ko-KR" altLang="en-US" sz="1200" dirty="0"/>
              <a:t>등급</a:t>
            </a:r>
            <a:r>
              <a:rPr lang="en-US" altLang="ko-KR" sz="1200" dirty="0"/>
              <a:t>: </a:t>
            </a:r>
            <a:r>
              <a:rPr lang="ko-KR" altLang="en-US" sz="1200" dirty="0"/>
              <a:t>정상적인 영업이 가능한 기업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B</a:t>
            </a:r>
            <a:r>
              <a:rPr lang="ko-KR" altLang="en-US" sz="1200" dirty="0"/>
              <a:t>등급</a:t>
            </a:r>
            <a:r>
              <a:rPr lang="en-US" altLang="ko-KR" sz="1200" dirty="0"/>
              <a:t>: </a:t>
            </a:r>
            <a:r>
              <a:rPr lang="ko-KR" altLang="en-US" sz="1200" dirty="0"/>
              <a:t>부실징후 기업이 될 가능성이 큰 기업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C</a:t>
            </a:r>
            <a:r>
              <a:rPr lang="ko-KR" altLang="en-US" sz="1200" dirty="0"/>
              <a:t>등급</a:t>
            </a:r>
            <a:r>
              <a:rPr lang="en-US" altLang="ko-KR" sz="1200" dirty="0"/>
              <a:t>: </a:t>
            </a:r>
            <a:r>
              <a:rPr lang="ko-KR" altLang="en-US" sz="1200" dirty="0"/>
              <a:t>부실징후 기업에 해당하며 경영정상화 가능성이 있는 기업 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D</a:t>
            </a:r>
            <a:r>
              <a:rPr lang="ko-KR" altLang="en-US" sz="1200" dirty="0"/>
              <a:t>등급</a:t>
            </a:r>
            <a:r>
              <a:rPr lang="en-US" altLang="ko-KR" sz="1200" dirty="0"/>
              <a:t>: </a:t>
            </a:r>
            <a:r>
              <a:rPr lang="ko-KR" altLang="en-US" sz="1200" dirty="0"/>
              <a:t>부실징후 기업에 해당하며 경영정상화 가능성이 없는 기업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02B31D-B705-4684-8396-F9C005072BA5}"/>
              </a:ext>
            </a:extLst>
          </p:cNvPr>
          <p:cNvSpPr/>
          <p:nvPr/>
        </p:nvSpPr>
        <p:spPr>
          <a:xfrm>
            <a:off x="742743" y="310962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채권은행의 신용위험평가 결과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C</a:t>
            </a:r>
            <a:r>
              <a:rPr lang="ko-KR" altLang="en-US" sz="1200" dirty="0"/>
              <a:t>등급 기업은 채권은행이 워크아웃 부실징후 </a:t>
            </a:r>
            <a:r>
              <a:rPr lang="ko-KR" altLang="en-US" sz="1200" dirty="0" err="1"/>
              <a:t>산업ㆍ기업의</a:t>
            </a:r>
            <a:r>
              <a:rPr lang="ko-KR" altLang="en-US" sz="1200" dirty="0"/>
              <a:t> 식별에 관한 연구 등을 추진하고</a:t>
            </a:r>
            <a:r>
              <a:rPr lang="en-US" altLang="ko-KR" sz="1200" dirty="0"/>
              <a:t>, </a:t>
            </a:r>
          </a:p>
          <a:p>
            <a:r>
              <a:rPr lang="en-US" altLang="ko-KR" sz="1200" dirty="0"/>
              <a:t>D</a:t>
            </a:r>
            <a:r>
              <a:rPr lang="ko-KR" altLang="en-US" sz="1200" dirty="0"/>
              <a:t>등급 기업은 법원의 회생절차 등을 진행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5726695-9F71-4EBC-9068-D6C1F423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0AF7D-2CE1-4409-8636-10B1FE6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3FBEE9-56E6-4AA7-A605-3424ADBDAA1D}"/>
              </a:ext>
            </a:extLst>
          </p:cNvPr>
          <p:cNvSpPr/>
          <p:nvPr/>
        </p:nvSpPr>
        <p:spPr>
          <a:xfrm>
            <a:off x="395536" y="34615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부실 다양한 관점 </a:t>
            </a:r>
            <a:r>
              <a:rPr lang="en-US" altLang="ko-KR" dirty="0"/>
              <a:t>: </a:t>
            </a:r>
            <a:r>
              <a:rPr lang="ko-KR" altLang="en-US" dirty="0"/>
              <a:t>채권은행</a:t>
            </a:r>
          </a:p>
        </p:txBody>
      </p:sp>
    </p:spTree>
    <p:extLst>
      <p:ext uri="{BB962C8B-B14F-4D97-AF65-F5344CB8AC3E}">
        <p14:creationId xmlns:p14="http://schemas.microsoft.com/office/powerpoint/2010/main" val="1377217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A4009-3E85-42BE-91E7-634971794F48}"/>
              </a:ext>
            </a:extLst>
          </p:cNvPr>
          <p:cNvSpPr/>
          <p:nvPr/>
        </p:nvSpPr>
        <p:spPr>
          <a:xfrm>
            <a:off x="683568" y="1052736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금융감독원ㆍ은행연합회</a:t>
            </a:r>
            <a:r>
              <a:rPr lang="en-US" altLang="ko-KR" sz="1200" dirty="0"/>
              <a:t>(2018. 1.25), “</a:t>
            </a:r>
            <a:r>
              <a:rPr lang="ko-KR" altLang="en-US" sz="1200" dirty="0"/>
              <a:t>채권은행의 신용위험평가 및 워크아웃 운영 개선 방안”</a:t>
            </a:r>
            <a:r>
              <a:rPr lang="en-US" altLang="ko-KR" sz="1200" dirty="0"/>
              <a:t>, </a:t>
            </a:r>
            <a:r>
              <a:rPr lang="ko-KR" altLang="en-US" sz="1200" dirty="0"/>
              <a:t>보도자료 참조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C15532-654E-40B1-A5B5-F663A410DA8A}"/>
              </a:ext>
            </a:extLst>
          </p:cNvPr>
          <p:cNvSpPr/>
          <p:nvPr/>
        </p:nvSpPr>
        <p:spPr>
          <a:xfrm>
            <a:off x="755576" y="34615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신용위험평가 모형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D6F6F-2E0E-4107-9E45-B48DA8771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62278"/>
            <a:ext cx="7200800" cy="4877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6F1456-2469-4CB5-8D80-4CC0C52C87CF}"/>
              </a:ext>
            </a:extLst>
          </p:cNvPr>
          <p:cNvSpPr txBox="1"/>
          <p:nvPr/>
        </p:nvSpPr>
        <p:spPr>
          <a:xfrm>
            <a:off x="755576" y="2060848"/>
            <a:ext cx="3240360" cy="3672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660E34-3393-41E7-873E-1E132540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8FCE57-15EF-4403-BDA0-293C013A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5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C440EF-57D5-43E0-9289-A5508D110B2D}"/>
              </a:ext>
            </a:extLst>
          </p:cNvPr>
          <p:cNvSpPr/>
          <p:nvPr/>
        </p:nvSpPr>
        <p:spPr>
          <a:xfrm>
            <a:off x="2483768" y="3616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ighlight>
                  <a:srgbClr val="00FFFF"/>
                </a:highlight>
              </a:rPr>
              <a:t>BOK</a:t>
            </a:r>
            <a:r>
              <a:rPr lang="ko-KR" altLang="en-US" dirty="0">
                <a:highlight>
                  <a:srgbClr val="00FFFF"/>
                </a:highlight>
              </a:rPr>
              <a:t> </a:t>
            </a:r>
            <a:r>
              <a:rPr lang="ko-KR" altLang="en-US" dirty="0"/>
              <a:t>부실징후기업 </a:t>
            </a:r>
            <a:r>
              <a:rPr lang="en-US" altLang="ko-KR" dirty="0"/>
              <a:t>&amp;</a:t>
            </a:r>
            <a:r>
              <a:rPr lang="ko-KR" altLang="en-US" dirty="0"/>
              <a:t> 한계기업 정의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CF09D8-BFAC-4673-A120-81D219F68C2B}"/>
              </a:ext>
            </a:extLst>
          </p:cNvPr>
          <p:cNvSpPr/>
          <p:nvPr/>
        </p:nvSpPr>
        <p:spPr>
          <a:xfrm>
            <a:off x="1115616" y="2167672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‘이자보상배율이 당해 연도 </a:t>
            </a:r>
            <a:r>
              <a:rPr lang="en-US" altLang="ko-KR" dirty="0"/>
              <a:t>100% </a:t>
            </a:r>
            <a:r>
              <a:rPr lang="ko-KR" altLang="en-US" dirty="0"/>
              <a:t>미만인 기업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F01BA8-E3C7-4386-AAC0-AA5A4500FF83}"/>
              </a:ext>
            </a:extLst>
          </p:cNvPr>
          <p:cNvSpPr/>
          <p:nvPr/>
        </p:nvSpPr>
        <p:spPr>
          <a:xfrm>
            <a:off x="1136329" y="1546445"/>
            <a:ext cx="15696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/>
              <a:t>부실징후기업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8A77B4-5EE1-49A2-9367-AC78344F456F}"/>
              </a:ext>
            </a:extLst>
          </p:cNvPr>
          <p:cNvSpPr/>
          <p:nvPr/>
        </p:nvSpPr>
        <p:spPr>
          <a:xfrm>
            <a:off x="1136329" y="3604979"/>
            <a:ext cx="6020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sz="1400" dirty="0"/>
              <a:t>3</a:t>
            </a:r>
            <a:r>
              <a:rPr lang="ko-KR" altLang="en-US" sz="1400" dirty="0"/>
              <a:t>년 연속으로 이자보상배율이 </a:t>
            </a:r>
            <a:r>
              <a:rPr lang="en-US" altLang="ko-KR" sz="1400" dirty="0"/>
              <a:t>1 </a:t>
            </a:r>
            <a:r>
              <a:rPr lang="ko-KR" altLang="en-US" sz="1400" dirty="0"/>
              <a:t>미만인 기업’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B9DC04-E5A8-4DB5-AA4A-BCFFC14EDB10}"/>
              </a:ext>
            </a:extLst>
          </p:cNvPr>
          <p:cNvSpPr/>
          <p:nvPr/>
        </p:nvSpPr>
        <p:spPr>
          <a:xfrm>
            <a:off x="1201079" y="3080630"/>
            <a:ext cx="144016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한계기업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F0DF2E-83D8-492B-803A-8DD2B4CB8F20}"/>
              </a:ext>
            </a:extLst>
          </p:cNvPr>
          <p:cNvSpPr/>
          <p:nvPr/>
        </p:nvSpPr>
        <p:spPr>
          <a:xfrm>
            <a:off x="1210298" y="4102050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(BOK</a:t>
            </a:r>
            <a:r>
              <a:rPr lang="ko-KR" altLang="en-US" sz="1400" dirty="0"/>
              <a:t>금융안정보고서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01EC2F5-855C-4DD6-BE59-15F5D076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0888BBE-633E-4CA6-BF11-EA173629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C83EE5-F614-45AF-B2D6-A27963C2FE7A}"/>
              </a:ext>
            </a:extLst>
          </p:cNvPr>
          <p:cNvSpPr/>
          <p:nvPr/>
        </p:nvSpPr>
        <p:spPr>
          <a:xfrm>
            <a:off x="395536" y="34615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부실 다양한 관점 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871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155F1F-81B5-4E99-AD09-0801410392F7}"/>
              </a:ext>
            </a:extLst>
          </p:cNvPr>
          <p:cNvSpPr/>
          <p:nvPr/>
        </p:nvSpPr>
        <p:spPr>
          <a:xfrm>
            <a:off x="395536" y="346152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구조조정 관련법에의 구조조정 대상 기업 혹은 부실징후 기업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1B97CD-0AAA-4367-A724-B6782DF1DDC7}"/>
              </a:ext>
            </a:extLst>
          </p:cNvPr>
          <p:cNvSpPr/>
          <p:nvPr/>
        </p:nvSpPr>
        <p:spPr>
          <a:xfrm>
            <a:off x="395536" y="955549"/>
            <a:ext cx="30668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(1) ‘</a:t>
            </a:r>
            <a:r>
              <a:rPr lang="ko-KR" altLang="en-US" sz="1200" dirty="0" err="1"/>
              <a:t>산업발전법’상</a:t>
            </a:r>
            <a:r>
              <a:rPr lang="ko-KR" altLang="en-US" sz="1200" dirty="0"/>
              <a:t> 기업구조조정 대상 기업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E14EA0-F2D6-4B3A-AB0B-432313989ABE}"/>
              </a:ext>
            </a:extLst>
          </p:cNvPr>
          <p:cNvSpPr/>
          <p:nvPr/>
        </p:nvSpPr>
        <p:spPr>
          <a:xfrm>
            <a:off x="539552" y="1392162"/>
            <a:ext cx="7839010" cy="2308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① 완전자본잠식 기업</a:t>
            </a:r>
            <a:r>
              <a:rPr lang="en-US" altLang="ko-KR" sz="1200" dirty="0"/>
              <a:t>: </a:t>
            </a:r>
            <a:r>
              <a:rPr lang="ko-KR" altLang="en-US" sz="1200" dirty="0"/>
              <a:t>재무제표상 자본금의 총계가 납입자본금보다 적은 기업으로서 경영정상화가 필요한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 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1</a:t>
            </a:r>
            <a:r>
              <a:rPr lang="ko-KR" altLang="en-US" sz="1200" dirty="0"/>
              <a:t>항</a:t>
            </a:r>
            <a:r>
              <a:rPr lang="en-US" altLang="ko-KR" sz="1200" dirty="0"/>
              <a:t>). </a:t>
            </a:r>
          </a:p>
          <a:p>
            <a:r>
              <a:rPr lang="en-US" altLang="ko-KR" sz="1200" dirty="0"/>
              <a:t>② </a:t>
            </a:r>
            <a:r>
              <a:rPr lang="ko-KR" altLang="en-US" sz="1200" dirty="0"/>
              <a:t>과다 부채비율 기업</a:t>
            </a:r>
            <a:r>
              <a:rPr lang="en-US" altLang="ko-KR" sz="1200" dirty="0"/>
              <a:t>: </a:t>
            </a:r>
            <a:r>
              <a:rPr lang="ko-KR" altLang="en-US" sz="1200" dirty="0"/>
              <a:t>부채비율이 업종별 평균 부채비율의 </a:t>
            </a:r>
            <a:r>
              <a:rPr lang="en-US" altLang="ko-KR" sz="1200" dirty="0"/>
              <a:t>1.5</a:t>
            </a:r>
            <a:r>
              <a:rPr lang="ko-KR" altLang="en-US" sz="1200" dirty="0"/>
              <a:t>배를 초과하는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2</a:t>
            </a:r>
            <a:r>
              <a:rPr lang="ko-KR" altLang="en-US" sz="1200" dirty="0"/>
              <a:t>항</a:t>
            </a:r>
            <a:r>
              <a:rPr lang="en-US" altLang="ko-KR" sz="1200" dirty="0"/>
              <a:t>). 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사업 전환 필요기업</a:t>
            </a:r>
            <a:r>
              <a:rPr lang="en-US" altLang="ko-KR" sz="1200" dirty="0"/>
              <a:t>: </a:t>
            </a:r>
            <a:r>
              <a:rPr lang="ko-KR" altLang="en-US" sz="1200" dirty="0"/>
              <a:t>사업 전환 등을 위하여 자산 또는 영업의 매각 등이 불가피하다고 인정되는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3</a:t>
            </a:r>
            <a:r>
              <a:rPr lang="ko-KR" altLang="en-US" sz="1200" dirty="0"/>
              <a:t>항</a:t>
            </a:r>
            <a:r>
              <a:rPr lang="en-US" altLang="ko-KR" sz="1200" dirty="0"/>
              <a:t>).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전년 대비 매출액 감소 기업</a:t>
            </a:r>
            <a:r>
              <a:rPr lang="en-US" altLang="ko-KR" sz="1200" dirty="0"/>
              <a:t>: </a:t>
            </a:r>
            <a:r>
              <a:rPr lang="ko-KR" altLang="en-US" sz="1200" dirty="0"/>
              <a:t>어음의 부도</a:t>
            </a:r>
            <a:r>
              <a:rPr lang="en-US" altLang="ko-KR" sz="1200" dirty="0"/>
              <a:t>, </a:t>
            </a:r>
            <a:r>
              <a:rPr lang="ko-KR" altLang="en-US" sz="1200" dirty="0"/>
              <a:t>외상 매출금 또는 </a:t>
            </a:r>
            <a:r>
              <a:rPr lang="ko-KR" altLang="en-US" sz="1200" dirty="0" err="1"/>
              <a:t>수출대</a:t>
            </a:r>
            <a:r>
              <a:rPr lang="ko-KR" altLang="en-US" sz="1200" dirty="0"/>
              <a:t> 금의 </a:t>
            </a:r>
            <a:r>
              <a:rPr lang="ko-KR" altLang="en-US" sz="1200" dirty="0" err="1"/>
              <a:t>미회수</a:t>
            </a:r>
            <a:r>
              <a:rPr lang="en-US" altLang="ko-KR" sz="1200" dirty="0"/>
              <a:t>, </a:t>
            </a:r>
            <a:r>
              <a:rPr lang="ko-KR" altLang="en-US" sz="1200" dirty="0"/>
              <a:t>보증채무의 이행 등으로 인한 손실액이 직전 사업연도 매출액의 </a:t>
            </a:r>
            <a:r>
              <a:rPr lang="en-US" altLang="ko-KR" sz="1200" dirty="0"/>
              <a:t>100</a:t>
            </a:r>
            <a:r>
              <a:rPr lang="ko-KR" altLang="en-US" sz="1200" dirty="0"/>
              <a:t>분의 </a:t>
            </a:r>
            <a:r>
              <a:rPr lang="en-US" altLang="ko-KR" sz="1200" dirty="0"/>
              <a:t>5 </a:t>
            </a:r>
            <a:r>
              <a:rPr lang="ko-KR" altLang="en-US" sz="1200" dirty="0"/>
              <a:t>이상인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4</a:t>
            </a:r>
            <a:r>
              <a:rPr lang="ko-KR" altLang="en-US" sz="1200" dirty="0"/>
              <a:t>항</a:t>
            </a:r>
            <a:r>
              <a:rPr lang="en-US" altLang="ko-KR" sz="1200" dirty="0"/>
              <a:t>). 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회사채 투자 부적격 기업</a:t>
            </a:r>
            <a:r>
              <a:rPr lang="en-US" altLang="ko-KR" sz="1200" dirty="0"/>
              <a:t>: </a:t>
            </a:r>
            <a:r>
              <a:rPr lang="ko-KR" altLang="en-US" sz="1200" dirty="0"/>
              <a:t>신용평가회사 둘 이상으로부터 회사채 투자부적격 등급을 받은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5</a:t>
            </a:r>
            <a:r>
              <a:rPr lang="ko-KR" altLang="en-US" sz="1200" dirty="0"/>
              <a:t>항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⑥ </a:t>
            </a:r>
            <a:r>
              <a:rPr lang="en-US" altLang="ko-KR" sz="1200" dirty="0"/>
              <a:t>2</a:t>
            </a:r>
            <a:r>
              <a:rPr lang="ko-KR" altLang="en-US" sz="1200" dirty="0"/>
              <a:t>년 연속 영업손실 기업</a:t>
            </a:r>
            <a:r>
              <a:rPr lang="en-US" altLang="ko-KR" sz="1200" dirty="0"/>
              <a:t>: </a:t>
            </a:r>
            <a:r>
              <a:rPr lang="ko-KR" altLang="en-US" sz="1200" dirty="0"/>
              <a:t>사업연도 말 재무제표에 따른 영업 손실이 최근 </a:t>
            </a:r>
            <a:r>
              <a:rPr lang="en-US" altLang="ko-KR" sz="1200" dirty="0"/>
              <a:t>2</a:t>
            </a:r>
            <a:r>
              <a:rPr lang="ko-KR" altLang="en-US" sz="1200" dirty="0"/>
              <a:t>년간 연속하여 발생한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6</a:t>
            </a:r>
            <a:r>
              <a:rPr lang="ko-KR" altLang="en-US" sz="1200" dirty="0"/>
              <a:t>항</a:t>
            </a:r>
            <a:r>
              <a:rPr lang="en-US" altLang="ko-KR" sz="1200" dirty="0"/>
              <a:t>). ⑦ </a:t>
            </a:r>
            <a:r>
              <a:rPr lang="ko-KR" altLang="en-US" sz="1200" dirty="0"/>
              <a:t>무역 조정지원기업</a:t>
            </a:r>
            <a:r>
              <a:rPr lang="en-US" altLang="ko-KR" sz="1200" dirty="0"/>
              <a:t>: </a:t>
            </a:r>
            <a:r>
              <a:rPr lang="ko-KR" altLang="en-US" sz="1200" dirty="0"/>
              <a:t>무역조정지원기업으로서 구조조정을 할 필요 가 있다고 인정되는 기업</a:t>
            </a:r>
            <a:r>
              <a:rPr lang="en-US" altLang="ko-KR" sz="1200" dirty="0"/>
              <a:t>(</a:t>
            </a:r>
            <a:r>
              <a:rPr lang="ko-KR" altLang="en-US" sz="1200" dirty="0"/>
              <a:t>산업발전법 시행령 제</a:t>
            </a:r>
            <a:r>
              <a:rPr lang="en-US" altLang="ko-KR" sz="1200" dirty="0"/>
              <a:t>12</a:t>
            </a:r>
            <a:r>
              <a:rPr lang="ko-KR" altLang="en-US" sz="1200" dirty="0"/>
              <a:t>조 </a:t>
            </a:r>
            <a:r>
              <a:rPr lang="en-US" altLang="ko-KR" sz="1200" dirty="0"/>
              <a:t>7</a:t>
            </a:r>
            <a:r>
              <a:rPr lang="ko-KR" altLang="en-US" sz="1200" dirty="0"/>
              <a:t>항</a:t>
            </a:r>
            <a:r>
              <a:rPr lang="en-US" altLang="ko-KR" sz="1200" dirty="0"/>
              <a:t>).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060C7F-FBD9-4210-A61A-7CA364C4C9F0}"/>
              </a:ext>
            </a:extLst>
          </p:cNvPr>
          <p:cNvSpPr/>
          <p:nvPr/>
        </p:nvSpPr>
        <p:spPr>
          <a:xfrm>
            <a:off x="323528" y="3683551"/>
            <a:ext cx="30283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(2) ‘</a:t>
            </a:r>
            <a:r>
              <a:rPr lang="ko-KR" altLang="en-US" sz="1200" dirty="0" err="1"/>
              <a:t>기업구조조정촉진법’상</a:t>
            </a:r>
            <a:r>
              <a:rPr lang="ko-KR" altLang="en-US" sz="1200" dirty="0"/>
              <a:t> 부실징후 기업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E37F6B-481A-4850-8848-DEA6858161B1}"/>
              </a:ext>
            </a:extLst>
          </p:cNvPr>
          <p:cNvSpPr/>
          <p:nvPr/>
        </p:nvSpPr>
        <p:spPr>
          <a:xfrm>
            <a:off x="539552" y="4074201"/>
            <a:ext cx="7839010" cy="646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“부실징후 </a:t>
            </a:r>
            <a:r>
              <a:rPr lang="ko-KR" altLang="en-US" sz="1200" dirty="0" err="1"/>
              <a:t>기업”이란</a:t>
            </a:r>
            <a:r>
              <a:rPr lang="ko-KR" altLang="en-US" sz="1200" dirty="0"/>
              <a:t> 주채권은행이 신용위험평가를 통해서 통상적인 자금차입 외에 외부로부터 추가적인 자금 유입 없이는 금융채권자에 대 한 차입금 상환 등 정상적인 채무이행이 어려운 상태</a:t>
            </a:r>
            <a:r>
              <a:rPr lang="en-US" altLang="ko-KR" sz="1200" dirty="0"/>
              <a:t>(</a:t>
            </a:r>
            <a:r>
              <a:rPr lang="ko-KR" altLang="en-US" sz="1200" dirty="0"/>
              <a:t>이하 “</a:t>
            </a:r>
            <a:r>
              <a:rPr lang="ko-KR" altLang="en-US" sz="1200" dirty="0" err="1"/>
              <a:t>부실징후”라</a:t>
            </a:r>
            <a:r>
              <a:rPr lang="ko-KR" altLang="en-US" sz="1200" dirty="0"/>
              <a:t> 한다</a:t>
            </a:r>
            <a:r>
              <a:rPr lang="en-US" altLang="ko-KR" sz="1200" dirty="0"/>
              <a:t>)</a:t>
            </a:r>
            <a:r>
              <a:rPr lang="ko-KR" altLang="en-US" sz="1200" dirty="0"/>
              <a:t>에 있다고 인정한 기업을 말한다</a:t>
            </a:r>
            <a:r>
              <a:rPr lang="en-US" altLang="ko-KR" sz="1200" dirty="0"/>
              <a:t>(</a:t>
            </a:r>
            <a:r>
              <a:rPr lang="ko-KR" altLang="en-US" sz="1200" dirty="0"/>
              <a:t>기업구조조정촉진법 제</a:t>
            </a:r>
            <a:r>
              <a:rPr lang="en-US" altLang="ko-KR" sz="1200" dirty="0"/>
              <a:t>2</a:t>
            </a:r>
            <a:r>
              <a:rPr lang="ko-KR" altLang="en-US" sz="1200" dirty="0"/>
              <a:t>조 </a:t>
            </a:r>
            <a:r>
              <a:rPr lang="en-US" altLang="ko-KR" sz="1200" dirty="0"/>
              <a:t>7</a:t>
            </a:r>
            <a:r>
              <a:rPr lang="ko-KR" altLang="en-US" sz="1200" dirty="0"/>
              <a:t>항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D65FA6-6F9A-4752-AE4E-980A5421210D}"/>
              </a:ext>
            </a:extLst>
          </p:cNvPr>
          <p:cNvSpPr/>
          <p:nvPr/>
        </p:nvSpPr>
        <p:spPr>
          <a:xfrm>
            <a:off x="323528" y="487607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(3) ‘</a:t>
            </a:r>
            <a:r>
              <a:rPr lang="ko-KR" altLang="en-US" sz="1200" dirty="0"/>
              <a:t>기업활력 제고를 위한 </a:t>
            </a:r>
            <a:r>
              <a:rPr lang="ko-KR" altLang="en-US" sz="1200" dirty="0" err="1"/>
              <a:t>특별법’상</a:t>
            </a:r>
            <a:r>
              <a:rPr lang="ko-KR" altLang="en-US" sz="1200" dirty="0"/>
              <a:t> 과잉공급 산업에 속한 기업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5CF2E2-93D0-4928-B9BB-D0941F740E2C}"/>
              </a:ext>
            </a:extLst>
          </p:cNvPr>
          <p:cNvSpPr/>
          <p:nvPr/>
        </p:nvSpPr>
        <p:spPr>
          <a:xfrm>
            <a:off x="539552" y="5280131"/>
            <a:ext cx="7839010" cy="4616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‘</a:t>
            </a:r>
            <a:r>
              <a:rPr lang="ko-KR" altLang="en-US" sz="1200" dirty="0" err="1"/>
              <a:t>기업활력제고를</a:t>
            </a:r>
            <a:r>
              <a:rPr lang="ko-KR" altLang="en-US" sz="1200" dirty="0"/>
              <a:t> 위한 </a:t>
            </a:r>
            <a:r>
              <a:rPr lang="ko-KR" altLang="en-US" sz="1200" dirty="0" err="1"/>
              <a:t>특별법’에서는</a:t>
            </a:r>
            <a:r>
              <a:rPr lang="ko-KR" altLang="en-US" sz="1200" dirty="0"/>
              <a:t> 과잉공급 산업에 속해 있는 기 업이 사업재편 및 사업혁신을 모색하고 생산성 및 재무구조 향상을 도 모하는 경우 사업재편 지원을 하도록 되어 있다</a:t>
            </a:r>
            <a:r>
              <a:rPr lang="en-US" altLang="ko-KR" sz="1200" dirty="0"/>
              <a:t>. ‘</a:t>
            </a:r>
            <a:endParaRPr lang="ko-KR" altLang="en-US" sz="12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5AFE436C-7A23-466C-8273-29D8362B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8C0D93E-0744-41A6-A429-8CD18C3D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51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9F2F1C-37E1-442F-9A88-04D02845ABF3}"/>
              </a:ext>
            </a:extLst>
          </p:cNvPr>
          <p:cNvSpPr/>
          <p:nvPr/>
        </p:nvSpPr>
        <p:spPr>
          <a:xfrm>
            <a:off x="467544" y="1005278"/>
            <a:ext cx="4966450" cy="116461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정보의 원천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(information source)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기준 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+mn-ea"/>
              </a:rPr>
              <a:t>회계모형</a:t>
            </a:r>
            <a:r>
              <a:rPr lang="en-US" altLang="ko-KR" sz="1200" dirty="0">
                <a:latin typeface="+mn-ea"/>
              </a:rPr>
              <a:t>(accounting-based model) </a:t>
            </a:r>
            <a:r>
              <a:rPr lang="ko-KR" altLang="en-US" sz="1200" dirty="0">
                <a:latin typeface="+mn-ea"/>
              </a:rPr>
              <a:t>또는 재무 정보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>
                <a:latin typeface="+mn-ea"/>
              </a:rPr>
              <a:t>시장모형</a:t>
            </a:r>
            <a:r>
              <a:rPr lang="en-US" altLang="ko-KR" sz="1200" dirty="0">
                <a:latin typeface="+mn-ea"/>
              </a:rPr>
              <a:t>(market-based model)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err="1">
                <a:latin typeface="+mn-ea"/>
              </a:rPr>
              <a:t>헤저드모형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회계정보와 시장정보를 통합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A66318-9D16-4022-80AD-04842783BBD1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부도예측모형 연구 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:  </a:t>
            </a:r>
            <a:r>
              <a:rPr lang="ko-KR" altLang="en-US" b="1" kern="0" dirty="0">
                <a:solidFill>
                  <a:srgbClr val="000000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+mn-ea"/>
              </a:rPr>
              <a:t>통계분석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49479-34DD-484E-AD45-B9FBC253A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2" y="2173096"/>
            <a:ext cx="7201905" cy="36062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7F733-3D64-46D0-A44D-09BED4F3ECA0}"/>
              </a:ext>
            </a:extLst>
          </p:cNvPr>
          <p:cNvSpPr/>
          <p:nvPr/>
        </p:nvSpPr>
        <p:spPr>
          <a:xfrm>
            <a:off x="4860032" y="5949095"/>
            <a:ext cx="3456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金融工學硏究</a:t>
            </a:r>
            <a:r>
              <a:rPr lang="en-US" altLang="ko-KR" sz="1000" dirty="0"/>
              <a:t>, </a:t>
            </a:r>
            <a:r>
              <a:rPr lang="ko-KR" altLang="en-US" sz="1000" dirty="0"/>
              <a:t>제</a:t>
            </a:r>
            <a:r>
              <a:rPr lang="en-US" altLang="ko-KR" sz="1000" dirty="0"/>
              <a:t>18</a:t>
            </a:r>
            <a:r>
              <a:rPr lang="ko-KR" altLang="en-US" sz="1000" dirty="0"/>
              <a:t>권 제</a:t>
            </a:r>
            <a:r>
              <a:rPr lang="en-US" altLang="ko-KR" sz="1000" dirty="0"/>
              <a:t>3</a:t>
            </a:r>
            <a:r>
              <a:rPr lang="ko-KR" altLang="en-US" sz="1000" dirty="0"/>
              <a:t>호 </a:t>
            </a:r>
            <a:r>
              <a:rPr lang="en-US" altLang="ko-KR" sz="1000" dirty="0"/>
              <a:t>(2019. 9.) 131</a:t>
            </a:r>
            <a:r>
              <a:rPr lang="ko-KR" altLang="en-US" sz="1000" dirty="0"/>
              <a:t>～</a:t>
            </a:r>
            <a:r>
              <a:rPr lang="en-US" altLang="ko-KR" sz="1000" dirty="0"/>
              <a:t>152  </a:t>
            </a:r>
            <a:r>
              <a:rPr lang="ko-KR" altLang="en-US" sz="1000" dirty="0"/>
              <a:t>내용 수정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53D85-AB90-4D9F-B5CB-E7EF16983133}"/>
              </a:ext>
            </a:extLst>
          </p:cNvPr>
          <p:cNvSpPr txBox="1"/>
          <p:nvPr/>
        </p:nvSpPr>
        <p:spPr>
          <a:xfrm>
            <a:off x="2950769" y="2737065"/>
            <a:ext cx="18002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303143-B11D-4335-962B-2D496E2D06F8}"/>
              </a:ext>
            </a:extLst>
          </p:cNvPr>
          <p:cNvSpPr/>
          <p:nvPr/>
        </p:nvSpPr>
        <p:spPr>
          <a:xfrm>
            <a:off x="3077985" y="4869160"/>
            <a:ext cx="1930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로지스틱 회귀분석 </a:t>
            </a:r>
            <a:r>
              <a:rPr lang="en-US" altLang="ko-KR" sz="1200" dirty="0"/>
              <a:t>(Logit)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38053D-B428-4DDE-BE1E-E6DEBC573D7E}"/>
              </a:ext>
            </a:extLst>
          </p:cNvPr>
          <p:cNvSpPr/>
          <p:nvPr/>
        </p:nvSpPr>
        <p:spPr>
          <a:xfrm>
            <a:off x="7164288" y="3606875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Cox-PH Hazard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809D10-E334-4C60-91C6-6CD2DFB110BB}"/>
              </a:ext>
            </a:extLst>
          </p:cNvPr>
          <p:cNvSpPr/>
          <p:nvPr/>
        </p:nvSpPr>
        <p:spPr>
          <a:xfrm>
            <a:off x="7123846" y="3883862"/>
            <a:ext cx="1685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공변량의</a:t>
            </a:r>
            <a:r>
              <a:rPr lang="ko-KR" altLang="en-US" sz="1200" dirty="0"/>
              <a:t> 특성에 따른 </a:t>
            </a:r>
            <a:endParaRPr lang="en-US" altLang="ko-KR" sz="1200" dirty="0"/>
          </a:p>
          <a:p>
            <a:r>
              <a:rPr lang="ko-KR" altLang="en-US" sz="1200" dirty="0"/>
              <a:t>생존기간 예측 모형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29203A-77F7-4A29-BC7D-182F985A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FF2226B-13B6-458C-A0E2-12B095D4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42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93A8F-0E91-4156-8519-19F28ADE5261}"/>
              </a:ext>
            </a:extLst>
          </p:cNvPr>
          <p:cNvSpPr/>
          <p:nvPr/>
        </p:nvSpPr>
        <p:spPr>
          <a:xfrm>
            <a:off x="265802" y="1394310"/>
            <a:ext cx="8612396" cy="5490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4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단변량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부실예측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 의해 부도기업과 비부도기업 비교 분석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재무비율 변수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개씩 만 갖고 부도 여부 판단</a:t>
            </a: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-Beaver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부도 정의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지급 채무 만기 시 지급해야 할 재무적 채무에 대한 지급불능으로 </a:t>
            </a:r>
            <a:r>
              <a:rPr lang="ko-KR" altLang="en-US" sz="1200" u="sng" kern="0" dirty="0">
                <a:solidFill>
                  <a:srgbClr val="000000"/>
                </a:solidFill>
                <a:latin typeface="+mn-ea"/>
              </a:rPr>
              <a:t>파산</a:t>
            </a:r>
            <a:r>
              <a:rPr lang="en-US" altLang="ko-KR" sz="1200" u="sng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u="sng" kern="0" dirty="0">
                <a:solidFill>
                  <a:srgbClr val="000000"/>
                </a:solidFill>
                <a:latin typeface="+mn-ea"/>
              </a:rPr>
              <a:t>채무불이행</a:t>
            </a:r>
            <a:r>
              <a:rPr lang="en-US" altLang="ko-KR" sz="1200" u="sng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u="sng" kern="0" dirty="0">
                <a:solidFill>
                  <a:srgbClr val="000000"/>
                </a:solidFill>
                <a:latin typeface="+mn-ea"/>
              </a:rPr>
              <a:t>당좌차월</a:t>
            </a:r>
            <a:r>
              <a:rPr lang="en-US" altLang="ko-KR" sz="1200" u="sng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u="sng" kern="0" dirty="0">
                <a:solidFill>
                  <a:srgbClr val="000000"/>
                </a:solidFill>
                <a:latin typeface="+mn-ea"/>
              </a:rPr>
              <a:t>그리고 우선주배당 미지급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과 같은 경제적 사건이 있는 기업을 의미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1954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~1964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사이에 </a:t>
            </a:r>
            <a:r>
              <a:rPr lang="ko-KR" altLang="en-US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부도가 일어난 </a:t>
            </a:r>
            <a:r>
              <a:rPr lang="en-US" altLang="ko-KR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79</a:t>
            </a:r>
            <a:r>
              <a:rPr lang="ko-KR" altLang="en-US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개 기업을 표본으로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추출하였으며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이에 </a:t>
            </a:r>
            <a:r>
              <a:rPr lang="ko-KR" altLang="en-US" sz="1200" u="sng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대응하는 비부도기업을 </a:t>
            </a:r>
            <a:r>
              <a:rPr lang="ko-KR" altLang="en-US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추출</a:t>
            </a:r>
            <a:endParaRPr lang="en-US" altLang="ko-KR" sz="1200" kern="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표본으로 선정된 </a:t>
            </a:r>
            <a:r>
              <a:rPr lang="en-US" altLang="ko-KR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79</a:t>
            </a:r>
            <a:r>
              <a:rPr lang="ko-KR" altLang="en-US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개 부도기업은 </a:t>
            </a:r>
            <a:r>
              <a:rPr lang="en-US" altLang="ko-KR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38</a:t>
            </a:r>
            <a:r>
              <a:rPr lang="ko-KR" altLang="en-US" sz="1200" kern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종류의 업종으로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구성되어 있으며 파산한 기업이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59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우선주에 대한 배당 미지급 기업이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16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채무불이행기업이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당좌차월 기업이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기업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동일 업종에서 비교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</a:t>
            </a: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Beaver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가 연구에 사용한 재무비율은 문헌에 많이 나타나고 있는 재무비율과 과거의 연구에서 유용성이 입증된 재무비율 그리고 현금흐름개념을 중시한 재무비율 등 세 가지 기준에 의하여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재무비율을 선정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선정된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30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개의 비율은 ①현금흐름비율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(4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②순이익비율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(4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③부채 대 총자산비율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(4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④유동부채 대 총자산비율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(4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⑤유동자산 대 유동부채비율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(3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⑥회전율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(11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6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개 집단 구분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선정된 재무비율 부도나기 전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</a:rPr>
              <a:t>5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년간의 재무제표자료를 이용하여 분석을 실시한 결과 </a:t>
            </a:r>
            <a:endParaRPr lang="en-US" altLang="ko-KR" sz="1200" kern="0" dirty="0">
              <a:solidFill>
                <a:srgbClr val="FF0000"/>
              </a:soli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① 현금흐름 대 총부채비율 ② 순이익 대 총자산비율 ③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kern="0" dirty="0" err="1">
                <a:solidFill>
                  <a:srgbClr val="FF0000"/>
                </a:solidFill>
                <a:latin typeface="+mn-ea"/>
              </a:rPr>
              <a:t>총부채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</a:rPr>
              <a:t>+ 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우선주</a:t>
            </a:r>
            <a:r>
              <a:rPr lang="en-US" altLang="ko-KR" sz="1200" kern="0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200" kern="0" dirty="0">
                <a:solidFill>
                  <a:srgbClr val="FF0000"/>
                </a:solidFill>
                <a:latin typeface="+mn-ea"/>
              </a:rPr>
              <a:t>대 총자산비율 ④ 운전자본 대 총자산비율 ⑤ 유동비율 ⑥ 지급여유도의 비율이 평균값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차이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  <a:sym typeface="Wingdings" panose="05000000000000000000" pitchFamily="2" charset="2"/>
              </a:rPr>
              <a:t> 1)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현금흐름 대 총부채비율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  <a:sym typeface="Wingdings" panose="05000000000000000000" pitchFamily="2" charset="2"/>
              </a:rPr>
              <a:t>활동성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 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순이익 대 총자산비율은 부도하기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년 전부터 특히 눈에 띄는 차이</a:t>
            </a:r>
            <a:endParaRPr lang="en-US" altLang="ko-KR" sz="1200" kern="0" dirty="0">
              <a:solidFill>
                <a:srgbClr val="000000"/>
              </a:solidFill>
              <a:highlight>
                <a:srgbClr val="FFFF66"/>
              </a:highlight>
              <a:latin typeface="+mn-ea"/>
            </a:endParaRPr>
          </a:p>
          <a:p>
            <a:pPr algn="just" fontAlgn="base">
              <a:lnSpc>
                <a:spcPct val="14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검증표본에 대한 오류율이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차년도 부터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차년도 까지 각각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13%, 21%, 23%, 24%, 22%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나타났다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위의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개의 재무비율이 부도기업과 비부도기업 사이에 현저한 차이를 나타냈다는 것을 보여준 후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이원분류법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을 사용하여 표본기업들에 대한 비율을 크기순으로 배열하고 부도기업과 비부도기업을 가장 잘 판별해 주는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최적판별점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을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시행착오의 과정을 거쳐 구하였다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Beaver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의 연구는 최초로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재무비율을 이용하여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기업 부도를 예측했다는 점에서 의의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algn="just" fontAlgn="base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단일변수로만 분석했다는 면에서 한계가 있다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. </a:t>
            </a:r>
          </a:p>
          <a:p>
            <a:pPr algn="just" fontAlgn="base">
              <a:lnSpc>
                <a:spcPct val="14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단변량예측이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66"/>
                </a:highlight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어느 정도의 예측력을 지닐 수 있는가에 대한 의문이 제기될 수 있으며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이와 같은 한계를 극복하려는 시도가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Altman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에 의해서 이루어졌다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n-ea"/>
              </a:rPr>
              <a:t>. </a:t>
            </a:r>
            <a:endParaRPr lang="ko-KR" altLang="en-US" sz="1200" kern="0" dirty="0">
              <a:solidFill>
                <a:srgbClr val="000000"/>
              </a:solidFill>
              <a:highlight>
                <a:srgbClr val="00FFFF"/>
              </a:highlight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09B5F7-69CC-4C8B-9048-AE69ACEC2780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W.H. Beaver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 예측모형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(1966)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F9EDC6-6A09-4D0E-8774-95DB000F6C7B}"/>
              </a:ext>
            </a:extLst>
          </p:cNvPr>
          <p:cNvSpPr/>
          <p:nvPr/>
        </p:nvSpPr>
        <p:spPr>
          <a:xfrm>
            <a:off x="265802" y="936651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Financial Ratios As </a:t>
            </a:r>
            <a:r>
              <a:rPr lang="en-US" altLang="ko-KR" sz="1400" dirty="0">
                <a:highlight>
                  <a:srgbClr val="FFFF66"/>
                </a:highlight>
              </a:rPr>
              <a:t>Predictors of Failure </a:t>
            </a:r>
            <a:r>
              <a:rPr lang="en-US" altLang="ko-KR" sz="1400" dirty="0"/>
              <a:t>Author(s): William H. Beaver Source: Journal of Accounting Research , 1966, Vol. 4</a:t>
            </a:r>
            <a:endParaRPr lang="ko-KR" altLang="en-US" sz="14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CA1FB0-EC36-4243-8C6A-26AB39287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54DCB9-7830-4F33-A70A-B54F9149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61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68359-6082-4C01-B122-F04A3332EBAA}"/>
              </a:ext>
            </a:extLst>
          </p:cNvPr>
          <p:cNvSpPr/>
          <p:nvPr/>
        </p:nvSpPr>
        <p:spPr>
          <a:xfrm>
            <a:off x="164846" y="291874"/>
            <a:ext cx="7848872" cy="477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Altman(1968)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판별분석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(discriminant function) Z –SCORE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C16A6E-0759-4168-8111-15CDDA90433B}"/>
              </a:ext>
            </a:extLst>
          </p:cNvPr>
          <p:cNvSpPr/>
          <p:nvPr/>
        </p:nvSpPr>
        <p:spPr>
          <a:xfrm>
            <a:off x="312060" y="1358336"/>
            <a:ext cx="8492246" cy="254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재무비율을 활용하여 모형을 구축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판별분석은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다변량분석법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가운데 하나로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개 이상의 모집단에서 추출된 자료가 어느 그룹으로 분류되는지를 판별 방법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부도 범위 </a:t>
            </a:r>
            <a:r>
              <a:rPr lang="en-US" altLang="ko-KR" sz="1200" dirty="0">
                <a:highlight>
                  <a:srgbClr val="FFFF66"/>
                </a:highlight>
                <a:latin typeface="+mn-ea"/>
              </a:rPr>
              <a:t>:</a:t>
            </a: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 파산으로 한정</a:t>
            </a:r>
            <a:endParaRPr lang="en-US" altLang="ko-KR" sz="1200" dirty="0">
              <a:highlight>
                <a:srgbClr val="FFFF66"/>
              </a:highlight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표본기업 선정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부실기업군으로 </a:t>
            </a:r>
            <a:r>
              <a:rPr lang="en-US" altLang="ko-KR" sz="1200" dirty="0">
                <a:latin typeface="+mn-ea"/>
              </a:rPr>
              <a:t>1946</a:t>
            </a:r>
            <a:r>
              <a:rPr lang="ko-KR" altLang="en-US" sz="1200" dirty="0">
                <a:latin typeface="+mn-ea"/>
              </a:rPr>
              <a:t>년에서 </a:t>
            </a:r>
            <a:r>
              <a:rPr lang="en-US" altLang="ko-KR" sz="1200" dirty="0">
                <a:latin typeface="+mn-ea"/>
              </a:rPr>
              <a:t>1956</a:t>
            </a:r>
            <a:r>
              <a:rPr lang="ko-KR" altLang="en-US" sz="1200" dirty="0">
                <a:latin typeface="+mn-ea"/>
              </a:rPr>
              <a:t>년 사이에 파산신청을 낸 제조업체를 모집단으로 하여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 가운데 일정 자산규모를 갖춘 </a:t>
            </a:r>
            <a:r>
              <a:rPr lang="en-US" altLang="ko-KR" sz="1200" dirty="0">
                <a:latin typeface="+mn-ea"/>
              </a:rPr>
              <a:t>33</a:t>
            </a:r>
            <a:r>
              <a:rPr lang="ko-KR" altLang="en-US" sz="1200" dirty="0">
                <a:latin typeface="+mn-ea"/>
              </a:rPr>
              <a:t>개 기업 선정</a:t>
            </a:r>
            <a:endParaRPr lang="en-US" altLang="ko-KR" sz="12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건전기업군으로는 </a:t>
            </a:r>
            <a:r>
              <a:rPr lang="en-US" altLang="ko-KR" sz="1200" dirty="0">
                <a:latin typeface="+mn-ea"/>
              </a:rPr>
              <a:t>1966</a:t>
            </a:r>
            <a:r>
              <a:rPr lang="ko-KR" altLang="en-US" sz="1200" dirty="0">
                <a:latin typeface="+mn-ea"/>
              </a:rPr>
              <a:t>년까지 존속하고 있는 기업 중 부실기업군에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대응하는 산업별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규모별</a:t>
            </a:r>
            <a:r>
              <a:rPr lang="ko-KR" altLang="en-US" sz="1200" dirty="0">
                <a:latin typeface="+mn-ea"/>
              </a:rPr>
              <a:t>로 </a:t>
            </a:r>
            <a:r>
              <a:rPr lang="ko-KR" altLang="en-US" sz="1200" dirty="0" err="1">
                <a:highlight>
                  <a:srgbClr val="FFFF00"/>
                </a:highlight>
                <a:latin typeface="+mn-ea"/>
              </a:rPr>
              <a:t>층화임의추출</a:t>
            </a:r>
            <a:r>
              <a:rPr lang="en-US" altLang="ko-KR" sz="1200" dirty="0">
                <a:latin typeface="+mn-ea"/>
              </a:rPr>
              <a:t>(Stratified Random Sampling)</a:t>
            </a:r>
            <a:r>
              <a:rPr lang="ko-KR" altLang="en-US" sz="1200" dirty="0">
                <a:latin typeface="+mn-ea"/>
              </a:rPr>
              <a:t>하여 부실기업에 속한 연도가 같은 자료를 수집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22</a:t>
            </a:r>
            <a:r>
              <a:rPr lang="ko-KR" altLang="en-US" sz="1200" dirty="0">
                <a:latin typeface="+mn-ea"/>
              </a:rPr>
              <a:t>개의 비율을 선택하여 </a:t>
            </a:r>
            <a:r>
              <a:rPr lang="ko-KR" altLang="en-US" sz="1200" dirty="0" err="1">
                <a:latin typeface="+mn-ea"/>
              </a:rPr>
              <a:t>다변량판별분석을</a:t>
            </a:r>
            <a:r>
              <a:rPr lang="ko-KR" altLang="en-US" sz="1200" dirty="0">
                <a:latin typeface="+mn-ea"/>
              </a:rPr>
              <a:t> 통하여 기업부실화 예측력이 가장 높은 </a:t>
            </a:r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5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개의 변수를 </a:t>
            </a:r>
            <a:r>
              <a:rPr lang="ko-KR" altLang="en-US" sz="1200" dirty="0">
                <a:latin typeface="+mn-ea"/>
              </a:rPr>
              <a:t>찾아내고 </a:t>
            </a:r>
            <a:endParaRPr lang="en-US" altLang="ko-KR" sz="12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판별함수 도출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955AD5A-4C65-44C8-8D2E-F595D4D23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193" y="2611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8203344" descr="EMB0000a4606d12">
            <a:extLst>
              <a:ext uri="{FF2B5EF4-FFF2-40B4-BE49-F238E27FC236}">
                <a16:creationId xmlns:a16="http://schemas.microsoft.com/office/drawing/2014/main" id="{C123B7E6-01BD-4657-8647-7325A7AC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37" y="3883776"/>
            <a:ext cx="5400675" cy="18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DE353B5-5FD1-4670-8039-DF07F1130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414759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8322712" descr="EMB0000a4606d15">
            <a:extLst>
              <a:ext uri="{FF2B5EF4-FFF2-40B4-BE49-F238E27FC236}">
                <a16:creationId xmlns:a16="http://schemas.microsoft.com/office/drawing/2014/main" id="{2B3A3468-2435-45A7-900C-70862D52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69" y="3988156"/>
            <a:ext cx="2924672" cy="83026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196551-9658-4321-8DEF-82D56F5F1819}"/>
              </a:ext>
            </a:extLst>
          </p:cNvPr>
          <p:cNvSpPr/>
          <p:nvPr/>
        </p:nvSpPr>
        <p:spPr>
          <a:xfrm>
            <a:off x="321237" y="5503222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Altman(1968)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다변량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판별분석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판별함수를 이용하여 추정용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33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개를 대상으로 하여 예측력을 테스트해본 결과 </a:t>
            </a:r>
            <a:endParaRPr lang="en-US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부도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년전에는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95%, 2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년전에는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72%, 3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년전에는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48%, 4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년전에는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29%, 5</a:t>
            </a:r>
            <a:r>
              <a:rPr lang="ko-KR" altLang="ko-KR" sz="12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년전에는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36%</a:t>
            </a:r>
            <a:r>
              <a:rPr lang="ko-KR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정확성을 보였다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ko-KR" altLang="ko-KR" sz="12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예측력 테스트 결과 부도 </a:t>
            </a:r>
            <a:r>
              <a:rPr lang="en-US" altLang="ko-KR" sz="12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200" kern="1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년전까지는</a:t>
            </a:r>
            <a:r>
              <a:rPr lang="ko-KR" altLang="ko-KR" sz="12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높은 정확성을 보이다가 </a:t>
            </a:r>
            <a:r>
              <a:rPr lang="en-US" altLang="ko-KR" sz="12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년전부터는</a:t>
            </a:r>
            <a:r>
              <a:rPr lang="ko-KR" altLang="ko-KR" sz="1200" kern="1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예측력이 크게 떨어지고 있다</a:t>
            </a:r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CF2FAE-842D-4231-A47A-507E5C867430}"/>
              </a:ext>
            </a:extLst>
          </p:cNvPr>
          <p:cNvSpPr/>
          <p:nvPr/>
        </p:nvSpPr>
        <p:spPr>
          <a:xfrm>
            <a:off x="312062" y="893113"/>
            <a:ext cx="8652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ALTMAN, E. "Financial Ratios, Discriminant Analysis and the Prediction of Corporate Bankruptcy." Journal of Finance (September 1968)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CE43975-A92D-4FA0-8291-692AB8C10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D42B0C0-5474-46A4-B3B7-387A021D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26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568359-6082-4C01-B122-F04A3332EBAA}"/>
              </a:ext>
            </a:extLst>
          </p:cNvPr>
          <p:cNvSpPr/>
          <p:nvPr/>
        </p:nvSpPr>
        <p:spPr>
          <a:xfrm>
            <a:off x="140547" y="242825"/>
            <a:ext cx="5688632" cy="477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Altman(1968)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판별분석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(discriminant function)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955AD5A-4C65-44C8-8D2E-F595D4D23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193" y="2611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3967276-E10A-4783-BF59-051391F54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17660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1C0D1-B349-4F68-8C86-30A52CEFF214}"/>
                  </a:ext>
                </a:extLst>
              </p:cNvPr>
              <p:cNvSpPr txBox="1"/>
              <p:nvPr/>
            </p:nvSpPr>
            <p:spPr>
              <a:xfrm>
                <a:off x="467544" y="1148568"/>
                <a:ext cx="780229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+mn-ea"/>
                  </a:rPr>
                  <a:t>분석대상기업이 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비상장기업인 경우에는 자기자본 시장가치를 </a:t>
                </a:r>
                <a:r>
                  <a:rPr lang="ko-KR" altLang="en-US" sz="1200" dirty="0">
                    <a:latin typeface="+mn-ea"/>
                  </a:rPr>
                  <a:t>구할 수 없으므로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를 계산할 때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자기자본 장부가치를 사용할 수 밖에 없다</a:t>
                </a:r>
                <a:r>
                  <a:rPr lang="en-US" altLang="ko-KR" sz="1200" dirty="0">
                    <a:latin typeface="+mn-ea"/>
                  </a:rPr>
                  <a:t>. </a:t>
                </a:r>
              </a:p>
              <a:p>
                <a:r>
                  <a:rPr lang="en-US" altLang="ko-KR" sz="1200" dirty="0">
                    <a:latin typeface="+mn-ea"/>
                  </a:rPr>
                  <a:t>Altman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를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『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자기자본 장부가치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/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부채 장부가치</a:t>
                </a:r>
                <a:r>
                  <a:rPr lang="en-US" altLang="ko-KR" sz="1200" dirty="0">
                    <a:latin typeface="+mn-ea"/>
                  </a:rPr>
                  <a:t>』</a:t>
                </a:r>
                <a:r>
                  <a:rPr lang="ko-KR" altLang="en-US" sz="1200" dirty="0">
                    <a:latin typeface="+mn-ea"/>
                  </a:rPr>
                  <a:t>로 측정하고 비상장기업을 대상으로 제시한 판별모형</a:t>
                </a:r>
                <a:endParaRPr lang="en-US" altLang="ko-KR" sz="1200" dirty="0">
                  <a:latin typeface="+mn-ea"/>
                </a:endParaRPr>
              </a:p>
              <a:p>
                <a:endParaRPr lang="en-US" altLang="ko-KR" sz="1200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=0.717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ea"/>
                  </a:rPr>
                  <a:t> + 0.847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ea"/>
                  </a:rPr>
                  <a:t> + 3.107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ea"/>
                  </a:rPr>
                  <a:t> + 0.420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ea"/>
                  </a:rPr>
                  <a:t> + 0.998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+mn-ea"/>
                  </a:rPr>
                  <a:t> </a:t>
                </a:r>
              </a:p>
              <a:p>
                <a:endParaRPr lang="en-US" altLang="ko-KR" sz="1200" dirty="0">
                  <a:latin typeface="+mn-ea"/>
                </a:endParaRPr>
              </a:p>
              <a:p>
                <a:r>
                  <a:rPr lang="ko-KR" altLang="en-US" sz="1200" dirty="0">
                    <a:latin typeface="+mn-ea"/>
                  </a:rPr>
                  <a:t>위의 </a:t>
                </a:r>
                <a:r>
                  <a:rPr lang="en-US" altLang="ko-KR" sz="1200" dirty="0">
                    <a:latin typeface="+mn-ea"/>
                  </a:rPr>
                  <a:t>Z-Score</a:t>
                </a:r>
                <a:r>
                  <a:rPr lang="ko-KR" altLang="en-US" sz="1200" dirty="0">
                    <a:latin typeface="+mn-ea"/>
                  </a:rPr>
                  <a:t>모형을 이용하여 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비상장기업</a:t>
                </a:r>
                <a:r>
                  <a:rPr lang="ko-KR" altLang="en-US" sz="1200" dirty="0">
                    <a:latin typeface="+mn-ea"/>
                  </a:rPr>
                  <a:t>에 대해 </a:t>
                </a:r>
                <a:r>
                  <a:rPr lang="en-US" altLang="ko-KR" sz="1200" dirty="0">
                    <a:latin typeface="+mn-ea"/>
                  </a:rPr>
                  <a:t>Altman</a:t>
                </a:r>
                <a:r>
                  <a:rPr lang="ko-KR" altLang="en-US" sz="1200" dirty="0">
                    <a:latin typeface="+mn-ea"/>
                  </a:rPr>
                  <a:t>이 제시한 판정기준</a:t>
                </a:r>
                <a:endParaRPr lang="en-US" altLang="ko-KR" sz="1200" dirty="0">
                  <a:latin typeface="+mn-ea"/>
                </a:endParaRPr>
              </a:p>
              <a:p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1C0D1-B349-4F68-8C86-30A52CEFF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48568"/>
                <a:ext cx="7802297" cy="1569660"/>
              </a:xfrm>
              <a:prstGeom prst="rect">
                <a:avLst/>
              </a:prstGeom>
              <a:blipFill>
                <a:blip r:embed="rId2"/>
                <a:stretch>
                  <a:fillRect l="-78" t="-3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A41363-0A6D-4827-B08B-BCAA896D75F4}"/>
                  </a:ext>
                </a:extLst>
              </p:cNvPr>
              <p:cNvSpPr/>
              <p:nvPr/>
            </p:nvSpPr>
            <p:spPr>
              <a:xfrm>
                <a:off x="1979712" y="2938126"/>
                <a:ext cx="3744416" cy="1020792"/>
              </a:xfrm>
              <a:prstGeom prst="rect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 &lt; </a:t>
                </a:r>
                <a:r>
                  <a:rPr lang="en-US" altLang="ko-KR" sz="1400" dirty="0">
                    <a:highlight>
                      <a:srgbClr val="00FFFF"/>
                    </a:highlight>
                    <a:latin typeface="+mn-ea"/>
                  </a:rPr>
                  <a:t>1.23</a:t>
                </a:r>
                <a:r>
                  <a:rPr lang="en-US" altLang="ko-KR" sz="1400" dirty="0">
                    <a:latin typeface="+mn-ea"/>
                  </a:rPr>
                  <a:t> : </a:t>
                </a:r>
                <a:r>
                  <a:rPr lang="ko-KR" altLang="en-US" sz="1400" dirty="0">
                    <a:latin typeface="+mn-ea"/>
                  </a:rPr>
                  <a:t>부실기업으로 판정</a:t>
                </a:r>
                <a:endParaRPr lang="en-US" altLang="ko-KR" sz="1400" dirty="0">
                  <a:latin typeface="+mn-ea"/>
                </a:endParaRPr>
              </a:p>
              <a:p>
                <a:pPr marL="228600" indent="-228600">
                  <a:lnSpc>
                    <a:spcPct val="150000"/>
                  </a:lnSpc>
                  <a:buAutoNum type="alphaLcParenBoth"/>
                </a:pPr>
                <a:r>
                  <a:rPr lang="en-US" altLang="ko-KR" sz="1400" dirty="0">
                    <a:latin typeface="+mn-ea"/>
                  </a:rPr>
                  <a:t>1.23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≤2.90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 : </a:t>
                </a:r>
                <a:r>
                  <a:rPr lang="ko-KR" altLang="en-US" sz="1400" dirty="0">
                    <a:latin typeface="+mn-ea"/>
                  </a:rPr>
                  <a:t>판정 유보</a:t>
                </a:r>
                <a:endParaRPr lang="en-US" altLang="ko-KR" sz="1400" dirty="0">
                  <a:latin typeface="+mn-ea"/>
                </a:endParaRPr>
              </a:p>
              <a:p>
                <a:pPr marL="228600" indent="-228600">
                  <a:lnSpc>
                    <a:spcPct val="150000"/>
                  </a:lnSpc>
                  <a:buAutoNum type="alphaLcParenBoth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+mn-ea"/>
                  </a:rPr>
                  <a:t> &gt;</a:t>
                </a:r>
                <a:r>
                  <a:rPr lang="en-US" altLang="ko-KR" sz="1400" dirty="0">
                    <a:highlight>
                      <a:srgbClr val="00FFFF"/>
                    </a:highlight>
                    <a:latin typeface="+mn-ea"/>
                  </a:rPr>
                  <a:t> 2.90 </a:t>
                </a:r>
                <a:r>
                  <a:rPr lang="en-US" altLang="ko-KR" sz="1400" dirty="0">
                    <a:latin typeface="+mn-ea"/>
                  </a:rPr>
                  <a:t>: </a:t>
                </a:r>
                <a:r>
                  <a:rPr lang="ko-KR" altLang="en-US" sz="1400" dirty="0">
                    <a:latin typeface="+mn-ea"/>
                  </a:rPr>
                  <a:t>건전기업으로 판정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4A41363-0A6D-4827-B08B-BCAA896D7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938126"/>
                <a:ext cx="3744416" cy="1020792"/>
              </a:xfrm>
              <a:prstGeom prst="rect">
                <a:avLst/>
              </a:prstGeom>
              <a:blipFill>
                <a:blip r:embed="rId3"/>
                <a:stretch>
                  <a:fillRect l="-323" b="-2890"/>
                </a:stretch>
              </a:blip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967F0-771C-43B3-AB57-1A790B7B0554}"/>
              </a:ext>
            </a:extLst>
          </p:cNvPr>
          <p:cNvSpPr/>
          <p:nvPr/>
        </p:nvSpPr>
        <p:spPr>
          <a:xfrm>
            <a:off x="632195" y="2840360"/>
            <a:ext cx="1082348" cy="30777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+mn-ea"/>
              </a:rPr>
              <a:t>비상장기업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AEE5787-BE02-42C8-A8B1-0FE2DB53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D2BEE8-9F40-47FB-A391-D912520E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90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7783839-5286-4E96-BC94-C330319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B7F7A-A8FC-4A15-81C1-C7E5B3FA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BA0BA1-F27A-43DF-BA52-A1D1807DB40C}"/>
              </a:ext>
            </a:extLst>
          </p:cNvPr>
          <p:cNvSpPr/>
          <p:nvPr/>
        </p:nvSpPr>
        <p:spPr>
          <a:xfrm>
            <a:off x="395536" y="275842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2022 </a:t>
            </a:r>
            <a:r>
              <a:rPr lang="ko-KR" altLang="en-US" dirty="0"/>
              <a:t>필요한 </a:t>
            </a:r>
            <a:r>
              <a:rPr lang="ko-KR" altLang="en-US" dirty="0" err="1"/>
              <a:t>인재상</a:t>
            </a:r>
            <a:r>
              <a:rPr lang="ko-KR" altLang="en-US" dirty="0"/>
              <a:t> </a:t>
            </a:r>
            <a:r>
              <a:rPr lang="en-US" altLang="ko-KR" dirty="0"/>
              <a:t>:  AI </a:t>
            </a:r>
            <a:r>
              <a:rPr lang="ko-KR" altLang="en-US" dirty="0"/>
              <a:t>인재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디지털 인재</a:t>
            </a:r>
            <a:endParaRPr lang="ko-KR" altLang="en-US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9992206-ACEE-40DC-89CE-6D5A29878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187128"/>
              </p:ext>
            </p:extLst>
          </p:nvPr>
        </p:nvGraphicFramePr>
        <p:xfrm>
          <a:off x="-756592" y="1165769"/>
          <a:ext cx="6096000" cy="290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7F384E6-90BB-4768-A099-4F127445B247}"/>
              </a:ext>
            </a:extLst>
          </p:cNvPr>
          <p:cNvSpPr txBox="1"/>
          <p:nvPr/>
        </p:nvSpPr>
        <p:spPr>
          <a:xfrm>
            <a:off x="3478431" y="1626938"/>
            <a:ext cx="4045897" cy="61260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</a:rPr>
              <a:t>문제풀이 능력 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highlight>
                  <a:srgbClr val="FFFF00"/>
                </a:highlight>
                <a:sym typeface="Wingdings" panose="05000000000000000000" pitchFamily="2" charset="2"/>
              </a:rPr>
              <a:t>문제 정의</a:t>
            </a:r>
            <a:endParaRPr lang="en-US" altLang="ko-KR" sz="12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현재 문제점 정의</a:t>
            </a:r>
            <a:r>
              <a:rPr lang="en-US" altLang="ko-KR" sz="1200" dirty="0">
                <a:sym typeface="Wingdings" panose="05000000000000000000" pitchFamily="2" charset="2"/>
              </a:rPr>
              <a:t>. </a:t>
            </a:r>
            <a:r>
              <a:rPr lang="ko-KR" altLang="en-US" sz="1200" dirty="0">
                <a:sym typeface="Wingdings" panose="05000000000000000000" pitchFamily="2" charset="2"/>
              </a:rPr>
              <a:t>통찰 능력 함양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디지털 인재 양성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7CA60-5D95-462E-8152-DD775FC11C4C}"/>
              </a:ext>
            </a:extLst>
          </p:cNvPr>
          <p:cNvSpPr txBox="1"/>
          <p:nvPr/>
        </p:nvSpPr>
        <p:spPr>
          <a:xfrm>
            <a:off x="251520" y="4304166"/>
            <a:ext cx="4176464" cy="116660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컴퓨터가 무엇을 잘 할 수 있는지를 이해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컴퓨터가 잘 풀어 낼 수 있는 형태로 문제 조각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>
                <a:sym typeface="Wingdings" panose="05000000000000000000" pitchFamily="2" charset="2"/>
              </a:rPr>
              <a:t>문제점을 분할하거나 변형하여 컴퓨터가 사람을 위해 풀어 낼 수 있는 형태로 변환을 통해 정의할 수 있는 인재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10811-EA1B-46A9-B4AF-635AECEEEFED}"/>
              </a:ext>
            </a:extLst>
          </p:cNvPr>
          <p:cNvSpPr txBox="1"/>
          <p:nvPr/>
        </p:nvSpPr>
        <p:spPr>
          <a:xfrm>
            <a:off x="4716016" y="2937810"/>
            <a:ext cx="4176464" cy="172059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기반 의사결정 전 주기 이해할 수 있는 인재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요약된 데이터가 어떻게 만들어졌는가</a:t>
            </a:r>
            <a:r>
              <a:rPr lang="en-US" altLang="ko-KR" sz="12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요약기술의 장단점은</a:t>
            </a:r>
            <a:r>
              <a:rPr lang="en-US" altLang="ko-KR" sz="12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요약과정에 정보 손실은</a:t>
            </a:r>
            <a:r>
              <a:rPr lang="en-US" altLang="ko-KR" sz="12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가공과정에서의 문제점</a:t>
            </a:r>
            <a:r>
              <a:rPr lang="en-US" altLang="ko-KR" sz="12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최종 요약데이터 맹신은 잘못된 의사결정으로 연결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4217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371CD6-E1AF-4D68-A33E-89FDA85ADE69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판별분석의 유용성과 한계점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2D95A-D884-4DD2-93C6-6CD35BF8C55C}"/>
              </a:ext>
            </a:extLst>
          </p:cNvPr>
          <p:cNvSpPr txBox="1"/>
          <p:nvPr/>
        </p:nvSpPr>
        <p:spPr>
          <a:xfrm>
            <a:off x="391884" y="1063596"/>
            <a:ext cx="7790517" cy="141577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판별분석 유용성</a:t>
            </a:r>
            <a:endParaRPr lang="en-US" altLang="ko-KR" sz="1400" b="1" dirty="0"/>
          </a:p>
          <a:p>
            <a:r>
              <a:rPr lang="ko-KR" altLang="en-US" sz="1200" dirty="0"/>
              <a:t>첫째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단일변량분석과는</a:t>
            </a:r>
            <a:r>
              <a:rPr lang="ko-KR" altLang="en-US" sz="1200" dirty="0"/>
              <a:t> 달리 </a:t>
            </a:r>
            <a:r>
              <a:rPr lang="ko-KR" altLang="en-US" sz="1200" dirty="0">
                <a:highlight>
                  <a:srgbClr val="FFFF00"/>
                </a:highlight>
              </a:rPr>
              <a:t>여러 재무비율들을 동시에 이용 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200" dirty="0"/>
              <a:t> 각 재무비율의 </a:t>
            </a:r>
            <a:r>
              <a:rPr lang="ko-KR" altLang="en-US" sz="1200" dirty="0">
                <a:highlight>
                  <a:srgbClr val="FFFF00"/>
                </a:highlight>
              </a:rPr>
              <a:t>상대적 기여도를 파악할 </a:t>
            </a:r>
            <a:r>
              <a:rPr lang="ko-KR" altLang="en-US" sz="1200" dirty="0"/>
              <a:t>수 있고</a:t>
            </a:r>
            <a:endParaRPr lang="en-US" altLang="ko-KR" sz="1200" dirty="0"/>
          </a:p>
          <a:p>
            <a:r>
              <a:rPr lang="ko-KR" altLang="en-US" sz="1200" dirty="0"/>
              <a:t>부실예측시 각 재무비율에 부여해야 할 </a:t>
            </a:r>
            <a:r>
              <a:rPr lang="ko-KR" altLang="en-US" sz="1200" dirty="0">
                <a:highlight>
                  <a:srgbClr val="FFFF00"/>
                </a:highlight>
              </a:rPr>
              <a:t>가중치에 대한 정보도 제공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둘째</a:t>
            </a:r>
            <a:r>
              <a:rPr lang="en-US" altLang="ko-KR" sz="1200" dirty="0"/>
              <a:t>, </a:t>
            </a:r>
            <a:r>
              <a:rPr lang="ko-KR" altLang="en-US" sz="1200" dirty="0"/>
              <a:t>판별분석은 재무비율과 같은 </a:t>
            </a:r>
            <a:r>
              <a:rPr lang="ko-KR" altLang="en-US" sz="1200" dirty="0">
                <a:highlight>
                  <a:srgbClr val="FFFF00"/>
                </a:highlight>
              </a:rPr>
              <a:t>객관적 자료에 의거하고 </a:t>
            </a:r>
            <a:r>
              <a:rPr lang="ko-KR" altLang="en-US" sz="1200" dirty="0"/>
              <a:t>있으므로 분석자의 주관적 판단에 의존하지 않고 </a:t>
            </a:r>
            <a:r>
              <a:rPr lang="ko-KR" altLang="en-US" sz="1200" dirty="0">
                <a:highlight>
                  <a:srgbClr val="FFFF00"/>
                </a:highlight>
              </a:rPr>
              <a:t>보다 체계적인 분석을</a:t>
            </a:r>
            <a:endParaRPr lang="en-US" altLang="ko-KR" sz="1200" dirty="0">
              <a:highlight>
                <a:srgbClr val="FFFF00"/>
              </a:highlight>
            </a:endParaRPr>
          </a:p>
          <a:p>
            <a:r>
              <a:rPr lang="ko-KR" altLang="en-US" sz="1200" dirty="0"/>
              <a:t>가능 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en-US" altLang="ko-KR" sz="1200" dirty="0"/>
              <a:t>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판별모형이 일단 구축되면 모형을 이용하기도 쉽다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0BE80A-82E3-40B1-9A27-0774AE36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AAC3D-10DC-43AA-A140-DA2C08A7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D90C36-4AD1-4F3D-A5F5-E2A3D7A9C440}"/>
              </a:ext>
            </a:extLst>
          </p:cNvPr>
          <p:cNvSpPr/>
          <p:nvPr/>
        </p:nvSpPr>
        <p:spPr>
          <a:xfrm>
            <a:off x="395536" y="2680307"/>
            <a:ext cx="7920880" cy="359803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dirty="0"/>
              <a:t>판별분석 한계점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첫째</a:t>
            </a:r>
            <a:r>
              <a:rPr lang="en-US" altLang="ko-KR" sz="1200" dirty="0"/>
              <a:t>, </a:t>
            </a:r>
            <a:r>
              <a:rPr lang="ko-KR" altLang="en-US" sz="1200" dirty="0"/>
              <a:t>판별분석에 사용되는 변수들은 </a:t>
            </a:r>
            <a:r>
              <a:rPr lang="ko-KR" altLang="en-US" sz="1200" dirty="0">
                <a:highlight>
                  <a:srgbClr val="FFFF00"/>
                </a:highlight>
              </a:rPr>
              <a:t>과거의 재무자료에 </a:t>
            </a:r>
            <a:r>
              <a:rPr lang="ko-KR" altLang="en-US" sz="1200" dirty="0"/>
              <a:t>의해 계산되기 때문에 최근에 일어난 변화가 반영되지 않는다</a:t>
            </a:r>
            <a:r>
              <a:rPr lang="en-US" altLang="ko-KR" sz="1200" dirty="0"/>
              <a:t>. 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  <a:r>
              <a:rPr lang="en-US" altLang="ko-KR" sz="12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highlight>
                  <a:srgbClr val="FFFF00"/>
                </a:highlight>
              </a:rPr>
              <a:t>적시성 문제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200" dirty="0"/>
              <a:t>부실예측에 유용할 수 </a:t>
            </a:r>
            <a:r>
              <a:rPr lang="ko-KR" altLang="en-US" sz="1200" dirty="0">
                <a:highlight>
                  <a:srgbClr val="FFFF00"/>
                </a:highlight>
              </a:rPr>
              <a:t>있는 비재무적정보를 반영하지 못하고 있다</a:t>
            </a:r>
            <a:r>
              <a:rPr lang="en-US" altLang="ko-KR" sz="1200" dirty="0">
                <a:highlight>
                  <a:srgbClr val="FFFF00"/>
                </a:highlight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둘째</a:t>
            </a:r>
            <a:r>
              <a:rPr lang="en-US" altLang="ko-KR" sz="1200" dirty="0"/>
              <a:t>, </a:t>
            </a:r>
            <a:r>
              <a:rPr lang="ko-KR" altLang="en-US" sz="1200" dirty="0"/>
              <a:t>판별모형에 포함되어야 할 </a:t>
            </a:r>
            <a:r>
              <a:rPr lang="ko-KR" altLang="en-US" sz="1200" dirty="0">
                <a:highlight>
                  <a:srgbClr val="FFFF00"/>
                </a:highlight>
              </a:rPr>
              <a:t>변수를 선정하는 기준이 명확하지 않다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셋째</a:t>
            </a:r>
            <a:r>
              <a:rPr lang="en-US" altLang="ko-KR" sz="1200" dirty="0"/>
              <a:t>, </a:t>
            </a:r>
            <a:r>
              <a:rPr lang="ko-KR" altLang="en-US" sz="1200" dirty="0"/>
              <a:t>판별분석을 수행하기 위해서는 자료에 대하여 제약적인 가정을 도입해야 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판별분석에 사용되는 변수들은 </a:t>
            </a:r>
            <a:r>
              <a:rPr lang="ko-KR" altLang="en-US" sz="1200" dirty="0" err="1">
                <a:highlight>
                  <a:srgbClr val="00FFFF"/>
                </a:highlight>
              </a:rPr>
              <a:t>다변량</a:t>
            </a:r>
            <a:r>
              <a:rPr lang="ko-KR" altLang="en-US" sz="1200" dirty="0">
                <a:highlight>
                  <a:srgbClr val="00FFFF"/>
                </a:highlight>
              </a:rPr>
              <a:t> </a:t>
            </a:r>
            <a:r>
              <a:rPr lang="ko-KR" altLang="en-US" sz="1200" u="sng" dirty="0">
                <a:highlight>
                  <a:srgbClr val="00FFFF"/>
                </a:highlight>
              </a:rPr>
              <a:t>정규분포를 </a:t>
            </a:r>
            <a:r>
              <a:rPr lang="ko-KR" altLang="en-US" sz="1200" u="sng" dirty="0" err="1">
                <a:highlight>
                  <a:srgbClr val="00FFFF"/>
                </a:highlight>
              </a:rPr>
              <a:t>따른다고</a:t>
            </a:r>
            <a:r>
              <a:rPr lang="ko-KR" altLang="en-US" sz="1200" u="sng" dirty="0">
                <a:highlight>
                  <a:srgbClr val="00FFFF"/>
                </a:highlight>
              </a:rPr>
              <a:t> 가정</a:t>
            </a:r>
            <a:r>
              <a:rPr lang="ko-KR" altLang="en-US" sz="1200" dirty="0">
                <a:highlight>
                  <a:srgbClr val="FFFF00"/>
                </a:highlight>
              </a:rPr>
              <a:t>해야 하며</a:t>
            </a:r>
            <a:r>
              <a:rPr lang="en-US" altLang="ko-KR" sz="1200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또한 </a:t>
            </a:r>
            <a:r>
              <a:rPr lang="ko-KR" altLang="en-US" sz="1200" dirty="0">
                <a:highlight>
                  <a:srgbClr val="FFFF00"/>
                </a:highlight>
              </a:rPr>
              <a:t>변수들의 </a:t>
            </a:r>
            <a:r>
              <a:rPr lang="ko-KR" altLang="en-US" sz="1200" dirty="0">
                <a:highlight>
                  <a:srgbClr val="00FFFF"/>
                </a:highlight>
              </a:rPr>
              <a:t>분산</a:t>
            </a:r>
            <a:r>
              <a:rPr lang="en-US" altLang="ko-KR" sz="1200" dirty="0">
                <a:highlight>
                  <a:srgbClr val="00FFFF"/>
                </a:highlight>
              </a:rPr>
              <a:t>, </a:t>
            </a:r>
            <a:r>
              <a:rPr lang="ko-KR" altLang="en-US" sz="1200" dirty="0">
                <a:highlight>
                  <a:srgbClr val="00FFFF"/>
                </a:highlight>
              </a:rPr>
              <a:t>공분산행렬이 건전기업과 부실기업 간에 동일하다고 가정해야 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넷째</a:t>
            </a:r>
            <a:r>
              <a:rPr lang="en-US" altLang="ko-KR" sz="1200" dirty="0"/>
              <a:t>, </a:t>
            </a:r>
            <a:r>
              <a:rPr lang="ko-KR" altLang="en-US" sz="1200" dirty="0"/>
              <a:t>부실예측은 판별점수에 </a:t>
            </a:r>
            <a:r>
              <a:rPr lang="ko-KR" altLang="en-US" sz="1200" dirty="0">
                <a:highlight>
                  <a:srgbClr val="FFFF00"/>
                </a:highlight>
              </a:rPr>
              <a:t>기초하는 판별점수에 대하여 적절한 경제적 해석을 하기 어렵다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특정 판별점수를 </a:t>
            </a:r>
            <a:r>
              <a:rPr lang="ko-KR" altLang="en-US" sz="1200" dirty="0" err="1"/>
              <a:t>기초로하여</a:t>
            </a:r>
            <a:r>
              <a:rPr lang="ko-KR" altLang="en-US" sz="1200" dirty="0"/>
              <a:t> 기업부실이 발생할 확률을 추정하기란 쉽지 않다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3563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25D5E0-225B-4DE2-8A3E-8EF0FCFDB5B2}"/>
              </a:ext>
            </a:extLst>
          </p:cNvPr>
          <p:cNvSpPr/>
          <p:nvPr/>
        </p:nvSpPr>
        <p:spPr>
          <a:xfrm>
            <a:off x="136068" y="337470"/>
            <a:ext cx="7172236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dirty="0">
                <a:latin typeface="+mn-ea"/>
              </a:rPr>
              <a:t>Altman 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한국기업</a:t>
            </a:r>
            <a:r>
              <a:rPr lang="ko-KR" altLang="en-US" dirty="0">
                <a:latin typeface="+mn-ea"/>
              </a:rPr>
              <a:t> 대상 </a:t>
            </a:r>
            <a:r>
              <a:rPr lang="en-US" altLang="ko-KR" dirty="0">
                <a:latin typeface="+mn-ea"/>
              </a:rPr>
              <a:t>K1-score</a:t>
            </a:r>
            <a:r>
              <a:rPr lang="ko-KR" altLang="en-US" dirty="0">
                <a:latin typeface="+mn-ea"/>
              </a:rPr>
              <a:t>모형과 </a:t>
            </a:r>
            <a:r>
              <a:rPr lang="en-US" altLang="ko-KR" dirty="0">
                <a:latin typeface="+mn-ea"/>
              </a:rPr>
              <a:t>K2-score </a:t>
            </a:r>
            <a:r>
              <a:rPr lang="ko-KR" altLang="en-US" dirty="0">
                <a:latin typeface="+mn-ea"/>
              </a:rPr>
              <a:t>모형   </a:t>
            </a:r>
            <a:r>
              <a:rPr lang="en-US" altLang="ko-KR" dirty="0">
                <a:latin typeface="+mn-ea"/>
              </a:rPr>
              <a:t>1996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C80B83-EC8F-4171-A189-961EB10064BF}"/>
                  </a:ext>
                </a:extLst>
              </p:cNvPr>
              <p:cNvSpPr txBox="1"/>
              <p:nvPr/>
            </p:nvSpPr>
            <p:spPr>
              <a:xfrm>
                <a:off x="335668" y="1115002"/>
                <a:ext cx="7885778" cy="2369880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Altman(1996)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ko-KR" altLang="en-US" sz="1200" dirty="0">
                    <a:highlight>
                      <a:srgbClr val="FFFF66"/>
                    </a:highlight>
                    <a:latin typeface="+mn-ea"/>
                  </a:rPr>
                  <a:t>한국기업을 대상으로 연구한 도산예측모형 제시</a:t>
                </a:r>
                <a:endParaRPr lang="en-US" altLang="ko-KR" sz="1200" dirty="0">
                  <a:highlight>
                    <a:srgbClr val="FFFF66"/>
                  </a:highlight>
                  <a:latin typeface="+mn-ea"/>
                </a:endParaRPr>
              </a:p>
              <a:p>
                <a:r>
                  <a:rPr lang="en-US" altLang="ko-KR" sz="1200" dirty="0">
                    <a:latin typeface="+mn-ea"/>
                  </a:rPr>
                  <a:t>1989~1992</a:t>
                </a:r>
                <a:r>
                  <a:rPr lang="ko-KR" altLang="en-US" sz="1200" dirty="0">
                    <a:latin typeface="+mn-ea"/>
                  </a:rPr>
                  <a:t>년의 기간 중 부실화된 </a:t>
                </a:r>
                <a:r>
                  <a:rPr lang="en-US" altLang="ko-KR" sz="1200" dirty="0">
                    <a:latin typeface="+mn-ea"/>
                  </a:rPr>
                  <a:t>34</a:t>
                </a:r>
                <a:r>
                  <a:rPr lang="ko-KR" altLang="en-US" sz="1200" dirty="0">
                    <a:latin typeface="+mn-ea"/>
                  </a:rPr>
                  <a:t>개 기업과 </a:t>
                </a:r>
                <a:r>
                  <a:rPr lang="en-US" altLang="ko-KR" sz="1200" dirty="0">
                    <a:latin typeface="+mn-ea"/>
                  </a:rPr>
                  <a:t>61</a:t>
                </a:r>
                <a:r>
                  <a:rPr lang="ko-KR" altLang="en-US" sz="1200" dirty="0">
                    <a:latin typeface="+mn-ea"/>
                  </a:rPr>
                  <a:t>개의 건전기업 비교</a:t>
                </a:r>
                <a:endParaRPr lang="en-US" altLang="ko-KR" sz="1200" dirty="0">
                  <a:latin typeface="+mn-ea"/>
                </a:endParaRPr>
              </a:p>
              <a:p>
                <a:r>
                  <a:rPr lang="en-US" altLang="ko-KR" sz="1200" dirty="0">
                    <a:latin typeface="+mn-ea"/>
                  </a:rPr>
                  <a:t>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20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개의 재무변수들을 </a:t>
                </a:r>
                <a:r>
                  <a:rPr lang="ko-KR" altLang="en-US" sz="1200" dirty="0">
                    <a:latin typeface="+mn-ea"/>
                  </a:rPr>
                  <a:t>검토한 후 최종적으로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기업규모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,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총자산회전율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,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누적수익성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,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재무구조 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  <a:sym typeface="Wingdings" panose="05000000000000000000" pitchFamily="2" charset="2"/>
                  </a:rPr>
                  <a:t>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4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개 변수 선정</a:t>
                </a:r>
                <a:endParaRPr lang="en-US" altLang="ko-KR" sz="1200" dirty="0">
                  <a:highlight>
                    <a:srgbClr val="FFFF00"/>
                  </a:highlight>
                  <a:latin typeface="+mn-ea"/>
                </a:endParaRPr>
              </a:p>
              <a:p>
                <a:endParaRPr lang="en-US" altLang="ko-KR" sz="1200" dirty="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K1-score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모형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(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상장기업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+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비상장기업 </a:t>
                </a:r>
                <a:r>
                  <a:rPr lang="ko-KR" altLang="en-US" sz="1200" dirty="0">
                    <a:latin typeface="+mn-ea"/>
                  </a:rPr>
                  <a:t>적용 모형</a:t>
                </a:r>
                <a:r>
                  <a:rPr lang="en-US" altLang="ko-KR" sz="1200" dirty="0">
                    <a:latin typeface="+mn-ea"/>
                  </a:rPr>
                  <a:t>) : 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자기자본 장부가치 </a:t>
                </a:r>
                <a:r>
                  <a:rPr lang="ko-KR" altLang="en-US" sz="1200" dirty="0">
                    <a:latin typeface="+mn-ea"/>
                  </a:rPr>
                  <a:t>사용 </a:t>
                </a:r>
                <a:endParaRPr lang="en-US" altLang="ko-KR" sz="1200" dirty="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K2-score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모형</a:t>
                </a:r>
                <a:r>
                  <a:rPr lang="en-US" altLang="ko-KR" sz="1200" dirty="0">
                    <a:highlight>
                      <a:srgbClr val="00FFFF"/>
                    </a:highlight>
                    <a:latin typeface="+mn-ea"/>
                  </a:rPr>
                  <a:t>(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상장기업 </a:t>
                </a:r>
                <a:r>
                  <a:rPr lang="ko-KR" altLang="en-US" sz="1200" dirty="0">
                    <a:latin typeface="+mn-ea"/>
                  </a:rPr>
                  <a:t>적용 모형</a:t>
                </a:r>
                <a:r>
                  <a:rPr lang="en-US" altLang="ko-KR" sz="1200" dirty="0">
                    <a:latin typeface="+mn-ea"/>
                  </a:rPr>
                  <a:t>) : 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ko-KR" altLang="en-US" sz="1200" dirty="0">
                    <a:highlight>
                      <a:srgbClr val="00FFFF"/>
                    </a:highlight>
                    <a:latin typeface="+mn-ea"/>
                  </a:rPr>
                  <a:t>자기자본 시장가격 </a:t>
                </a:r>
                <a:r>
                  <a:rPr lang="ko-KR" altLang="en-US" sz="1200" dirty="0">
                    <a:latin typeface="+mn-ea"/>
                  </a:rPr>
                  <a:t>사용 </a:t>
                </a:r>
                <a:r>
                  <a:rPr lang="en-US" altLang="ko-KR" sz="1200" dirty="0">
                    <a:latin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ko-KR" altLang="ko-KR" sz="1200" dirty="0">
                    <a:latin typeface="+mn-ea"/>
                  </a:rPr>
                  <a:t>『</a:t>
                </a:r>
                <a:r>
                  <a:rPr lang="ko-KR" altLang="en-US" sz="1200" dirty="0">
                    <a:latin typeface="+mn-ea"/>
                  </a:rPr>
                  <a:t>자기자본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 err="1">
                    <a:latin typeface="+mn-ea"/>
                  </a:rPr>
                  <a:t>총부채</a:t>
                </a:r>
                <a:r>
                  <a:rPr lang="en-US" altLang="ko-KR" sz="1200" dirty="0">
                    <a:latin typeface="+mn-ea"/>
                  </a:rPr>
                  <a:t>』</a:t>
                </a:r>
                <a:r>
                  <a:rPr lang="ko-KR" altLang="en-US" sz="1200" dirty="0">
                    <a:latin typeface="+mn-ea"/>
                  </a:rPr>
                  <a:t>를 각각 계산</a:t>
                </a:r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=−17.862+1.472</m:t>
                      </m:r>
                      <m:sSub>
                        <m:sSubPr>
                          <m:ctrlP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+3.041</m:t>
                      </m:r>
                      <m:sSub>
                        <m:sSubPr>
                          <m:ctrlP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+14.389</m:t>
                      </m:r>
                      <m:sSub>
                        <m:sSubPr>
                          <m:ctrlP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+1.516</m:t>
                      </m:r>
                      <m:sSub>
                        <m:sSubPr>
                          <m:ctrlP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1400" b="0" i="1" dirty="0">
                  <a:highlight>
                    <a:srgbClr val="FFFF00"/>
                  </a:highlight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=−18.696+1.501</m:t>
                      </m:r>
                      <m:sSub>
                        <m:sSubPr>
                          <m:ctrlP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2.706</m:t>
                      </m:r>
                      <m:sSub>
                        <m:sSubPr>
                          <m:ctrlP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9.760</m:t>
                      </m:r>
                      <m:sSub>
                        <m:sSubPr>
                          <m:ctrlP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+1.</m:t>
                      </m:r>
                      <m:r>
                        <a:rPr lang="en-US" altLang="ko-KR" sz="1400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146</m:t>
                      </m:r>
                      <m:sSub>
                        <m:sSubPr>
                          <m:ctrlP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sz="140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1400" i="1" dirty="0">
                  <a:highlight>
                    <a:srgbClr val="FFFF00"/>
                  </a:highlight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: log</a:t>
                </a:r>
                <a:r>
                  <a:rPr lang="ko-KR" altLang="en-US" sz="1200" dirty="0">
                    <a:latin typeface="+mn-ea"/>
                  </a:rPr>
                  <a:t>총자산</a:t>
                </a:r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ko-KR" altLang="en-US" sz="1200" dirty="0">
                    <a:latin typeface="+mn-ea"/>
                  </a:rPr>
                  <a:t>단위 사용</a:t>
                </a:r>
                <a:r>
                  <a:rPr lang="en-US" altLang="ko-KR" sz="1200" dirty="0">
                    <a:latin typeface="+mn-ea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: log(</a:t>
                </a:r>
                <a:r>
                  <a:rPr lang="ko-KR" altLang="en-US" sz="1200" dirty="0">
                    <a:latin typeface="+mn-ea"/>
                  </a:rPr>
                  <a:t>매출액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>
                    <a:latin typeface="+mn-ea"/>
                  </a:rPr>
                  <a:t>총자산</a:t>
                </a:r>
                <a:r>
                  <a:rPr lang="en-US" altLang="ko-KR" sz="1200" dirty="0">
                    <a:latin typeface="+mn-ea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: </a:t>
                </a:r>
                <a:r>
                  <a:rPr lang="ko-KR" altLang="en-US" sz="1200" dirty="0">
                    <a:latin typeface="+mn-ea"/>
                  </a:rPr>
                  <a:t>이익잉여금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>
                    <a:latin typeface="+mn-ea"/>
                  </a:rPr>
                  <a:t>총자산</a:t>
                </a:r>
                <a:r>
                  <a:rPr lang="en-US" altLang="ko-KR" sz="1200" dirty="0">
                    <a:latin typeface="+mn-ea"/>
                  </a:rPr>
                  <a:t>) </a:t>
                </a:r>
                <a:endParaRPr lang="en-US" altLang="ko-KR" sz="1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: </a:t>
                </a:r>
                <a:r>
                  <a:rPr lang="ko-KR" altLang="en-US" sz="1200" dirty="0">
                    <a:latin typeface="+mn-ea"/>
                  </a:rPr>
                  <a:t>자기자본 장부가치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 err="1">
                    <a:latin typeface="+mn-ea"/>
                  </a:rPr>
                  <a:t>총부채</a:t>
                </a:r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(K1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모형</a:t>
                </a:r>
                <a:r>
                  <a:rPr lang="en-US" altLang="ko-KR" sz="1200" dirty="0">
                    <a:latin typeface="+mn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+mn-ea"/>
                  </a:rPr>
                  <a:t> </a:t>
                </a:r>
                <a:r>
                  <a:rPr lang="en-US" altLang="ko-KR" sz="1200" dirty="0">
                    <a:latin typeface="+mn-ea"/>
                  </a:rPr>
                  <a:t>: </a:t>
                </a:r>
                <a:r>
                  <a:rPr lang="ko-KR" altLang="en-US" sz="1200" dirty="0">
                    <a:latin typeface="+mn-ea"/>
                  </a:rPr>
                  <a:t>자기자본 시장가격</a:t>
                </a:r>
                <a:r>
                  <a:rPr lang="en-US" altLang="ko-KR" sz="1200" dirty="0">
                    <a:latin typeface="+mn-ea"/>
                  </a:rPr>
                  <a:t>/</a:t>
                </a:r>
                <a:r>
                  <a:rPr lang="ko-KR" altLang="en-US" sz="1200" dirty="0" err="1">
                    <a:latin typeface="+mn-ea"/>
                  </a:rPr>
                  <a:t>총부채</a:t>
                </a:r>
                <a:r>
                  <a:rPr lang="ko-KR" altLang="en-US" sz="1200" dirty="0">
                    <a:latin typeface="+mn-ea"/>
                  </a:rPr>
                  <a:t> 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n-ea"/>
                  </a:rPr>
                  <a:t>(K2 </a:t>
                </a:r>
                <a:r>
                  <a:rPr lang="ko-KR" altLang="en-US" sz="1200" dirty="0">
                    <a:highlight>
                      <a:srgbClr val="FFFF00"/>
                    </a:highlight>
                    <a:latin typeface="+mn-ea"/>
                  </a:rPr>
                  <a:t>모형</a:t>
                </a:r>
                <a:r>
                  <a:rPr lang="en-US" altLang="ko-KR" sz="1200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C80B83-EC8F-4171-A189-961EB100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8" y="1115002"/>
                <a:ext cx="7885778" cy="2369880"/>
              </a:xfrm>
              <a:prstGeom prst="rect">
                <a:avLst/>
              </a:prstGeom>
              <a:blipFill>
                <a:blip r:embed="rId2"/>
                <a:stretch>
                  <a:fillRect b="-512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38E349-9E2D-495F-999D-F363761122AF}"/>
              </a:ext>
            </a:extLst>
          </p:cNvPr>
          <p:cNvSpPr txBox="1"/>
          <p:nvPr/>
        </p:nvSpPr>
        <p:spPr>
          <a:xfrm>
            <a:off x="335668" y="5012650"/>
            <a:ext cx="84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K1-score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모형의 </a:t>
            </a:r>
            <a:r>
              <a:rPr lang="ko-KR" altLang="en-US" sz="1200" dirty="0">
                <a:latin typeface="+mn-ea"/>
              </a:rPr>
              <a:t>도산예측 정확도는 도산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년 전에는 </a:t>
            </a:r>
            <a:r>
              <a:rPr lang="en-US" altLang="ko-KR" sz="1200" dirty="0">
                <a:latin typeface="+mn-ea"/>
              </a:rPr>
              <a:t>97.1%, 2</a:t>
            </a:r>
            <a:r>
              <a:rPr lang="ko-KR" altLang="en-US" sz="1200" dirty="0">
                <a:latin typeface="+mn-ea"/>
              </a:rPr>
              <a:t>년 전에는 </a:t>
            </a:r>
            <a:r>
              <a:rPr lang="en-US" altLang="ko-KR" sz="1200" dirty="0">
                <a:latin typeface="+mn-ea"/>
              </a:rPr>
              <a:t>88.2%</a:t>
            </a:r>
            <a:r>
              <a:rPr lang="ko-KR" altLang="en-US" sz="1200" dirty="0">
                <a:latin typeface="+mn-ea"/>
              </a:rPr>
              <a:t>로 나타내고 있으며 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년 전으로 돌아가면 </a:t>
            </a:r>
            <a:r>
              <a:rPr lang="en-US" altLang="ko-KR" sz="1200" dirty="0">
                <a:latin typeface="+mn-ea"/>
              </a:rPr>
              <a:t>68.8%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떨어진다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r>
              <a:rPr lang="en-US" altLang="ko-KR" sz="1200" dirty="0">
                <a:highlight>
                  <a:srgbClr val="00FFFF"/>
                </a:highlight>
                <a:latin typeface="+mn-ea"/>
              </a:rPr>
              <a:t>K2-score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모형의 </a:t>
            </a:r>
            <a:r>
              <a:rPr lang="ko-KR" altLang="en-US" sz="1200" dirty="0">
                <a:latin typeface="+mn-ea"/>
              </a:rPr>
              <a:t>경우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도산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1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년 전에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96.6%,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년 전에는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85.2%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그리고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년 전에는 </a:t>
            </a:r>
            <a:r>
              <a:rPr lang="en-US" altLang="ko-KR" sz="1200" dirty="0">
                <a:latin typeface="+mn-ea"/>
              </a:rPr>
              <a:t>75.0%</a:t>
            </a:r>
            <a:r>
              <a:rPr lang="ko-KR" altLang="en-US" sz="1200" dirty="0">
                <a:latin typeface="+mn-ea"/>
              </a:rPr>
              <a:t>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나타나고 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A094A-2BCA-4BAA-924D-DF14AFF07C3D}"/>
              </a:ext>
            </a:extLst>
          </p:cNvPr>
          <p:cNvSpPr txBox="1"/>
          <p:nvPr/>
        </p:nvSpPr>
        <p:spPr>
          <a:xfrm>
            <a:off x="6876256" y="4797152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BDC659-BFB0-4AEE-A2B9-A3B29D572C30}"/>
              </a:ext>
            </a:extLst>
          </p:cNvPr>
          <p:cNvSpPr/>
          <p:nvPr/>
        </p:nvSpPr>
        <p:spPr>
          <a:xfrm>
            <a:off x="444781" y="3812919"/>
            <a:ext cx="6549731" cy="73866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K1 &lt; </a:t>
            </a:r>
            <a:r>
              <a:rPr lang="en-US" altLang="ko-KR" sz="1400" dirty="0">
                <a:highlight>
                  <a:srgbClr val="00FFFF"/>
                </a:highlight>
              </a:rPr>
              <a:t>-2.0          </a:t>
            </a:r>
            <a:r>
              <a:rPr lang="en-US" altLang="ko-KR" sz="1400" dirty="0"/>
              <a:t>: </a:t>
            </a:r>
            <a:r>
              <a:rPr lang="ko-KR" altLang="en-US" sz="1400" dirty="0"/>
              <a:t>부실가능성 심각</a:t>
            </a:r>
            <a:r>
              <a:rPr lang="en-US" altLang="ko-KR" sz="1400" dirty="0"/>
              <a:t>,   K2 &lt; -</a:t>
            </a:r>
            <a:r>
              <a:rPr lang="en-US" altLang="ko-KR" sz="1400" dirty="0">
                <a:highlight>
                  <a:srgbClr val="00FFFF"/>
                </a:highlight>
              </a:rPr>
              <a:t>2.30 </a:t>
            </a:r>
            <a:r>
              <a:rPr lang="en-US" altLang="ko-KR" sz="1400" dirty="0"/>
              <a:t>         : </a:t>
            </a:r>
            <a:r>
              <a:rPr lang="ko-KR" altLang="en-US" sz="1400" dirty="0"/>
              <a:t>부실가능성 심각 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-2.0≤ K1 ≤0.75 : </a:t>
            </a:r>
            <a:r>
              <a:rPr lang="ko-KR" altLang="en-US" sz="1400" dirty="0"/>
              <a:t>판정보류</a:t>
            </a:r>
            <a:r>
              <a:rPr lang="en-US" altLang="ko-KR" sz="1400" dirty="0"/>
              <a:t>,               -2.30≤ K2 ≤0.75  : </a:t>
            </a:r>
            <a:r>
              <a:rPr lang="ko-KR" altLang="en-US" sz="1400" dirty="0"/>
              <a:t>판정보류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 </a:t>
            </a:r>
            <a:r>
              <a:rPr lang="en-US" altLang="ko-KR" sz="1400" dirty="0"/>
              <a:t>K1 &gt; 0.75         : </a:t>
            </a:r>
            <a:r>
              <a:rPr lang="ko-KR" altLang="en-US" sz="1400" dirty="0"/>
              <a:t>건전판정 </a:t>
            </a:r>
            <a:r>
              <a:rPr lang="en-US" altLang="ko-KR" sz="1400" dirty="0"/>
              <a:t>,               K2 &gt; 0.75           : </a:t>
            </a:r>
            <a:r>
              <a:rPr lang="ko-KR" altLang="en-US" sz="1400" dirty="0"/>
              <a:t>건전판정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28036-86C3-4BA6-875C-6F476BD4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213FE-8521-4B42-A41E-B8A52236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081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B2EF14-F140-49F3-876F-35F3B900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3" y="2492896"/>
            <a:ext cx="7440063" cy="34390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68D4BC-4002-4B3A-BCC1-A081259F0B61}"/>
              </a:ext>
            </a:extLst>
          </p:cNvPr>
          <p:cNvSpPr/>
          <p:nvPr/>
        </p:nvSpPr>
        <p:spPr>
          <a:xfrm>
            <a:off x="776288" y="174448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지수의 상승 국면에서는 </a:t>
            </a:r>
            <a:r>
              <a:rPr lang="ko-KR" altLang="en-US" sz="1200" dirty="0"/>
              <a:t>리스크가 상대적으로 크게 측정되는 주식들의 수익률이 높게 나타나는 성향이 있다는 점을 이용해 투자 대상을 물색해 보는 것도 일견 타당해 보인다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153E4F-F1B5-4845-8D93-E22B6D5F59A9}"/>
              </a:ext>
            </a:extLst>
          </p:cNvPr>
          <p:cNvSpPr/>
          <p:nvPr/>
        </p:nvSpPr>
        <p:spPr>
          <a:xfrm>
            <a:off x="776288" y="1153858"/>
            <a:ext cx="7684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highlight>
                  <a:srgbClr val="FFFF66"/>
                </a:highlight>
              </a:rPr>
              <a:t>주식시장 상승 구간에서 </a:t>
            </a:r>
            <a:endParaRPr lang="en-US" altLang="ko-KR" sz="1200" dirty="0">
              <a:solidFill>
                <a:srgbClr val="FF0000"/>
              </a:solidFill>
              <a:highlight>
                <a:srgbClr val="FFFF66"/>
              </a:highlight>
            </a:endParaRPr>
          </a:p>
          <a:p>
            <a:r>
              <a:rPr lang="en-US" altLang="ko-KR" sz="1200" dirty="0">
                <a:highlight>
                  <a:srgbClr val="FFFF66"/>
                </a:highlight>
              </a:rPr>
              <a:t>Z-</a:t>
            </a:r>
            <a:r>
              <a:rPr lang="ko-KR" altLang="en-US" sz="1200" dirty="0">
                <a:highlight>
                  <a:srgbClr val="FFFF66"/>
                </a:highlight>
              </a:rPr>
              <a:t>스코어가 낮은 고위험 그룹에서 수익률이 높게 </a:t>
            </a:r>
            <a:r>
              <a:rPr lang="ko-KR" altLang="en-US" sz="1200" dirty="0"/>
              <a:t>나타나는 마찬가지의 현상이 나타났음을 알 수 있었다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488E93-AFAE-434B-975A-F60935A13C34}"/>
              </a:ext>
            </a:extLst>
          </p:cNvPr>
          <p:cNvSpPr/>
          <p:nvPr/>
        </p:nvSpPr>
        <p:spPr>
          <a:xfrm>
            <a:off x="467544" y="32565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KOSPI 200</a:t>
            </a:r>
            <a:r>
              <a:rPr lang="ko-KR" altLang="en-US" dirty="0"/>
              <a:t>종목 </a:t>
            </a:r>
            <a:r>
              <a:rPr lang="en-US" altLang="ko-KR" dirty="0"/>
              <a:t>Z-</a:t>
            </a:r>
            <a:r>
              <a:rPr lang="ko-KR" altLang="en-US" dirty="0"/>
              <a:t>스코어 산정 투자 아이디어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6C604A1-4228-4A9A-927A-26B0425F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7AF8FF-B55A-44E4-9BF9-EE9350F6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90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4275EE-D2E1-461C-B23E-7DCE1997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488831" cy="45365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11E958-42D5-4DF9-B0CD-795436ADEEE3}"/>
              </a:ext>
            </a:extLst>
          </p:cNvPr>
          <p:cNvSpPr/>
          <p:nvPr/>
        </p:nvSpPr>
        <p:spPr>
          <a:xfrm>
            <a:off x="467544" y="325650"/>
            <a:ext cx="4752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KOSPI 200</a:t>
            </a:r>
            <a:r>
              <a:rPr lang="ko-KR" altLang="en-US" dirty="0"/>
              <a:t>종목 </a:t>
            </a:r>
            <a:r>
              <a:rPr lang="en-US" altLang="ko-KR" dirty="0"/>
              <a:t>Z-</a:t>
            </a:r>
            <a:r>
              <a:rPr lang="ko-KR" altLang="en-US" dirty="0"/>
              <a:t>스코어 산정 투자 아이디어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2C5007-EEF8-4764-A673-55192C67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CFB38C-E24A-4EE6-99DE-335D45E2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44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655D6F-1856-464C-BB16-8F1A7F5636D8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Ohlson(1980)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86767-2571-4F50-98BB-BCA19BA45BAE}"/>
              </a:ext>
            </a:extLst>
          </p:cNvPr>
          <p:cNvSpPr txBox="1"/>
          <p:nvPr/>
        </p:nvSpPr>
        <p:spPr>
          <a:xfrm>
            <a:off x="268619" y="1486021"/>
            <a:ext cx="8335830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기업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부도위험 연구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Ohlson(1980)</a:t>
            </a:r>
            <a:r>
              <a:rPr lang="ko-KR" altLang="en-US" sz="1200" dirty="0">
                <a:latin typeface="+mn-ea"/>
              </a:rPr>
              <a:t>은 판별분석을 이용한 </a:t>
            </a:r>
            <a:r>
              <a:rPr lang="en-US" altLang="ko-KR" sz="1200" dirty="0">
                <a:latin typeface="+mn-ea"/>
              </a:rPr>
              <a:t>Z-</a:t>
            </a:r>
            <a:r>
              <a:rPr lang="ko-KR" altLang="en-US" sz="1200" dirty="0">
                <a:latin typeface="+mn-ea"/>
              </a:rPr>
              <a:t>점수모형의 문제점을 제기하고 이를 해결하기 위해 </a:t>
            </a:r>
            <a:r>
              <a:rPr lang="ko-KR" altLang="en-US" sz="1200" dirty="0" err="1">
                <a:highlight>
                  <a:srgbClr val="FFFF00"/>
                </a:highlight>
                <a:latin typeface="+mn-ea"/>
              </a:rPr>
              <a:t>로짓분석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(logit analysis)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을 이용한 </a:t>
            </a:r>
            <a:r>
              <a:rPr lang="en-US" altLang="ko-KR" sz="1200" dirty="0">
                <a:latin typeface="+mn-ea"/>
              </a:rPr>
              <a:t>O-</a:t>
            </a:r>
            <a:r>
              <a:rPr lang="ko-KR" altLang="en-US" sz="1200" dirty="0">
                <a:latin typeface="+mn-ea"/>
              </a:rPr>
              <a:t>점수모형을 제시</a:t>
            </a:r>
            <a:endParaRPr lang="en-US" altLang="ko-KR" sz="12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쌍대</a:t>
            </a:r>
            <a:r>
              <a:rPr lang="ko-KR" altLang="en-US" sz="1200" dirty="0">
                <a:latin typeface="+mn-ea"/>
              </a:rPr>
              <a:t> 표본방식이 아닌 </a:t>
            </a:r>
            <a:r>
              <a:rPr lang="en-US" altLang="ko-KR" sz="1200" dirty="0">
                <a:latin typeface="+mn-ea"/>
              </a:rPr>
              <a:t>1970</a:t>
            </a:r>
            <a:r>
              <a:rPr lang="ko-KR" altLang="en-US" sz="1200" dirty="0">
                <a:latin typeface="+mn-ea"/>
              </a:rPr>
              <a:t>년부터 </a:t>
            </a:r>
            <a:r>
              <a:rPr lang="en-US" altLang="ko-KR" sz="1200" dirty="0">
                <a:latin typeface="+mn-ea"/>
              </a:rPr>
              <a:t>1976</a:t>
            </a:r>
            <a:r>
              <a:rPr lang="ko-KR" altLang="en-US" sz="1200" dirty="0">
                <a:latin typeface="+mn-ea"/>
              </a:rPr>
              <a:t>년 사이에 도산한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105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 기업을 부실기업표본으로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건전기업표본으로는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258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개를 선정하</a:t>
            </a:r>
            <a:r>
              <a:rPr lang="ko-KR" altLang="en-US" sz="1200" dirty="0">
                <a:latin typeface="+mn-ea"/>
              </a:rPr>
              <a:t>였다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독립변수는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9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개를 임의로 선택하였는데 </a:t>
            </a:r>
            <a:r>
              <a:rPr lang="ko-KR" altLang="en-US" sz="1200" dirty="0">
                <a:latin typeface="+mn-ea"/>
              </a:rPr>
              <a:t>이들 변수는 다음과 같다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진 모형</a:t>
            </a:r>
            <a:r>
              <a:rPr lang="en-US" altLang="ko-KR" sz="1200" dirty="0">
                <a:latin typeface="+mn-ea"/>
              </a:rPr>
              <a:t>(binary model)</a:t>
            </a:r>
            <a:r>
              <a:rPr lang="ko-KR" altLang="en-US" sz="1200" dirty="0">
                <a:latin typeface="+mn-ea"/>
              </a:rPr>
              <a:t>을 활용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</a:rPr>
              <a:t> 다음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기간 동안 기업의 부도확률 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9BDC9-0437-4EE5-8CEB-6722CF93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5" y="2914655"/>
            <a:ext cx="5140849" cy="180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10B2D-309C-4805-9194-03D4CC0951D6}"/>
              </a:ext>
            </a:extLst>
          </p:cNvPr>
          <p:cNvSpPr txBox="1"/>
          <p:nvPr/>
        </p:nvSpPr>
        <p:spPr>
          <a:xfrm>
            <a:off x="268618" y="4794793"/>
            <a:ext cx="8828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66"/>
                </a:highlight>
                <a:latin typeface="+mn-ea"/>
              </a:rPr>
              <a:t>(</a:t>
            </a: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분석 결과</a:t>
            </a:r>
            <a:r>
              <a:rPr lang="en-US" altLang="ko-KR" sz="1200" dirty="0">
                <a:highlight>
                  <a:srgbClr val="FFFF66"/>
                </a:highlight>
                <a:latin typeface="+mn-ea"/>
              </a:rPr>
              <a:t>)</a:t>
            </a:r>
          </a:p>
          <a:p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판별점을 </a:t>
            </a:r>
            <a:r>
              <a:rPr lang="en-US" altLang="ko-KR" sz="1200" dirty="0">
                <a:highlight>
                  <a:srgbClr val="FFFF66"/>
                </a:highlight>
                <a:latin typeface="+mn-ea"/>
              </a:rPr>
              <a:t>0.038</a:t>
            </a: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로 할 때 </a:t>
            </a:r>
            <a:r>
              <a:rPr lang="ko-KR" altLang="en-US" sz="1200" dirty="0">
                <a:latin typeface="+mn-ea"/>
              </a:rPr>
              <a:t>가장 높은 예측력을 보여주었다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 때의 예측력은 부도의 경우 </a:t>
            </a:r>
            <a:r>
              <a:rPr lang="en-US" altLang="ko-KR" sz="1200" dirty="0">
                <a:latin typeface="+mn-ea"/>
              </a:rPr>
              <a:t>87.6%, </a:t>
            </a:r>
            <a:r>
              <a:rPr lang="ko-KR" altLang="en-US" sz="1200" dirty="0">
                <a:latin typeface="+mn-ea"/>
              </a:rPr>
              <a:t>건전기업의 경우 </a:t>
            </a:r>
            <a:r>
              <a:rPr lang="en-US" altLang="ko-KR" sz="1200" dirty="0">
                <a:latin typeface="+mn-ea"/>
              </a:rPr>
              <a:t>82.6%</a:t>
            </a:r>
            <a:r>
              <a:rPr lang="ko-KR" altLang="en-US" sz="1200" dirty="0">
                <a:latin typeface="+mn-ea"/>
              </a:rPr>
              <a:t>이었다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ko-KR" altLang="en-US" sz="1200" dirty="0" err="1"/>
              <a:t>로짓모형은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년 후， </a:t>
            </a:r>
            <a:r>
              <a:rPr lang="en-US" altLang="ko-KR" sz="1200" dirty="0"/>
              <a:t>2</a:t>
            </a:r>
            <a:r>
              <a:rPr lang="ko-KR" altLang="en-US" sz="1200" dirty="0"/>
              <a:t>년 후， </a:t>
            </a:r>
            <a:r>
              <a:rPr lang="en-US" altLang="ko-KR" sz="1200" dirty="0"/>
              <a:t>3</a:t>
            </a:r>
            <a:r>
              <a:rPr lang="ko-KR" altLang="en-US" sz="1200" dirty="0"/>
              <a:t>년 후의 도산여부를 예측할 수 있는 </a:t>
            </a:r>
            <a:r>
              <a:rPr lang="en-US" altLang="ko-KR" sz="1200" dirty="0"/>
              <a:t>3</a:t>
            </a:r>
            <a:r>
              <a:rPr lang="ko-KR" altLang="en-US" sz="1200" dirty="0"/>
              <a:t>개의 모형으로 구성 </a:t>
            </a:r>
            <a:endParaRPr lang="en-US" altLang="ko-KR" sz="1200" dirty="0"/>
          </a:p>
          <a:p>
            <a:r>
              <a:rPr lang="en-US" altLang="ko-KR" sz="1200" dirty="0">
                <a:highlight>
                  <a:srgbClr val="FFFF00"/>
                </a:highlight>
              </a:rPr>
              <a:t>1</a:t>
            </a:r>
            <a:r>
              <a:rPr lang="ko-KR" altLang="en-US" sz="1200" dirty="0">
                <a:highlight>
                  <a:srgbClr val="FFFF00"/>
                </a:highlight>
              </a:rPr>
              <a:t>년 후 예측모형은 </a:t>
            </a:r>
            <a:r>
              <a:rPr lang="en-US" altLang="ko-KR" sz="1200" dirty="0">
                <a:highlight>
                  <a:srgbClr val="FFFF00"/>
                </a:highlight>
              </a:rPr>
              <a:t>96.1%, 2</a:t>
            </a:r>
            <a:r>
              <a:rPr lang="ko-KR" altLang="en-US" sz="1200" dirty="0">
                <a:highlight>
                  <a:srgbClr val="FFFF00"/>
                </a:highlight>
              </a:rPr>
              <a:t>년 후 예측모형은 </a:t>
            </a:r>
            <a:r>
              <a:rPr lang="en-US" altLang="ko-KR" sz="1200" dirty="0">
                <a:highlight>
                  <a:srgbClr val="FFFF00"/>
                </a:highlight>
              </a:rPr>
              <a:t>95.6% 3</a:t>
            </a:r>
            <a:r>
              <a:rPr lang="ko-KR" altLang="en-US" sz="1200" dirty="0">
                <a:highlight>
                  <a:srgbClr val="FFFF00"/>
                </a:highlight>
              </a:rPr>
              <a:t>년 후 예측모형은 </a:t>
            </a:r>
            <a:r>
              <a:rPr lang="en-US" altLang="ko-KR" sz="1200" dirty="0">
                <a:highlight>
                  <a:srgbClr val="FFFF00"/>
                </a:highlight>
              </a:rPr>
              <a:t>92.8</a:t>
            </a:r>
            <a:r>
              <a:rPr lang="ko-KR" altLang="en-US" sz="1200" dirty="0">
                <a:highlight>
                  <a:srgbClr val="FFFF00"/>
                </a:highlight>
              </a:rPr>
              <a:t>％의 예측력을 보임</a:t>
            </a:r>
            <a:r>
              <a:rPr lang="en-US" altLang="ko-KR" sz="1200" dirty="0"/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10643F-457A-48EA-90D9-A64A6A54FF6B}"/>
              </a:ext>
            </a:extLst>
          </p:cNvPr>
          <p:cNvSpPr/>
          <p:nvPr/>
        </p:nvSpPr>
        <p:spPr>
          <a:xfrm>
            <a:off x="268618" y="5801822"/>
            <a:ext cx="8208912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solidFill>
                  <a:srgbClr val="5F6368"/>
                </a:solidFill>
                <a:latin typeface="Apple SD Gothic Neo"/>
              </a:rPr>
              <a:t>프로빗</a:t>
            </a:r>
            <a:r>
              <a:rPr lang="ko-KR" altLang="en-US" sz="1200" b="1" dirty="0">
                <a:solidFill>
                  <a:srgbClr val="5F6368"/>
                </a:solidFill>
                <a:latin typeface="Apple SD Gothic Neo"/>
              </a:rPr>
              <a:t> 모형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(</a:t>
            </a:r>
            <a:r>
              <a:rPr lang="en-US" altLang="ko-KR" sz="1200" dirty="0" err="1">
                <a:solidFill>
                  <a:srgbClr val="4D5156"/>
                </a:solidFill>
                <a:latin typeface="Apple SD Gothic Neo"/>
              </a:rPr>
              <a:t>Probit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 model)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비선형 관계를 표준정규분포의 누적확률분포함수를 이용하여 표현하는 경우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정규분포의</a:t>
            </a:r>
            <a:r>
              <a:rPr lang="en-US" altLang="ko-KR" sz="1200" dirty="0"/>
              <a:t>  </a:t>
            </a:r>
            <a:r>
              <a:rPr lang="en-US" altLang="ko-KR" sz="1200" u="sng" dirty="0">
                <a:hlinkClick r:id="rId3" tooltip="en:Probability density fun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 density function </a:t>
            </a:r>
            <a:r>
              <a:rPr lang="en-US" altLang="ko-KR" sz="1200" dirty="0"/>
              <a:t>(</a:t>
            </a:r>
            <a:r>
              <a:rPr lang="ko-KR" altLang="en-US" sz="1200" dirty="0"/>
              <a:t>확률밀도함수</a:t>
            </a:r>
            <a:r>
              <a:rPr lang="en-US" altLang="ko-KR" sz="1200" dirty="0"/>
              <a:t>)</a:t>
            </a:r>
            <a:r>
              <a:rPr lang="ko-KR" altLang="en-US" sz="1200" dirty="0"/>
              <a:t>를 이용한 것</a:t>
            </a:r>
            <a:endParaRPr lang="en-US" altLang="ko-KR" sz="1200" dirty="0">
              <a:latin typeface="Apple SD Gothic Neo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 </a:t>
            </a:r>
            <a:r>
              <a:rPr lang="ko-KR" altLang="en-US" sz="1200" b="1" dirty="0" err="1">
                <a:solidFill>
                  <a:srgbClr val="5F6368"/>
                </a:solidFill>
                <a:latin typeface="Apple SD Gothic Neo"/>
              </a:rPr>
              <a:t>로짓</a:t>
            </a:r>
            <a:r>
              <a:rPr lang="ko-KR" altLang="en-US" sz="1200" b="1" dirty="0">
                <a:solidFill>
                  <a:srgbClr val="5F6368"/>
                </a:solidFill>
                <a:latin typeface="Apple SD Gothic Neo"/>
              </a:rPr>
              <a:t> 모형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</a:rPr>
              <a:t>(Logit model) </a:t>
            </a:r>
            <a:r>
              <a:rPr lang="en-US" altLang="ko-KR" sz="1200" dirty="0">
                <a:solidFill>
                  <a:srgbClr val="4D5156"/>
                </a:solidFill>
                <a:latin typeface="Apple SD Gothic Neo"/>
                <a:sym typeface="Wingdings" panose="05000000000000000000" pitchFamily="2" charset="2"/>
              </a:rPr>
              <a:t></a:t>
            </a:r>
            <a:r>
              <a:rPr lang="ko-KR" altLang="en-US" sz="1200" dirty="0" err="1"/>
              <a:t>로지스틱분포의</a:t>
            </a:r>
            <a:r>
              <a:rPr lang="ko-KR" altLang="en-US" sz="1200" dirty="0"/>
              <a:t> </a:t>
            </a:r>
            <a:r>
              <a:rPr lang="en-US" altLang="ko-KR" sz="1200" dirty="0"/>
              <a:t>PDF</a:t>
            </a:r>
            <a:r>
              <a:rPr lang="ko-KR" altLang="en-US" sz="1200" dirty="0"/>
              <a:t>를 이용한 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EB7642-556C-42A2-9223-82C6486C3389}"/>
              </a:ext>
            </a:extLst>
          </p:cNvPr>
          <p:cNvSpPr/>
          <p:nvPr/>
        </p:nvSpPr>
        <p:spPr>
          <a:xfrm>
            <a:off x="244480" y="919461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Financial Ratios and the Probabilistic Prediction of Bankruptcy Author(s): James A. Ohlson Source: Journal of Accounting Research , Spring, 1980, Vol. 18,</a:t>
            </a:r>
            <a:endParaRPr lang="ko-KR" altLang="en-US" sz="14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72DEB7-3D05-4C58-A3EA-1D597A37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3199" y="6355144"/>
            <a:ext cx="2895600" cy="365125"/>
          </a:xfrm>
        </p:spPr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61AA7-424B-4F70-A419-3E13E668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6535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2B7D6D-0D18-4C07-8E8C-E4806809352F}"/>
              </a:ext>
            </a:extLst>
          </p:cNvPr>
          <p:cNvSpPr/>
          <p:nvPr/>
        </p:nvSpPr>
        <p:spPr>
          <a:xfrm>
            <a:off x="539552" y="1132254"/>
            <a:ext cx="7885991" cy="393659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신동령</a:t>
            </a:r>
            <a:r>
              <a:rPr lang="ko-KR" altLang="en-US" b="1" dirty="0"/>
              <a:t>（</a:t>
            </a:r>
            <a:r>
              <a:rPr lang="en-US" altLang="ko-KR" b="1" dirty="0"/>
              <a:t>1999</a:t>
            </a:r>
            <a:r>
              <a:rPr lang="ko-KR" altLang="en-US" b="1" dirty="0"/>
              <a:t>）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en-US" altLang="ko-KR" sz="1200" dirty="0"/>
              <a:t>1995-1997 </a:t>
            </a:r>
            <a:r>
              <a:rPr lang="ko-KR" altLang="en-US" sz="1200" dirty="0"/>
              <a:t>년 중 도산한 한국의 </a:t>
            </a:r>
            <a:r>
              <a:rPr lang="ko-KR" altLang="en-US" sz="1200" dirty="0" err="1"/>
              <a:t>상장졔조기업</a:t>
            </a:r>
            <a:r>
              <a:rPr lang="ko-KR" altLang="en-US" sz="1200" dirty="0"/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45</a:t>
            </a:r>
            <a:r>
              <a:rPr lang="ko-KR" altLang="en-US" sz="1200" dirty="0">
                <a:highlight>
                  <a:srgbClr val="FFFF00"/>
                </a:highlight>
              </a:rPr>
              <a:t>개와 기업규모가 유사한 정상기업</a:t>
            </a:r>
            <a:r>
              <a:rPr lang="en-US" altLang="ko-KR" sz="1200" dirty="0">
                <a:highlight>
                  <a:srgbClr val="FFFF00"/>
                </a:highlight>
              </a:rPr>
              <a:t>45</a:t>
            </a:r>
            <a:r>
              <a:rPr lang="ko-KR" altLang="en-US" sz="1200" dirty="0">
                <a:highlight>
                  <a:srgbClr val="FFFF00"/>
                </a:highlight>
              </a:rPr>
              <a:t>개를 표본으로 하여 부실기업의 채</a:t>
            </a:r>
            <a:r>
              <a:rPr lang="ko-KR" altLang="en-US" sz="1200" dirty="0"/>
              <a:t>무적 특성을 밝히는 동시에 </a:t>
            </a:r>
            <a:r>
              <a:rPr lang="ko-KR" altLang="en-US" sz="1200" dirty="0" err="1">
                <a:highlight>
                  <a:srgbClr val="FFFF66"/>
                </a:highlight>
              </a:rPr>
              <a:t>로짓분석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예측모형 제시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표본은 </a:t>
            </a:r>
            <a:r>
              <a:rPr lang="en-US" altLang="ko-KR" sz="1200" dirty="0"/>
              <a:t>60</a:t>
            </a:r>
            <a:r>
              <a:rPr lang="ko-KR" altLang="en-US" sz="1200" dirty="0"/>
              <a:t>개의 추정표본과 </a:t>
            </a:r>
            <a:r>
              <a:rPr lang="en-US" altLang="ko-KR" sz="1200" dirty="0"/>
              <a:t>30</a:t>
            </a:r>
            <a:r>
              <a:rPr lang="ko-KR" altLang="en-US" sz="1200" dirty="0"/>
              <a:t>개의 확인표본으로 분할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추정결과 단계별 모형과 </a:t>
            </a:r>
            <a:r>
              <a:rPr lang="en-US" altLang="ko-KR" sz="1200" dirty="0"/>
              <a:t>5</a:t>
            </a:r>
            <a:r>
              <a:rPr lang="ko-KR" altLang="en-US" sz="1200" dirty="0"/>
              <a:t>변수모형 및 모형</a:t>
            </a:r>
            <a:r>
              <a:rPr lang="en-US" altLang="ko-KR" sz="1200" dirty="0"/>
              <a:t>K</a:t>
            </a:r>
            <a:r>
              <a:rPr lang="ko-KR" altLang="en-US" sz="1200" dirty="0"/>
              <a:t>에서는 </a:t>
            </a:r>
            <a:r>
              <a:rPr lang="ko-KR" altLang="en-US" sz="1200" dirty="0" err="1"/>
              <a:t>총자산이익잉여금률이</a:t>
            </a:r>
            <a:r>
              <a:rPr lang="ko-KR" altLang="en-US" sz="1200" dirty="0"/>
              <a:t> 그리고 앞의 두 모형에서는 </a:t>
            </a:r>
            <a:r>
              <a:rPr lang="ko-KR" altLang="en-US" sz="1200" dirty="0">
                <a:highlight>
                  <a:srgbClr val="00FFFF"/>
                </a:highlight>
              </a:rPr>
              <a:t>총자산이익잉여금과 </a:t>
            </a:r>
            <a:r>
              <a:rPr lang="ko-KR" altLang="en-US" sz="1200" dirty="0" err="1">
                <a:highlight>
                  <a:srgbClr val="00FFFF"/>
                </a:highlight>
              </a:rPr>
              <a:t>금융비용부담률</a:t>
            </a:r>
            <a:r>
              <a:rPr lang="ko-KR" altLang="en-US" sz="1200" dirty="0" err="1">
                <a:highlight>
                  <a:srgbClr val="FFFF66"/>
                </a:highlight>
              </a:rPr>
              <a:t>이</a:t>
            </a:r>
            <a:r>
              <a:rPr lang="ko-KR" altLang="en-US" sz="1200" dirty="0">
                <a:highlight>
                  <a:srgbClr val="FFFF66"/>
                </a:highlight>
              </a:rPr>
              <a:t> 도산이전 </a:t>
            </a:r>
            <a:r>
              <a:rPr lang="en-US" altLang="ko-KR" sz="1200" dirty="0">
                <a:highlight>
                  <a:srgbClr val="FFFF66"/>
                </a:highlight>
              </a:rPr>
              <a:t>5</a:t>
            </a:r>
            <a:r>
              <a:rPr lang="ko-KR" altLang="en-US" sz="1200" dirty="0">
                <a:highlight>
                  <a:srgbClr val="FFFF66"/>
                </a:highlight>
              </a:rPr>
              <a:t>년에 걸쳐 가장 큰 영향력을 미치는 변수로 </a:t>
            </a:r>
            <a:r>
              <a:rPr lang="ko-KR" altLang="en-US" sz="1200" dirty="0"/>
              <a:t>나타났다．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서병덕과 조상호（</a:t>
            </a:r>
            <a:r>
              <a:rPr lang="en-US" altLang="ko-KR" b="1" dirty="0"/>
              <a:t>2004</a:t>
            </a:r>
            <a:r>
              <a:rPr lang="ko-KR" altLang="en-US" b="1" dirty="0"/>
              <a:t>）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highlight>
                  <a:srgbClr val="FFFF66"/>
                </a:highlight>
              </a:rPr>
              <a:t>비금융</a:t>
            </a:r>
            <a:r>
              <a:rPr lang="ko-KR" altLang="en-US" sz="1200" dirty="0">
                <a:highlight>
                  <a:srgbClr val="FFFF66"/>
                </a:highlight>
              </a:rPr>
              <a:t> 상장기업 </a:t>
            </a:r>
            <a:r>
              <a:rPr lang="ko-KR" altLang="en-US" sz="1200" dirty="0"/>
              <a:t>중 </a:t>
            </a:r>
            <a:r>
              <a:rPr lang="en-US" altLang="ko-KR" sz="1200" dirty="0"/>
              <a:t>1991-2001</a:t>
            </a:r>
            <a:r>
              <a:rPr lang="ko-KR" altLang="en-US" sz="1200" dirty="0"/>
              <a:t>에 </a:t>
            </a:r>
            <a:r>
              <a:rPr lang="ko-KR" altLang="en-US" sz="1200" dirty="0">
                <a:highlight>
                  <a:srgbClr val="FFFF66"/>
                </a:highlight>
              </a:rPr>
              <a:t>도산한 </a:t>
            </a:r>
            <a:r>
              <a:rPr lang="en-US" altLang="ko-KR" sz="1200" dirty="0">
                <a:highlight>
                  <a:srgbClr val="FFFF66"/>
                </a:highlight>
              </a:rPr>
              <a:t>97</a:t>
            </a:r>
            <a:r>
              <a:rPr lang="ko-KR" altLang="en-US" sz="1200" dirty="0">
                <a:highlight>
                  <a:srgbClr val="FFFF66"/>
                </a:highlight>
              </a:rPr>
              <a:t>개 기업과 </a:t>
            </a:r>
            <a:r>
              <a:rPr lang="en-US" altLang="ko-KR" sz="1200" dirty="0">
                <a:highlight>
                  <a:srgbClr val="FFFF66"/>
                </a:highlight>
              </a:rPr>
              <a:t>97</a:t>
            </a:r>
            <a:r>
              <a:rPr lang="ko-KR" altLang="en-US" sz="1200" dirty="0">
                <a:highlight>
                  <a:srgbClr val="FFFF66"/>
                </a:highlight>
              </a:rPr>
              <a:t>개의 정상기업을 표본으로 </a:t>
            </a:r>
            <a:r>
              <a:rPr lang="ko-KR" altLang="en-US" sz="1200" dirty="0"/>
              <a:t>선정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도산예측에 유용하다고 간주되는 </a:t>
            </a:r>
            <a:r>
              <a:rPr lang="en-US" altLang="ko-KR" sz="1200" dirty="0"/>
              <a:t>26</a:t>
            </a:r>
            <a:r>
              <a:rPr lang="ko-KR" altLang="en-US" sz="1200" dirty="0"/>
              <a:t>개의 재무비율과 </a:t>
            </a:r>
            <a:r>
              <a:rPr lang="en-US" altLang="ko-KR" sz="1200" dirty="0"/>
              <a:t>12 </a:t>
            </a:r>
            <a:r>
              <a:rPr lang="ko-KR" altLang="en-US" sz="1200" dirty="0"/>
              <a:t>개의 현금흐름비율을 이용하여 예측모형을 작성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금융위기 이후 기간을 대상으로 하는 </a:t>
            </a:r>
            <a:r>
              <a:rPr lang="ko-KR" altLang="en-US" sz="1200" dirty="0" err="1">
                <a:highlight>
                  <a:srgbClr val="FFFF66"/>
                </a:highlight>
              </a:rPr>
              <a:t>로짓모형</a:t>
            </a:r>
            <a:r>
              <a:rPr lang="ko-KR" altLang="en-US" sz="1200" dirty="0" err="1"/>
              <a:t>의</a:t>
            </a:r>
            <a:r>
              <a:rPr lang="ko-KR" altLang="en-US" sz="1200" dirty="0"/>
              <a:t> 경우 </a:t>
            </a:r>
            <a:r>
              <a:rPr lang="en-US" altLang="ko-KR" sz="1200" dirty="0"/>
              <a:t>1</a:t>
            </a:r>
            <a:r>
              <a:rPr lang="ko-KR" altLang="en-US" sz="1200" dirty="0"/>
              <a:t>년 후 도산여부의 </a:t>
            </a:r>
            <a:r>
              <a:rPr lang="ko-KR" altLang="en-US" sz="1200" dirty="0" err="1"/>
              <a:t>예측정확도가</a:t>
            </a:r>
            <a:r>
              <a:rPr lang="ko-KR" altLang="en-US" sz="1200" dirty="0"/>
              <a:t> 전체기업에 대하여 </a:t>
            </a:r>
            <a:r>
              <a:rPr lang="en-US" altLang="ko-KR" sz="1200" dirty="0"/>
              <a:t>71.9%-79.9%, </a:t>
            </a:r>
            <a:r>
              <a:rPr lang="ko-KR" altLang="en-US" sz="1200" dirty="0"/>
              <a:t>부실기업에 대하여 </a:t>
            </a:r>
            <a:r>
              <a:rPr lang="en-US" altLang="ko-KR" sz="1200" dirty="0"/>
              <a:t>69.5%-82.4</a:t>
            </a:r>
            <a:r>
              <a:rPr lang="ko-KR" altLang="en-US" sz="1200" dirty="0"/>
              <a:t>％로 나타났다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00FFFF"/>
                </a:highlight>
              </a:rPr>
              <a:t>현금흐름관련 재무비율은 </a:t>
            </a:r>
            <a:r>
              <a:rPr lang="ko-KR" altLang="en-US" sz="1200" dirty="0">
                <a:highlight>
                  <a:srgbClr val="FFFF66"/>
                </a:highlight>
              </a:rPr>
              <a:t>외환위기 이후의 기간에만 </a:t>
            </a:r>
            <a:r>
              <a:rPr lang="ko-KR" altLang="en-US" sz="1200" dirty="0"/>
              <a:t>유용성이 있는 것으로 제시하고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54841-B1A3-4857-A729-EE47C371AFB8}"/>
              </a:ext>
            </a:extLst>
          </p:cNvPr>
          <p:cNvSpPr txBox="1"/>
          <p:nvPr/>
        </p:nvSpPr>
        <p:spPr>
          <a:xfrm>
            <a:off x="539552" y="31467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국내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1642F-09C2-411E-A02F-5DB9375B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2A662E-F7A3-4297-A7BA-88356BB2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49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192CC8-6139-470A-A865-E2811E3B55CE}"/>
              </a:ext>
            </a:extLst>
          </p:cNvPr>
          <p:cNvSpPr/>
          <p:nvPr/>
        </p:nvSpPr>
        <p:spPr>
          <a:xfrm>
            <a:off x="556323" y="1030462"/>
            <a:ext cx="7776864" cy="495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신동령</a:t>
            </a:r>
            <a:r>
              <a:rPr lang="ko-KR" altLang="en-US" b="1" dirty="0"/>
              <a:t>（</a:t>
            </a:r>
            <a:r>
              <a:rPr lang="en-US" altLang="ko-KR" b="1" dirty="0"/>
              <a:t>2005</a:t>
            </a:r>
            <a:r>
              <a:rPr lang="ko-KR" altLang="en-US" b="1" dirty="0"/>
              <a:t>）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>
                <a:highlight>
                  <a:srgbClr val="00FFFF"/>
                </a:highlight>
              </a:rPr>
              <a:t>외환위기 이후 </a:t>
            </a:r>
            <a:r>
              <a:rPr lang="ko-KR" altLang="en-US" sz="1200" dirty="0"/>
              <a:t>특정기간（</a:t>
            </a:r>
            <a:r>
              <a:rPr lang="en-US" altLang="ko-KR" sz="1200" dirty="0"/>
              <a:t>2000</a:t>
            </a:r>
            <a:r>
              <a:rPr lang="ko-KR" altLang="en-US" sz="1200" dirty="0"/>
              <a:t>년 </a:t>
            </a:r>
            <a:r>
              <a:rPr lang="en-US" altLang="ko-KR" sz="1200" dirty="0"/>
              <a:t>2004</a:t>
            </a:r>
            <a:r>
              <a:rPr lang="ko-KR" altLang="en-US" sz="1200" dirty="0" err="1"/>
              <a:t>년동안</a:t>
            </a:r>
            <a:r>
              <a:rPr lang="ko-KR" altLang="en-US" sz="1200" dirty="0"/>
              <a:t> 부실화된 </a:t>
            </a:r>
            <a:r>
              <a:rPr lang="ko-KR" altLang="en-US" sz="1200" dirty="0">
                <a:highlight>
                  <a:srgbClr val="FFFF66"/>
                </a:highlight>
              </a:rPr>
              <a:t>상장기업 과 비상장기업을 </a:t>
            </a:r>
            <a:r>
              <a:rPr lang="ko-KR" altLang="en-US" sz="1200" dirty="0"/>
              <a:t>대상으로 부실기업의 재무적 특징을 분석하고 부실예측모형을 제시하 는 연구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연구표본은 동 기간 동안 부실화된 기업 중 </a:t>
            </a:r>
            <a:r>
              <a:rPr lang="ko-KR" altLang="en-US" sz="1200" dirty="0">
                <a:highlight>
                  <a:srgbClr val="FFFF66"/>
                </a:highlight>
              </a:rPr>
              <a:t>상장사 </a:t>
            </a:r>
            <a:r>
              <a:rPr lang="en-US" altLang="ko-KR" sz="1200" dirty="0">
                <a:highlight>
                  <a:srgbClr val="FFFF66"/>
                </a:highlight>
              </a:rPr>
              <a:t>63</a:t>
            </a:r>
            <a:r>
              <a:rPr lang="ko-KR" altLang="en-US" sz="1200" dirty="0">
                <a:highlight>
                  <a:srgbClr val="FFFF66"/>
                </a:highlight>
              </a:rPr>
              <a:t>개사와 비상장사 </a:t>
            </a:r>
            <a:r>
              <a:rPr lang="en-US" altLang="ko-KR" sz="1200" dirty="0">
                <a:highlight>
                  <a:srgbClr val="FFFF66"/>
                </a:highlight>
              </a:rPr>
              <a:t>179</a:t>
            </a:r>
            <a:r>
              <a:rPr lang="ko-KR" altLang="en-US" sz="1200" dirty="0">
                <a:highlight>
                  <a:srgbClr val="FFFF66"/>
                </a:highlight>
              </a:rPr>
              <a:t>개사를 대상으로 </a:t>
            </a:r>
            <a:r>
              <a:rPr lang="ko-KR" altLang="en-US" sz="1200" dirty="0"/>
              <a:t>부실기업을 선정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업종과 자산규모를 근거하여 정상기업 표본을 구성한 후 </a:t>
            </a:r>
            <a:r>
              <a:rPr lang="en-US" altLang="ko-KR" sz="1200" dirty="0">
                <a:highlight>
                  <a:srgbClr val="FFFF00"/>
                </a:highlight>
              </a:rPr>
              <a:t>8</a:t>
            </a:r>
            <a:r>
              <a:rPr lang="ko-KR" altLang="en-US" sz="1200" dirty="0">
                <a:highlight>
                  <a:srgbClr val="FFFF00"/>
                </a:highlight>
              </a:rPr>
              <a:t>개의 재무지표를 </a:t>
            </a:r>
            <a:r>
              <a:rPr lang="ko-KR" altLang="en-US" sz="1200" dirty="0"/>
              <a:t>분석에 활용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연구결과 </a:t>
            </a:r>
            <a:r>
              <a:rPr lang="en-US" altLang="ko-KR" sz="1200" dirty="0"/>
              <a:t>8</a:t>
            </a:r>
            <a:r>
              <a:rPr lang="ko-KR" altLang="en-US" sz="1200" dirty="0"/>
              <a:t>개의 재무지표는 대부분 두 </a:t>
            </a:r>
            <a:r>
              <a:rPr lang="ko-KR" altLang="en-US" sz="1200" dirty="0" err="1"/>
              <a:t>구룹</a:t>
            </a:r>
            <a:r>
              <a:rPr lang="ko-KR" altLang="en-US" sz="1200" dirty="0"/>
              <a:t> 간의 차이가 발생하였으며 부실기업의 경우에는 부실시점으로 갈수록 그 차이가 더욱 심해지는 것으로 나타났다．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단계별 회귀분석방법을 통한 </a:t>
            </a:r>
            <a:r>
              <a:rPr lang="ko-KR" altLang="en-US" sz="1200" dirty="0" err="1">
                <a:highlight>
                  <a:srgbClr val="FFFF66"/>
                </a:highlight>
              </a:rPr>
              <a:t>로짓모형</a:t>
            </a:r>
            <a:r>
              <a:rPr lang="ko-KR" altLang="en-US" sz="1200" dirty="0">
                <a:highlight>
                  <a:srgbClr val="FFFF66"/>
                </a:highlight>
              </a:rPr>
              <a:t> </a:t>
            </a:r>
            <a:r>
              <a:rPr lang="ko-KR" altLang="en-US" sz="1200" dirty="0"/>
              <a:t>의 분석결과， 확인표본에 대한 </a:t>
            </a:r>
            <a:r>
              <a:rPr lang="ko-KR" altLang="en-US" sz="1200" dirty="0">
                <a:highlight>
                  <a:srgbClr val="FFFF66"/>
                </a:highlight>
              </a:rPr>
              <a:t>예측 정확도는 전체 기업의 </a:t>
            </a:r>
            <a:r>
              <a:rPr lang="en-US" altLang="ko-KR" sz="1200" dirty="0">
                <a:highlight>
                  <a:srgbClr val="FFFF66"/>
                </a:highlight>
              </a:rPr>
              <a:t>84.6%, </a:t>
            </a:r>
            <a:r>
              <a:rPr lang="ko-KR" altLang="en-US" sz="1200" dirty="0">
                <a:highlight>
                  <a:srgbClr val="FFFF66"/>
                </a:highlight>
              </a:rPr>
              <a:t>상장기업 </a:t>
            </a:r>
            <a:r>
              <a:rPr lang="en-US" altLang="ko-KR" sz="1200" dirty="0">
                <a:highlight>
                  <a:srgbClr val="FFFF66"/>
                </a:highlight>
              </a:rPr>
              <a:t>96.2%, </a:t>
            </a:r>
            <a:r>
              <a:rPr lang="ko-KR" altLang="en-US" sz="1200" dirty="0">
                <a:highlight>
                  <a:srgbClr val="FFFF66"/>
                </a:highlight>
              </a:rPr>
              <a:t>비상장기업 </a:t>
            </a:r>
            <a:r>
              <a:rPr lang="en-US" altLang="ko-KR" sz="1200" dirty="0">
                <a:highlight>
                  <a:srgbClr val="FFFF66"/>
                </a:highlight>
              </a:rPr>
              <a:t>81.7</a:t>
            </a:r>
            <a:r>
              <a:rPr lang="ko-KR" altLang="en-US" sz="1200" dirty="0">
                <a:highlight>
                  <a:srgbClr val="FFFF66"/>
                </a:highlight>
              </a:rPr>
              <a:t>％</a:t>
            </a:r>
            <a:r>
              <a:rPr lang="ko-KR" altLang="en-US" sz="1200" dirty="0"/>
              <a:t>로 나타났다． 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ko-KR" altLang="en-US" sz="1600" b="1" dirty="0" err="1"/>
              <a:t>김종훈．박규일．김민철</a:t>
            </a:r>
            <a:r>
              <a:rPr lang="ko-KR" altLang="en-US" sz="1600" b="1" dirty="0"/>
              <a:t>（</a:t>
            </a:r>
            <a:r>
              <a:rPr lang="en-US" altLang="ko-KR" sz="1600" b="1" dirty="0"/>
              <a:t>2011</a:t>
            </a:r>
            <a:r>
              <a:rPr lang="ko-KR" altLang="en-US" sz="1600" b="1" dirty="0"/>
              <a:t>）</a:t>
            </a:r>
            <a:endParaRPr lang="en-US" altLang="ko-KR" sz="16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highlight>
                  <a:srgbClr val="FFFF66"/>
                </a:highlight>
              </a:rPr>
              <a:t>코스닥시장에서 </a:t>
            </a:r>
            <a:r>
              <a:rPr lang="ko-KR" altLang="en-US" sz="1200" dirty="0" err="1">
                <a:highlight>
                  <a:srgbClr val="FFFF66"/>
                </a:highlight>
              </a:rPr>
              <a:t>상장폐지된</a:t>
            </a:r>
            <a:r>
              <a:rPr lang="ko-KR" altLang="en-US" sz="1200" dirty="0">
                <a:highlight>
                  <a:srgbClr val="FFFF66"/>
                </a:highlight>
              </a:rPr>
              <a:t> 기업의 </a:t>
            </a:r>
            <a:r>
              <a:rPr lang="ko-KR" altLang="en-US" sz="1200" dirty="0"/>
              <a:t>재무적 특성을 살펴보고 이에 대한 예측모형을 제시．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표본 </a:t>
            </a:r>
            <a:r>
              <a:rPr lang="en-US" altLang="ko-KR" sz="1200" dirty="0"/>
              <a:t>: </a:t>
            </a:r>
            <a:r>
              <a:rPr lang="ko-KR" altLang="en-US" sz="1200" dirty="0"/>
              <a:t> </a:t>
            </a:r>
            <a:r>
              <a:rPr lang="en-US" altLang="ko-KR" sz="1200" dirty="0"/>
              <a:t>2005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2009</a:t>
            </a:r>
            <a:r>
              <a:rPr lang="ko-KR" altLang="en-US" sz="1200" dirty="0"/>
              <a:t>년까지 </a:t>
            </a:r>
            <a:r>
              <a:rPr lang="ko-KR" altLang="en-US" sz="1200" dirty="0" err="1">
                <a:highlight>
                  <a:srgbClr val="FFFF66"/>
                </a:highlight>
              </a:rPr>
              <a:t>상장폐지된</a:t>
            </a:r>
            <a:r>
              <a:rPr lang="ko-KR" altLang="en-US" sz="1200" dirty="0">
                <a:highlight>
                  <a:srgbClr val="FFFF66"/>
                </a:highlight>
              </a:rPr>
              <a:t> 기업 </a:t>
            </a:r>
            <a:r>
              <a:rPr lang="en-US" altLang="ko-KR" sz="1200" dirty="0">
                <a:highlight>
                  <a:srgbClr val="FFFF66"/>
                </a:highlight>
              </a:rPr>
              <a:t>64</a:t>
            </a:r>
            <a:r>
              <a:rPr lang="ko-KR" altLang="en-US" sz="1200" dirty="0">
                <a:highlight>
                  <a:srgbClr val="FFFF66"/>
                </a:highlight>
              </a:rPr>
              <a:t>개와 </a:t>
            </a:r>
            <a:r>
              <a:rPr lang="ko-KR" altLang="en-US" sz="1200" dirty="0"/>
              <a:t>이에 대응하는 </a:t>
            </a:r>
            <a:r>
              <a:rPr lang="ko-KR" altLang="en-US" sz="1200" dirty="0">
                <a:highlight>
                  <a:srgbClr val="FFFF66"/>
                </a:highlight>
              </a:rPr>
              <a:t>표본 정상기업 </a:t>
            </a:r>
            <a:r>
              <a:rPr lang="en-US" altLang="ko-KR" sz="1200" dirty="0">
                <a:highlight>
                  <a:srgbClr val="FFFF66"/>
                </a:highlight>
              </a:rPr>
              <a:t>64</a:t>
            </a:r>
            <a:r>
              <a:rPr lang="ko-KR" altLang="en-US" sz="1200" dirty="0">
                <a:highlight>
                  <a:srgbClr val="FFFF66"/>
                </a:highlight>
              </a:rPr>
              <a:t>개로 </a:t>
            </a:r>
            <a:r>
              <a:rPr lang="ko-KR" altLang="en-US" sz="1200" dirty="0"/>
              <a:t>총 </a:t>
            </a:r>
            <a:r>
              <a:rPr lang="en-US" altLang="ko-KR" sz="1200" dirty="0"/>
              <a:t>128</a:t>
            </a:r>
            <a:r>
              <a:rPr lang="ko-KR" altLang="en-US" sz="1200" dirty="0"/>
              <a:t>개 회사．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사용된 변수 </a:t>
            </a:r>
            <a:r>
              <a:rPr lang="en-US" altLang="ko-KR" sz="1200" dirty="0"/>
              <a:t>: </a:t>
            </a:r>
            <a:r>
              <a:rPr lang="ko-KR" altLang="en-US" sz="1200" dirty="0"/>
              <a:t> 매출액순 이익률， 총자본화전율， 자기자본비율， 유동비율， 부채비율，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연구모형 </a:t>
            </a:r>
            <a:r>
              <a:rPr lang="en-US" altLang="ko-KR" sz="1200" dirty="0"/>
              <a:t>: </a:t>
            </a:r>
            <a:r>
              <a:rPr lang="ko-KR" altLang="en-US" sz="1200" dirty="0"/>
              <a:t> 종속변수를 상장폐지와 정상으로 구분하는 </a:t>
            </a:r>
            <a:r>
              <a:rPr lang="ko-KR" altLang="en-US" sz="1200" dirty="0" err="1">
                <a:highlight>
                  <a:srgbClr val="FFFF66"/>
                </a:highlight>
              </a:rPr>
              <a:t>이변량</a:t>
            </a:r>
            <a:r>
              <a:rPr lang="ko-KR" altLang="en-US" sz="1200" dirty="0">
                <a:highlight>
                  <a:srgbClr val="FFFF66"/>
                </a:highlight>
              </a:rPr>
              <a:t> 로지스틱 회귀분석을 </a:t>
            </a:r>
            <a:r>
              <a:rPr lang="ko-KR" altLang="en-US" sz="1200" dirty="0"/>
              <a:t>이용． 연구결과 </a:t>
            </a:r>
            <a:r>
              <a:rPr lang="ko-KR" altLang="en-US" sz="1200" dirty="0" err="1">
                <a:highlight>
                  <a:srgbClr val="FFFF66"/>
                </a:highlight>
              </a:rPr>
              <a:t>매출액순이익률과</a:t>
            </a:r>
            <a:r>
              <a:rPr lang="ko-KR" altLang="en-US" sz="1200" dirty="0">
                <a:highlight>
                  <a:srgbClr val="FFFF66"/>
                </a:highlight>
              </a:rPr>
              <a:t> 총자본회전율이 </a:t>
            </a:r>
            <a:r>
              <a:rPr lang="ko-KR" altLang="en-US" sz="1200" dirty="0"/>
              <a:t>코스닥기업의 상장폐지에 영향을 요인으로 나타났으나 나머지 변수는 유의적이지 못했다． 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예측모형의 예측력은 추정표본에서 </a:t>
            </a:r>
            <a:r>
              <a:rPr lang="en-US" altLang="ko-KR" sz="1200" dirty="0"/>
              <a:t>82%, </a:t>
            </a:r>
            <a:r>
              <a:rPr lang="ko-KR" altLang="en-US" sz="1200" dirty="0"/>
              <a:t>유보표본에서 </a:t>
            </a:r>
            <a:r>
              <a:rPr lang="en-US" altLang="ko-KR" sz="1200" dirty="0"/>
              <a:t>81.7</a:t>
            </a:r>
            <a:r>
              <a:rPr lang="ko-KR" altLang="en-US" sz="1200" dirty="0"/>
              <a:t>％로 비교적 양호한 예측력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01921-654E-45C1-97BA-9BD21B8D0E69}"/>
              </a:ext>
            </a:extLst>
          </p:cNvPr>
          <p:cNvSpPr txBox="1"/>
          <p:nvPr/>
        </p:nvSpPr>
        <p:spPr>
          <a:xfrm>
            <a:off x="539552" y="31467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국내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9AE564-C970-4619-BDBD-A87EE669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860FC-FB4A-4621-8E18-A8B3523A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500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1A21B4-3C1F-4A89-95C7-A4AFBAD87C13}"/>
              </a:ext>
            </a:extLst>
          </p:cNvPr>
          <p:cNvSpPr/>
          <p:nvPr/>
        </p:nvSpPr>
        <p:spPr>
          <a:xfrm>
            <a:off x="323528" y="1121210"/>
            <a:ext cx="8021447" cy="430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시장모형</a:t>
            </a:r>
            <a:r>
              <a:rPr lang="en-US" altLang="ko-KR" sz="1400" b="1" dirty="0">
                <a:latin typeface="+mn-ea"/>
              </a:rPr>
              <a:t>(market-based model)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시장에서 거래되는 가격정보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주가수익률 및 주가 변동성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를 이용하여 부도를 예측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적시성</a:t>
            </a:r>
            <a:endParaRPr lang="en-US" altLang="ko-KR" sz="12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시장모형은 </a:t>
            </a:r>
            <a:r>
              <a:rPr lang="en-US" altLang="ko-KR" sz="1200" dirty="0">
                <a:latin typeface="+mn-ea"/>
              </a:rPr>
              <a:t>Merton(1974)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부도거리 모형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(distance to default,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DD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모형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DD </a:t>
            </a:r>
            <a:r>
              <a:rPr lang="ko-KR" altLang="en-US" sz="1200" dirty="0">
                <a:latin typeface="+mn-ea"/>
              </a:rPr>
              <a:t>모형에서는 만기에 기업이 상환해야 할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부채가 자산보다 큰 경우에 부도가 발생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여기서 기업의 자산가치는 시장에서 관측될 수 없기 때문에 효율적인 추정방법을 고안하는 방향으로 연구가 진행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Merton(1974)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 주식은 자산을 기초자산으로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부채를 행사가격으로 하는 일종의 콜옵션임에 착안하여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주식시장에서 관찰되는 시가총액을 이용해 자산 또는 부채의 시장가치를 산출할 수 있음을 주장</a:t>
            </a:r>
            <a:r>
              <a:rPr lang="en-US" altLang="ko-KR" sz="12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옵션가격결정모형을 이용하면 만기시점에 콜옵션이 행사되지 않을 확률을 구할 수 있는데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, Merton(1974)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에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의하면 이 확률은 만기시점의 자산가치가 부채가치보다 적을 확률을 의미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특정시점의 </a:t>
            </a:r>
            <a:r>
              <a:rPr lang="ko-KR" altLang="en-US" sz="1200" dirty="0">
                <a:highlight>
                  <a:srgbClr val="00FFFF"/>
                </a:highlight>
                <a:latin typeface="+mn-ea"/>
              </a:rPr>
              <a:t>자산가치가 부채가치보다 적을 경우 </a:t>
            </a:r>
            <a:r>
              <a:rPr lang="ko-KR" altLang="en-US" sz="1200" dirty="0">
                <a:latin typeface="+mn-ea"/>
              </a:rPr>
              <a:t>자산을 모두 매각한다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하더라도 부채를 모두 상환할 수 없기 때문에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기업은 도산상태에 이르게 될 것이다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이러한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확률을 통해 실제 도산가능성을 산출하고자 하는 것이 예상도산확률모형의 기본적인</a:t>
            </a:r>
            <a:r>
              <a:rPr lang="en-US" altLang="ko-KR" sz="12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개념</a:t>
            </a:r>
            <a:endParaRPr lang="en-US" altLang="ko-KR" sz="1200" dirty="0">
              <a:highlight>
                <a:srgbClr val="FFFF00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9D6416-23BB-458B-8706-272573B3A38D}"/>
              </a:ext>
            </a:extLst>
          </p:cNvPr>
          <p:cNvSpPr/>
          <p:nvPr/>
        </p:nvSpPr>
        <p:spPr>
          <a:xfrm>
            <a:off x="136068" y="337470"/>
            <a:ext cx="5976664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Merton(1974)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B386FC-3B01-4EA6-9A34-FEADB68C9FC5}"/>
              </a:ext>
            </a:extLst>
          </p:cNvPr>
          <p:cNvSpPr/>
          <p:nvPr/>
        </p:nvSpPr>
        <p:spPr>
          <a:xfrm>
            <a:off x="2077420" y="315317"/>
            <a:ext cx="616698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시장모형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부도거리 모형</a:t>
            </a:r>
            <a:r>
              <a:rPr lang="en-US" altLang="ko-KR" dirty="0">
                <a:latin typeface="+mn-ea"/>
              </a:rPr>
              <a:t>(distance to </a:t>
            </a:r>
            <a:r>
              <a:rPr lang="en-US" altLang="ko-KR" dirty="0" err="1">
                <a:latin typeface="+mn-ea"/>
              </a:rPr>
              <a:t>default,DD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모형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30820-B0AB-4D01-A48B-4A7E03A7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3847F-3A41-4C37-AF37-1FAFEA34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53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8F6F5C-8DF8-45C2-8D99-5577835EA072}"/>
              </a:ext>
            </a:extLst>
          </p:cNvPr>
          <p:cNvSpPr/>
          <p:nvPr/>
        </p:nvSpPr>
        <p:spPr>
          <a:xfrm>
            <a:off x="136068" y="337470"/>
            <a:ext cx="5976664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Merton(1974)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46E04-1D5F-45B1-96DB-1DA8507E6E24}"/>
              </a:ext>
            </a:extLst>
          </p:cNvPr>
          <p:cNvSpPr txBox="1"/>
          <p:nvPr/>
        </p:nvSpPr>
        <p:spPr>
          <a:xfrm>
            <a:off x="467544" y="1059459"/>
            <a:ext cx="6840760" cy="61061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옵션가격결정모형에 의하면 주식의 가치는 식</a:t>
            </a:r>
            <a:r>
              <a:rPr lang="en-US" altLang="ko-KR" sz="1200" dirty="0">
                <a:latin typeface="+mn-ea"/>
              </a:rPr>
              <a:t>(1)</a:t>
            </a:r>
            <a:r>
              <a:rPr lang="ko-KR" altLang="en-US" sz="1200" dirty="0">
                <a:latin typeface="+mn-ea"/>
              </a:rPr>
              <a:t>과 같이 표현될 수 있다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자기자본가치는 자산가치에서 부채가치를 차감한 것과 같다는 기본적인 회계원리를 반영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D9E149-0453-425E-8A60-796FEF4A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9" y="1866101"/>
            <a:ext cx="5300028" cy="3932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E4C1DA-172E-4F74-9412-9C73585876DF}"/>
                  </a:ext>
                </a:extLst>
              </p:cNvPr>
              <p:cNvSpPr txBox="1"/>
              <p:nvPr/>
            </p:nvSpPr>
            <p:spPr>
              <a:xfrm>
                <a:off x="5472341" y="2194089"/>
                <a:ext cx="3348131" cy="144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+mn-ea"/>
                  </a:rPr>
                  <a:t>옵션가격결정모형의 </a:t>
                </a:r>
                <a:r>
                  <a:rPr lang="en-US" altLang="ko-KR" sz="1000" dirty="0">
                    <a:latin typeface="+mn-ea"/>
                  </a:rPr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sz="1000" dirty="0">
                    <a:latin typeface="+mn-ea"/>
                  </a:rPr>
                  <a:t> 만기시점 </a:t>
                </a:r>
                <a:r>
                  <a:rPr lang="en-US" altLang="ko-KR" sz="1000" dirty="0">
                    <a:latin typeface="+mn-ea"/>
                  </a:rPr>
                  <a:t>T</a:t>
                </a:r>
                <a:r>
                  <a:rPr lang="ko-KR" altLang="en-US" sz="1000" dirty="0">
                    <a:latin typeface="+mn-ea"/>
                  </a:rPr>
                  <a:t>에 콜옵션이 가치를 가질 확률을 의미</a:t>
                </a:r>
                <a:r>
                  <a:rPr lang="en-US" altLang="ko-KR" sz="1000" dirty="0">
                    <a:latin typeface="+mn-ea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latin typeface="+mn-ea"/>
                  </a:rPr>
                  <a:t>따라서 식</a:t>
                </a:r>
                <a:r>
                  <a:rPr lang="en-US" altLang="ko-KR" sz="1000" dirty="0">
                    <a:latin typeface="+mn-ea"/>
                  </a:rPr>
                  <a:t>(1)</a:t>
                </a:r>
                <a:r>
                  <a:rPr lang="ko-KR" altLang="en-US" sz="1000" dirty="0">
                    <a:latin typeface="+mn-ea"/>
                  </a:rPr>
                  <a:t>을 통해 구해지는 </a:t>
                </a:r>
                <a:r>
                  <a:rPr lang="en-US" altLang="ko-KR" sz="1000" dirty="0">
                    <a:latin typeface="+mn-ea"/>
                  </a:rPr>
                  <a:t>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>
                    <a:latin typeface="+mn-ea"/>
                  </a:rPr>
                  <a:t> 또는 </a:t>
                </a:r>
                <a:r>
                  <a:rPr lang="en-US" altLang="ko-KR" sz="1000" dirty="0">
                    <a:latin typeface="+mn-ea"/>
                  </a:rPr>
                  <a:t>1- 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>
                    <a:latin typeface="+mn-ea"/>
                  </a:rPr>
                  <a:t>는</a:t>
                </a:r>
                <a:r>
                  <a:rPr lang="en-US" altLang="ko-KR" sz="1000" dirty="0">
                    <a:latin typeface="+mn-ea"/>
                  </a:rPr>
                  <a:t> T</a:t>
                </a:r>
                <a:r>
                  <a:rPr lang="ko-KR" altLang="en-US" sz="1000" dirty="0">
                    <a:latin typeface="+mn-ea"/>
                  </a:rPr>
                  <a:t>시점에 </a:t>
                </a:r>
                <a:r>
                  <a:rPr lang="ko-KR" altLang="en-US" sz="1000" dirty="0">
                    <a:highlight>
                      <a:srgbClr val="FFFF00"/>
                    </a:highlight>
                    <a:latin typeface="+mn-ea"/>
                  </a:rPr>
                  <a:t>자산가치가 부채가치보다 작을 확률을 </a:t>
                </a:r>
                <a:r>
                  <a:rPr lang="ko-KR" altLang="en-US" sz="1000" dirty="0">
                    <a:latin typeface="+mn-ea"/>
                  </a:rPr>
                  <a:t>의미</a:t>
                </a:r>
                <a:r>
                  <a:rPr lang="en-US" altLang="ko-KR" sz="1000" dirty="0">
                    <a:latin typeface="+mn-ea"/>
                  </a:rPr>
                  <a:t> </a:t>
                </a:r>
                <a:r>
                  <a:rPr lang="en-US" altLang="ko-KR" sz="1000" dirty="0">
                    <a:latin typeface="+mn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>
                    <a:latin typeface="+mn-ea"/>
                    <a:sym typeface="Wingdings" panose="05000000000000000000" pitchFamily="2" charset="2"/>
                  </a:rPr>
                  <a:t>이는</a:t>
                </a:r>
                <a:r>
                  <a:rPr lang="ko-KR" altLang="en-US" sz="1000" dirty="0">
                    <a:latin typeface="+mn-ea"/>
                  </a:rPr>
                  <a:t> 기업의 도산 가능성을 나타내는 지표로 활용될 수 있을 것이다</a:t>
                </a:r>
                <a:r>
                  <a:rPr lang="en-US" altLang="ko-KR" sz="1000" dirty="0">
                    <a:latin typeface="+mn-ea"/>
                  </a:rPr>
                  <a:t>.</a:t>
                </a:r>
                <a:endParaRPr lang="ko-KR" altLang="en-US" sz="100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E4C1DA-172E-4F74-9412-9C7358587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41" y="2194089"/>
                <a:ext cx="3348131" cy="1447576"/>
              </a:xfrm>
              <a:prstGeom prst="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EED30-B8A0-4664-A0AD-6B8A8A83E22A}"/>
              </a:ext>
            </a:extLst>
          </p:cNvPr>
          <p:cNvSpPr/>
          <p:nvPr/>
        </p:nvSpPr>
        <p:spPr>
          <a:xfrm>
            <a:off x="2077420" y="315317"/>
            <a:ext cx="616698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시장모형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부도거리 모형</a:t>
            </a:r>
            <a:r>
              <a:rPr lang="en-US" altLang="ko-KR" dirty="0">
                <a:latin typeface="+mn-ea"/>
              </a:rPr>
              <a:t>(distance to </a:t>
            </a:r>
            <a:r>
              <a:rPr lang="en-US" altLang="ko-KR" dirty="0" err="1">
                <a:latin typeface="+mn-ea"/>
              </a:rPr>
              <a:t>default,DD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모형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E940A2C-147E-4AB2-9114-5FB8B925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F851E9-AE0F-43B1-868D-D8D182C8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52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3355AD-8B90-414B-B8BE-D58BF3C6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40028"/>
            <a:ext cx="7097115" cy="367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3BE7D-222C-46B6-AD6E-E510FBCD0150}"/>
              </a:ext>
            </a:extLst>
          </p:cNvPr>
          <p:cNvSpPr txBox="1"/>
          <p:nvPr/>
        </p:nvSpPr>
        <p:spPr>
          <a:xfrm>
            <a:off x="2627784" y="1700808"/>
            <a:ext cx="2592288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E86C40-DE3A-48DA-8CF6-2AA9DD7D374A}"/>
              </a:ext>
            </a:extLst>
          </p:cNvPr>
          <p:cNvSpPr/>
          <p:nvPr/>
        </p:nvSpPr>
        <p:spPr>
          <a:xfrm>
            <a:off x="3143672" y="3156137"/>
            <a:ext cx="1903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Random-Forest (RF)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EBF99C-0E8A-4A03-8F75-03A3B8261681}"/>
              </a:ext>
            </a:extLst>
          </p:cNvPr>
          <p:cNvSpPr/>
          <p:nvPr/>
        </p:nvSpPr>
        <p:spPr>
          <a:xfrm>
            <a:off x="3088618" y="4357553"/>
            <a:ext cx="2114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Random-Forest </a:t>
            </a:r>
            <a:r>
              <a:rPr lang="ko-KR" altLang="en-US" sz="1200" dirty="0"/>
              <a:t>여러 개의 </a:t>
            </a:r>
            <a:r>
              <a:rPr lang="en-US" altLang="ko-KR" sz="1200" dirty="0"/>
              <a:t>Decision Tree </a:t>
            </a:r>
            <a:r>
              <a:rPr lang="ko-KR" altLang="en-US" sz="1200" dirty="0"/>
              <a:t>들을 임의적으로 반복 학습하여 추정하는 앙상블 기법을 활용한 예측 방법론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F48C89-C9E2-4C91-B160-105B6AC4199B}"/>
              </a:ext>
            </a:extLst>
          </p:cNvPr>
          <p:cNvSpPr/>
          <p:nvPr/>
        </p:nvSpPr>
        <p:spPr>
          <a:xfrm>
            <a:off x="499221" y="4510861"/>
            <a:ext cx="254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데이터가 어느 카테고리에 속할지 판단하는 </a:t>
            </a:r>
            <a:r>
              <a:rPr lang="ko-KR" altLang="en-US" sz="1200" dirty="0">
                <a:highlight>
                  <a:srgbClr val="FFFF00"/>
                </a:highlight>
              </a:rPr>
              <a:t>비확률적 이진 선형 분류 모형</a:t>
            </a:r>
            <a:r>
              <a:rPr lang="ko-KR" altLang="en-US" sz="1200" dirty="0"/>
              <a:t>을 만들어 예측하는 방법론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6AC2A2-4D8B-4D84-B359-19C36FB3BA03}"/>
              </a:ext>
            </a:extLst>
          </p:cNvPr>
          <p:cNvSpPr/>
          <p:nvPr/>
        </p:nvSpPr>
        <p:spPr>
          <a:xfrm>
            <a:off x="5472783" y="4400658"/>
            <a:ext cx="2737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Recurrent Neural Network(RNN)</a:t>
            </a:r>
          </a:p>
          <a:p>
            <a:r>
              <a:rPr lang="en-US" altLang="ko-KR" sz="1200" dirty="0"/>
              <a:t>:DNN </a:t>
            </a:r>
            <a:r>
              <a:rPr lang="ko-KR" altLang="en-US" sz="1200" dirty="0"/>
              <a:t>의 </a:t>
            </a:r>
            <a:r>
              <a:rPr lang="en-US" altLang="ko-KR" sz="1200" dirty="0"/>
              <a:t>Hidden Layer </a:t>
            </a:r>
            <a:r>
              <a:rPr lang="ko-KR" altLang="en-US" sz="1200" dirty="0"/>
              <a:t>설계 시 </a:t>
            </a:r>
            <a:r>
              <a:rPr lang="ko-KR" altLang="en-US" sz="1200" dirty="0" err="1"/>
              <a:t>변수간의</a:t>
            </a:r>
            <a:r>
              <a:rPr lang="ko-KR" altLang="en-US" sz="1200" dirty="0"/>
              <a:t> 시간 순서</a:t>
            </a:r>
            <a:r>
              <a:rPr lang="en-US" altLang="ko-KR" sz="1200" dirty="0"/>
              <a:t>(Sequence)</a:t>
            </a:r>
            <a:r>
              <a:rPr lang="ko-KR" altLang="en-US" sz="1200" dirty="0"/>
              <a:t>를 고려하여 설계하여 학습 과정에 활용한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방법론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LSTM</a:t>
            </a:r>
            <a:r>
              <a:rPr lang="en-US" altLang="ko-KR" sz="1200" dirty="0"/>
              <a:t> (Long short term memory)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82DA64-4E97-4AF1-9F78-BE1FD37120C6}"/>
              </a:ext>
            </a:extLst>
          </p:cNvPr>
          <p:cNvSpPr/>
          <p:nvPr/>
        </p:nvSpPr>
        <p:spPr>
          <a:xfrm>
            <a:off x="730388" y="5747836"/>
            <a:ext cx="5382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시장모형</a:t>
            </a:r>
            <a:r>
              <a:rPr lang="en-US" altLang="ko-KR" sz="1200" dirty="0"/>
              <a:t>(KMV</a:t>
            </a:r>
            <a:r>
              <a:rPr lang="ko-KR" altLang="en-US" sz="1200" dirty="0"/>
              <a:t>모형</a:t>
            </a:r>
            <a:r>
              <a:rPr lang="en-US" altLang="ko-KR" sz="1200" dirty="0"/>
              <a:t>) : </a:t>
            </a:r>
            <a:r>
              <a:rPr lang="ko-KR" altLang="en-US" sz="1200" dirty="0"/>
              <a:t>옵션 가격 결정모형을 기반으로 주가 변동에 따른 부도 확률을 산출하는 방법론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2B0A7C7-6747-4ECE-81D9-31B5220C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F0AA9-2E70-4359-8A94-DD001A63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616953-EF22-4751-BB66-3BBF77747E69}"/>
              </a:ext>
            </a:extLst>
          </p:cNvPr>
          <p:cNvSpPr/>
          <p:nvPr/>
        </p:nvSpPr>
        <p:spPr>
          <a:xfrm>
            <a:off x="136068" y="337470"/>
            <a:ext cx="5976664" cy="415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부도예측모형 연구 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:  </a:t>
            </a:r>
            <a:r>
              <a:rPr lang="ko-KR" altLang="en-US" b="1" kern="0" dirty="0" err="1">
                <a:solidFill>
                  <a:srgbClr val="000000"/>
                </a:solidFill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+mn-ea"/>
              </a:rPr>
              <a:t>머신러닝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89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775A0-9B48-4B92-8F16-42A6C59592F1}"/>
              </a:ext>
            </a:extLst>
          </p:cNvPr>
          <p:cNvSpPr txBox="1"/>
          <p:nvPr/>
        </p:nvSpPr>
        <p:spPr>
          <a:xfrm>
            <a:off x="467544" y="27584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</a:t>
            </a:r>
            <a:r>
              <a:rPr lang="ko-KR" altLang="en-US" dirty="0"/>
              <a:t>년 노벨경제학상 </a:t>
            </a:r>
            <a:r>
              <a:rPr lang="en-US" altLang="ko-KR" dirty="0"/>
              <a:t>: </a:t>
            </a:r>
            <a:r>
              <a:rPr lang="ko-KR" altLang="en-US" dirty="0"/>
              <a:t>경제학 </a:t>
            </a:r>
            <a:r>
              <a:rPr lang="en-US" altLang="ko-KR" dirty="0"/>
              <a:t>+ </a:t>
            </a:r>
            <a:r>
              <a:rPr lang="ko-KR" altLang="en-US" dirty="0"/>
              <a:t>데이터 사이언스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7783839-5286-4E96-BC94-C3303191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EB7F7A-A8FC-4A15-81C1-C7E5B3FA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65A149-9330-44CE-826E-E96B24EA9699}"/>
              </a:ext>
            </a:extLst>
          </p:cNvPr>
          <p:cNvSpPr/>
          <p:nvPr/>
        </p:nvSpPr>
        <p:spPr>
          <a:xfrm>
            <a:off x="395536" y="2632073"/>
            <a:ext cx="7704856" cy="9383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데이비드 카드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(David Card), 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조슈아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앵그리스트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(Joshua Angrist),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휘도 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임번스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(Guido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Imbens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각 분야에 널리 통용되어 사용될 수 있는 데이터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분석방법론적인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실증분석 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경제학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+ ‘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과학적’인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방법론을 활용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E0330D-95DA-4B8B-B331-0ADA4118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22188"/>
            <a:ext cx="4397121" cy="14936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2336F0-B8DE-477B-9BBE-4D8FC35C5CAB}"/>
              </a:ext>
            </a:extLst>
          </p:cNvPr>
          <p:cNvSpPr/>
          <p:nvPr/>
        </p:nvSpPr>
        <p:spPr>
          <a:xfrm>
            <a:off x="395536" y="3639458"/>
            <a:ext cx="8166248" cy="27111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임번스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교수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임금과 교육이 고용에 미치는 영향이 얼마나 되는지 계량화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비모수적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방법론을 통한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이중차분법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(Differences in Differences)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연구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카드 교수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미국에서 최저임금 논쟁을 촉발한 경제학자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1995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신화와 측정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최저임금의 경제학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통계학 모형의 대부분은 실험데이터를 대상으로 한 분석방법론이 대부분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실험실에서 정확하게 통제되는 대상에게는 충분한 분석법이었지만 현실에 나타나는 경제주체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들의 다름을 인지하고 그러한 데이터를 분석하기 에는 많이 부족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이질성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(Heterogeneity)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통제하는 방법론을 최초로 고려한 경제학자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회귀불연속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모형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(Sharp Regression Discontinuity Design)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463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85B93-13D2-40AC-93A7-96BF1ACA517B}"/>
              </a:ext>
            </a:extLst>
          </p:cNvPr>
          <p:cNvSpPr/>
          <p:nvPr/>
        </p:nvSpPr>
        <p:spPr>
          <a:xfrm>
            <a:off x="136068" y="337470"/>
            <a:ext cx="5976664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인공신경망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(Artificial Neural Networks)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62E5E8-4AFD-4DEC-9FBE-98660F17CB73}"/>
              </a:ext>
            </a:extLst>
          </p:cNvPr>
          <p:cNvSpPr txBox="1"/>
          <p:nvPr/>
        </p:nvSpPr>
        <p:spPr>
          <a:xfrm>
            <a:off x="539552" y="1211787"/>
            <a:ext cx="7820308" cy="199561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인공신경망에서 보듯이 </a:t>
            </a:r>
            <a:r>
              <a:rPr lang="en-US" altLang="ko-KR" sz="1200" dirty="0">
                <a:highlight>
                  <a:srgbClr val="FFFF66"/>
                </a:highlight>
                <a:latin typeface="+mn-ea"/>
              </a:rPr>
              <a:t>1980</a:t>
            </a:r>
            <a:r>
              <a:rPr lang="ko-KR" altLang="en-US" sz="1200" dirty="0">
                <a:highlight>
                  <a:srgbClr val="FFFF66"/>
                </a:highlight>
                <a:latin typeface="+mn-ea"/>
              </a:rPr>
              <a:t>년대 후반부터 </a:t>
            </a:r>
            <a:r>
              <a:rPr lang="ko-KR" altLang="en-US" sz="1200" dirty="0">
                <a:latin typeface="+mn-ea"/>
              </a:rPr>
              <a:t>인공신경망 기법들이 부도예측 연구에 도입 연구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인공신경망 기법을 적용한 부도예측 모형에서는 주로 기업의 재무정보 등을 입력변수로</a:t>
            </a:r>
            <a:r>
              <a:rPr lang="en-US" altLang="ko-KR" sz="1200" dirty="0">
                <a:latin typeface="+mn-ea"/>
              </a:rPr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기업의 부도여부를 출력변수로 설정하여 학습을 통해 이들의 관계를 추출하며 </a:t>
            </a:r>
            <a:r>
              <a:rPr lang="ko-KR" altLang="en-US" sz="1200" dirty="0" err="1">
                <a:latin typeface="+mn-ea"/>
              </a:rPr>
              <a:t>예측변수들간에</a:t>
            </a:r>
            <a:r>
              <a:rPr lang="ko-KR" altLang="en-US" sz="1200" dirty="0">
                <a:latin typeface="+mn-ea"/>
              </a:rPr>
              <a:t> 잠재적으로 숨겨진 상관관계를 탐색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이러한 방법을 통해 인공신경망 기법이 부도예측과 관련하여 </a:t>
            </a:r>
            <a:r>
              <a:rPr lang="ko-KR" altLang="en-US" sz="1200" dirty="0">
                <a:highlight>
                  <a:srgbClr val="FFFF00"/>
                </a:highlight>
                <a:latin typeface="+mn-ea"/>
              </a:rPr>
              <a:t>기존의 통계적 기법을 활용한 연구보다 더욱 향상된 예측모형이 될 수 있음을 제시하고 </a:t>
            </a:r>
            <a:r>
              <a:rPr lang="ko-KR" altLang="en-US" sz="1200" dirty="0">
                <a:latin typeface="+mn-ea"/>
              </a:rPr>
              <a:t>있다</a:t>
            </a:r>
            <a:r>
              <a:rPr lang="en-US" altLang="ko-KR" sz="1200" dirty="0">
                <a:latin typeface="+mn-ea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인공신경망 모형을 적용한 부도예측 연구는 국내에서도 활발히 진행 중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7448E1-38E4-4DCC-B61C-E017374DD387}"/>
              </a:ext>
            </a:extLst>
          </p:cNvPr>
          <p:cNvSpPr/>
          <p:nvPr/>
        </p:nvSpPr>
        <p:spPr>
          <a:xfrm>
            <a:off x="548882" y="3444728"/>
            <a:ext cx="265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 err="1"/>
              <a:t>머신러닝</a:t>
            </a:r>
            <a:r>
              <a:rPr lang="ko-KR" altLang="en-US" sz="1400" dirty="0"/>
              <a:t> 기법</a:t>
            </a:r>
            <a:endParaRPr lang="en-US" altLang="ko-KR" sz="1400" dirty="0"/>
          </a:p>
          <a:p>
            <a:r>
              <a:rPr lang="en-US" altLang="ko-KR" sz="1400" dirty="0"/>
              <a:t>-RNN(Recurrent Neural Network)</a:t>
            </a:r>
            <a:endParaRPr lang="ko-KR" altLang="en-US" sz="14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E99E909-370D-4644-9C05-C5E874CB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801FB03-96DD-4836-9F8B-DCD43F89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7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DF65DC-B63E-460F-B174-082AFA28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80376"/>
            <a:ext cx="7272808" cy="49242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80D80B-55BB-4868-AD7B-EB722978E391}"/>
              </a:ext>
            </a:extLst>
          </p:cNvPr>
          <p:cNvSpPr/>
          <p:nvPr/>
        </p:nvSpPr>
        <p:spPr>
          <a:xfrm>
            <a:off x="136068" y="337470"/>
            <a:ext cx="5976664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인공신경망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(Artificial Neural Networks) : 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해외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56F690-1102-456B-9A95-B243B60F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C66DB7-2F9A-4DA3-A741-5AE172C7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highlight>
                <a:srgbClr val="FFFF66"/>
              </a:highligh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171694-1956-4C37-981E-72FAC2D5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22" y="1047271"/>
            <a:ext cx="8086618" cy="49020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CD99F4-2C0D-4E96-A931-50FF27F8741C}"/>
              </a:ext>
            </a:extLst>
          </p:cNvPr>
          <p:cNvSpPr/>
          <p:nvPr/>
        </p:nvSpPr>
        <p:spPr>
          <a:xfrm>
            <a:off x="136068" y="337470"/>
            <a:ext cx="5976664" cy="41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30000"/>
              </a:lnSpc>
            </a:pP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인공신경망</a:t>
            </a:r>
            <a:r>
              <a:rPr lang="en-US" altLang="ko-KR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(Artificial Neural Networks) : </a:t>
            </a:r>
            <a:r>
              <a:rPr lang="ko-KR" altLang="en-US" b="1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국내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43585B-B3B4-4791-9C73-9BA9EBCB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0B5003-C154-4DB7-A202-9146C0E5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164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387C0E-33E0-41A7-9834-4FB155E2E1FB}"/>
              </a:ext>
            </a:extLst>
          </p:cNvPr>
          <p:cNvSpPr/>
          <p:nvPr/>
        </p:nvSpPr>
        <p:spPr>
          <a:xfrm>
            <a:off x="187462" y="962454"/>
            <a:ext cx="64727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시계열 예측을 위한 </a:t>
            </a:r>
            <a:r>
              <a:rPr lang="en-US" altLang="ko-KR" sz="1200" dirty="0">
                <a:highlight>
                  <a:srgbClr val="FFFF00"/>
                </a:highlight>
              </a:rPr>
              <a:t>LSTM </a:t>
            </a:r>
            <a:r>
              <a:rPr lang="ko-KR" altLang="en-US" sz="1200" dirty="0">
                <a:highlight>
                  <a:srgbClr val="FFFF00"/>
                </a:highlight>
              </a:rPr>
              <a:t>기반 </a:t>
            </a:r>
            <a:r>
              <a:rPr lang="ko-KR" altLang="en-US" sz="1200" dirty="0" err="1">
                <a:highlight>
                  <a:srgbClr val="FFFF00"/>
                </a:highlight>
              </a:rPr>
              <a:t>딥러닝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기업 </a:t>
            </a:r>
            <a:r>
              <a:rPr lang="ko-KR" altLang="en-US" sz="1200" dirty="0"/>
              <a:t>신용평점 예측 사례 </a:t>
            </a:r>
            <a:r>
              <a:rPr lang="en-US" altLang="ko-KR" sz="1200" dirty="0"/>
              <a:t>1) </a:t>
            </a:r>
            <a:r>
              <a:rPr lang="ko-KR" altLang="en-US" sz="1200" dirty="0"/>
              <a:t>이현상* </a:t>
            </a:r>
            <a:r>
              <a:rPr lang="en-US" altLang="ko-KR" sz="1200" dirty="0"/>
              <a:t>․</a:t>
            </a:r>
            <a:r>
              <a:rPr lang="ko-KR" altLang="en-US" sz="1200" dirty="0"/>
              <a:t>오세환*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F41291-BA4D-4DD8-B7C1-2D0DE68953E8}"/>
              </a:ext>
            </a:extLst>
          </p:cNvPr>
          <p:cNvSpPr/>
          <p:nvPr/>
        </p:nvSpPr>
        <p:spPr>
          <a:xfrm>
            <a:off x="2411760" y="346152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회사채 신용등급 예측 연구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167A69-3E2F-4FFA-8899-0D0FDCA0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60953"/>
            <a:ext cx="7344816" cy="4847577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99460-AFEB-479A-85EB-4C7F8A58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24D1B-2D66-4375-ABE9-AF688BB6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35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387C0E-33E0-41A7-9834-4FB155E2E1FB}"/>
              </a:ext>
            </a:extLst>
          </p:cNvPr>
          <p:cNvSpPr/>
          <p:nvPr/>
        </p:nvSpPr>
        <p:spPr>
          <a:xfrm>
            <a:off x="188293" y="461915"/>
            <a:ext cx="64727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시계열 예측을 위한 </a:t>
            </a:r>
            <a:r>
              <a:rPr lang="en-US" altLang="ko-KR" sz="1200" dirty="0">
                <a:highlight>
                  <a:srgbClr val="FFFF00"/>
                </a:highlight>
              </a:rPr>
              <a:t>LSTM </a:t>
            </a:r>
            <a:r>
              <a:rPr lang="ko-KR" altLang="en-US" sz="1200" dirty="0">
                <a:highlight>
                  <a:srgbClr val="FFFF00"/>
                </a:highlight>
              </a:rPr>
              <a:t>기반 </a:t>
            </a:r>
            <a:r>
              <a:rPr lang="ko-KR" altLang="en-US" sz="1200" dirty="0" err="1">
                <a:highlight>
                  <a:srgbClr val="FFFF00"/>
                </a:highlight>
              </a:rPr>
              <a:t>딥러닝</a:t>
            </a:r>
            <a:r>
              <a:rPr lang="en-US" altLang="ko-KR" sz="1200" dirty="0">
                <a:highlight>
                  <a:srgbClr val="FFFF00"/>
                </a:highlight>
              </a:rPr>
              <a:t>: </a:t>
            </a:r>
            <a:r>
              <a:rPr lang="ko-KR" altLang="en-US" sz="1200" dirty="0">
                <a:highlight>
                  <a:srgbClr val="FFFF00"/>
                </a:highlight>
              </a:rPr>
              <a:t>기업 </a:t>
            </a:r>
            <a:r>
              <a:rPr lang="ko-KR" altLang="en-US" sz="1200" dirty="0"/>
              <a:t>신용평점 예측 사례 </a:t>
            </a:r>
            <a:r>
              <a:rPr lang="en-US" altLang="ko-KR" sz="1200" dirty="0"/>
              <a:t>1) </a:t>
            </a:r>
            <a:r>
              <a:rPr lang="ko-KR" altLang="en-US" sz="1200" dirty="0"/>
              <a:t>이현상* </a:t>
            </a:r>
            <a:r>
              <a:rPr lang="en-US" altLang="ko-KR" sz="1200" dirty="0"/>
              <a:t>․</a:t>
            </a:r>
            <a:r>
              <a:rPr lang="ko-KR" altLang="en-US" sz="1200" dirty="0"/>
              <a:t>오세환*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F41291-BA4D-4DD8-B7C1-2D0DE68953E8}"/>
              </a:ext>
            </a:extLst>
          </p:cNvPr>
          <p:cNvSpPr/>
          <p:nvPr/>
        </p:nvSpPr>
        <p:spPr>
          <a:xfrm>
            <a:off x="2555776" y="161486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회사채 신용등급 예측 연구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0181E7-40D3-40D5-9862-DD8C4E45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7796"/>
            <a:ext cx="8003232" cy="5707548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072F59-93F8-4114-B81C-9D6C6B63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30366-C203-46B9-B690-F309425D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19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ABC761-BF9E-4AED-A263-7577C24121C7}"/>
              </a:ext>
            </a:extLst>
          </p:cNvPr>
          <p:cNvSpPr/>
          <p:nvPr/>
        </p:nvSpPr>
        <p:spPr>
          <a:xfrm>
            <a:off x="611560" y="346152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OO </a:t>
            </a:r>
            <a:r>
              <a:rPr lang="ko-KR" altLang="en-US" dirty="0"/>
              <a:t>은행  신용평가모형  사례 소개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895F2-FFCF-4511-8B4D-722500F6AA7F}"/>
              </a:ext>
            </a:extLst>
          </p:cNvPr>
          <p:cNvSpPr txBox="1"/>
          <p:nvPr/>
        </p:nvSpPr>
        <p:spPr>
          <a:xfrm>
            <a:off x="899592" y="126876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****</a:t>
            </a:r>
            <a:r>
              <a:rPr lang="ko-KR" altLang="en-US" dirty="0"/>
              <a:t>별도자료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421EB-9F3E-4AF4-97CC-54876D5E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6638B-52A0-49FF-B32C-931778A1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294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92DFB4-624F-4C5C-AD22-8D04A297D1BF}"/>
              </a:ext>
            </a:extLst>
          </p:cNvPr>
          <p:cNvSpPr/>
          <p:nvPr/>
        </p:nvSpPr>
        <p:spPr>
          <a:xfrm>
            <a:off x="395536" y="928670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</a:rPr>
              <a:t>POST</a:t>
            </a:r>
            <a:r>
              <a:rPr lang="ko-KR" altLang="en-US" sz="6000" dirty="0"/>
              <a:t> </a:t>
            </a:r>
            <a:endParaRPr lang="en-US" altLang="ko-KR" sz="6000" dirty="0"/>
          </a:p>
          <a:p>
            <a:r>
              <a:rPr lang="en-US" altLang="ko-KR" sz="3600" dirty="0">
                <a:highlight>
                  <a:srgbClr val="FFFF00"/>
                </a:highlight>
              </a:rPr>
              <a:t>FBA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61F83A-A11D-4C0F-A738-BA93B47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BB095F-5C43-4176-B429-B39B17D6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87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65F47A-F95D-4B18-B19B-A2EF79C0CABA}"/>
              </a:ext>
            </a:extLst>
          </p:cNvPr>
          <p:cNvSpPr/>
          <p:nvPr/>
        </p:nvSpPr>
        <p:spPr>
          <a:xfrm>
            <a:off x="323528" y="275842"/>
            <a:ext cx="1956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POST</a:t>
            </a:r>
            <a:r>
              <a:rPr lang="ko-KR" altLang="en-US" dirty="0"/>
              <a:t> 데이터분석</a:t>
            </a:r>
            <a:endParaRPr lang="en-US" altLang="ko-KR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BA585E5-7DC7-4EBB-A691-4AF827F0E24C}"/>
              </a:ext>
            </a:extLst>
          </p:cNvPr>
          <p:cNvGraphicFramePr/>
          <p:nvPr>
            <p:extLst/>
          </p:nvPr>
        </p:nvGraphicFramePr>
        <p:xfrm>
          <a:off x="299383" y="125720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3CC2CD4-8134-4A53-A0DE-72BB9D9E0A48}"/>
              </a:ext>
            </a:extLst>
          </p:cNvPr>
          <p:cNvSpPr/>
          <p:nvPr/>
        </p:nvSpPr>
        <p:spPr>
          <a:xfrm>
            <a:off x="4964359" y="1814398"/>
            <a:ext cx="4104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거시 환경 분석</a:t>
            </a:r>
            <a:r>
              <a:rPr lang="en-US" altLang="ko-KR" sz="1400" dirty="0"/>
              <a:t>PEST </a:t>
            </a:r>
            <a:r>
              <a:rPr lang="ko-KR" altLang="en-US" sz="1400" dirty="0"/>
              <a:t>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B79D8A-A1BB-44EA-83F5-2C5E9E7A86F7}"/>
              </a:ext>
            </a:extLst>
          </p:cNvPr>
          <p:cNvSpPr/>
          <p:nvPr/>
        </p:nvSpPr>
        <p:spPr>
          <a:xfrm>
            <a:off x="5580112" y="2310466"/>
            <a:ext cx="2563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거시 환경 분석</a:t>
            </a:r>
            <a:r>
              <a:rPr lang="en-US" altLang="ko-KR" sz="1400" dirty="0"/>
              <a:t>STEEP </a:t>
            </a:r>
            <a:r>
              <a:rPr lang="ko-KR" altLang="en-US" sz="1400" dirty="0"/>
              <a:t>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08B042-96AA-4515-8D56-E65E95100138}"/>
              </a:ext>
            </a:extLst>
          </p:cNvPr>
          <p:cNvSpPr/>
          <p:nvPr/>
        </p:nvSpPr>
        <p:spPr>
          <a:xfrm>
            <a:off x="5798598" y="2840381"/>
            <a:ext cx="2658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미시 시장 환경 분석</a:t>
            </a:r>
            <a:r>
              <a:rPr lang="en-US" altLang="ko-KR" sz="1400" dirty="0"/>
              <a:t>3C </a:t>
            </a:r>
            <a:r>
              <a:rPr lang="ko-KR" altLang="en-US" sz="1400" dirty="0"/>
              <a:t>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EB1579-FAE2-411E-BEC7-DCFD7255255F}"/>
              </a:ext>
            </a:extLst>
          </p:cNvPr>
          <p:cNvSpPr/>
          <p:nvPr/>
        </p:nvSpPr>
        <p:spPr>
          <a:xfrm>
            <a:off x="5836746" y="3369619"/>
            <a:ext cx="2997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미시 시장 환경 분석</a:t>
            </a:r>
            <a:r>
              <a:rPr lang="en-US" altLang="ko-KR" sz="1400" dirty="0"/>
              <a:t> SWOT </a:t>
            </a:r>
            <a:r>
              <a:rPr lang="ko-KR" altLang="en-US" sz="1400" dirty="0"/>
              <a:t>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CFABF4-6008-4348-91EE-87B6A35AA64E}"/>
              </a:ext>
            </a:extLst>
          </p:cNvPr>
          <p:cNvSpPr/>
          <p:nvPr/>
        </p:nvSpPr>
        <p:spPr>
          <a:xfrm>
            <a:off x="5532486" y="3866917"/>
            <a:ext cx="44012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조직 및 마케팅 전략 수립</a:t>
            </a:r>
            <a:r>
              <a:rPr lang="en-US" altLang="ko-KR" sz="1400" dirty="0"/>
              <a:t> STP &amp; 4P </a:t>
            </a:r>
            <a:r>
              <a:rPr lang="ko-KR" altLang="en-US" sz="1400" dirty="0"/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207506-65BF-4879-8DA0-FFE068139C2F}"/>
              </a:ext>
            </a:extLst>
          </p:cNvPr>
          <p:cNvSpPr/>
          <p:nvPr/>
        </p:nvSpPr>
        <p:spPr>
          <a:xfrm>
            <a:off x="5098318" y="4349344"/>
            <a:ext cx="2044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/>
              <a:t>시장 규모 분석 방법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5A5B2D1-462F-4233-A31A-F7D54CD8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B2560-ADF7-4230-8D2A-0B314D41C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50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94DB6-C9A7-4525-AEE0-17E8E99E47AE}"/>
              </a:ext>
            </a:extLst>
          </p:cNvPr>
          <p:cNvSpPr/>
          <p:nvPr/>
        </p:nvSpPr>
        <p:spPr>
          <a:xfrm>
            <a:off x="467545" y="332656"/>
            <a:ext cx="2736304" cy="382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거시 환경 분석</a:t>
            </a:r>
            <a:r>
              <a:rPr lang="en-US" altLang="ko-KR" dirty="0"/>
              <a:t>PEST </a:t>
            </a:r>
            <a:r>
              <a:rPr lang="ko-KR" altLang="en-US" dirty="0"/>
              <a:t>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46F99B-00E6-425B-8AEE-0E1281DE7061}"/>
              </a:ext>
            </a:extLst>
          </p:cNvPr>
          <p:cNvSpPr/>
          <p:nvPr/>
        </p:nvSpPr>
        <p:spPr>
          <a:xfrm>
            <a:off x="489242" y="1052736"/>
            <a:ext cx="7611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비즈니스 환경을 둘러싸고 있는 기업 외부의 환경을 정책</a:t>
            </a:r>
            <a:r>
              <a:rPr lang="en-US" altLang="ko-KR" sz="1200" dirty="0"/>
              <a:t>/</a:t>
            </a:r>
            <a:r>
              <a:rPr lang="ko-KR" altLang="en-US" sz="1200" dirty="0"/>
              <a:t>법제도</a:t>
            </a:r>
            <a:r>
              <a:rPr lang="en-US" altLang="ko-KR" sz="1200" dirty="0"/>
              <a:t>(Politics), </a:t>
            </a:r>
            <a:r>
              <a:rPr lang="ko-KR" altLang="en-US" sz="1200" dirty="0"/>
              <a:t>경제</a:t>
            </a:r>
            <a:r>
              <a:rPr lang="en-US" altLang="ko-KR" sz="1200" dirty="0"/>
              <a:t>(Economy), </a:t>
            </a:r>
            <a:r>
              <a:rPr lang="ko-KR" altLang="en-US" sz="1200" dirty="0"/>
              <a:t>사회 문화</a:t>
            </a:r>
            <a:r>
              <a:rPr lang="en-US" altLang="ko-KR" sz="1200" dirty="0"/>
              <a:t>(Social), </a:t>
            </a:r>
            <a:r>
              <a:rPr lang="ko-KR" altLang="en-US" sz="1200" dirty="0"/>
              <a:t>기술</a:t>
            </a:r>
            <a:r>
              <a:rPr lang="en-US" altLang="ko-KR" sz="1200" dirty="0"/>
              <a:t>(Technology) </a:t>
            </a:r>
            <a:r>
              <a:rPr lang="ko-KR" altLang="en-US" sz="1200" dirty="0"/>
              <a:t>관점으로 구분하여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E9090D-8CCE-47D5-A522-5EA697B6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9" y="1638467"/>
            <a:ext cx="7298513" cy="1934549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AB934B-E5ED-4497-B6B5-C2636FF2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0FBA62-C305-477A-A290-FEB6204F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672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F9F0F9-957E-4AF1-ACE5-B06E3A0B2B49}"/>
              </a:ext>
            </a:extLst>
          </p:cNvPr>
          <p:cNvSpPr/>
          <p:nvPr/>
        </p:nvSpPr>
        <p:spPr>
          <a:xfrm>
            <a:off x="489012" y="346152"/>
            <a:ext cx="2875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거시 환경 분석</a:t>
            </a:r>
            <a:r>
              <a:rPr lang="en-US" altLang="ko-KR" dirty="0"/>
              <a:t>STEEP </a:t>
            </a:r>
            <a:r>
              <a:rPr lang="ko-KR" altLang="en-US" dirty="0"/>
              <a:t>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417620-AAB5-41D5-9900-89DF79A9BC64}"/>
              </a:ext>
            </a:extLst>
          </p:cNvPr>
          <p:cNvSpPr/>
          <p:nvPr/>
        </p:nvSpPr>
        <p:spPr>
          <a:xfrm>
            <a:off x="489012" y="1052736"/>
            <a:ext cx="7827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STEEP </a:t>
            </a:r>
            <a:r>
              <a:rPr lang="ko-KR" altLang="en-US" sz="1200" dirty="0"/>
              <a:t>분석은 사회</a:t>
            </a:r>
            <a:r>
              <a:rPr lang="en-US" altLang="ko-KR" sz="1200" dirty="0"/>
              <a:t>(Society), </a:t>
            </a:r>
            <a:r>
              <a:rPr lang="ko-KR" altLang="en-US" sz="1200" dirty="0"/>
              <a:t>기술</a:t>
            </a:r>
            <a:r>
              <a:rPr lang="en-US" altLang="ko-KR" sz="1200" dirty="0"/>
              <a:t>(Technology), </a:t>
            </a:r>
            <a:r>
              <a:rPr lang="ko-KR" altLang="en-US" sz="1200" dirty="0"/>
              <a:t>환경</a:t>
            </a:r>
            <a:r>
              <a:rPr lang="en-US" altLang="ko-KR" sz="1200" dirty="0"/>
              <a:t>(Environment), </a:t>
            </a:r>
            <a:r>
              <a:rPr lang="ko-KR" altLang="en-US" sz="1200" dirty="0"/>
              <a:t>경제</a:t>
            </a:r>
            <a:r>
              <a:rPr lang="en-US" altLang="ko-KR" sz="1200" dirty="0"/>
              <a:t>(Economy), </a:t>
            </a:r>
            <a:r>
              <a:rPr lang="ko-KR" altLang="en-US" sz="1200" dirty="0"/>
              <a:t>정 책</a:t>
            </a:r>
            <a:r>
              <a:rPr lang="en-US" altLang="ko-KR" sz="1200" dirty="0"/>
              <a:t>/</a:t>
            </a:r>
            <a:r>
              <a:rPr lang="ko-KR" altLang="en-US" sz="1200" dirty="0"/>
              <a:t>법제도</a:t>
            </a:r>
            <a:r>
              <a:rPr lang="en-US" altLang="ko-KR" sz="1200" dirty="0"/>
              <a:t>(Politics/Legal) </a:t>
            </a:r>
            <a:r>
              <a:rPr lang="ko-KR" altLang="en-US" sz="1200" dirty="0"/>
              <a:t>관점에서 미래 트렌드를 분석하고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이슈를 감지하는 전략 수립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9C16D6-F703-4100-9A7D-3D69E066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5" y="1494222"/>
            <a:ext cx="5873326" cy="3092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AEE7CD-857F-4212-B308-108A185F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05" y="4869160"/>
            <a:ext cx="5672903" cy="1743814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783CCF7D-8AFC-439E-A1DC-D91296F4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F38E79B-900A-42ED-AACC-96472CD0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90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DAC31-9175-4F50-BBF0-2B4A2A079E06}"/>
              </a:ext>
            </a:extLst>
          </p:cNvPr>
          <p:cNvSpPr txBox="1"/>
          <p:nvPr/>
        </p:nvSpPr>
        <p:spPr>
          <a:xfrm>
            <a:off x="395536" y="25781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Project </a:t>
            </a:r>
            <a:r>
              <a:rPr lang="ko-KR" altLang="en-US" dirty="0"/>
              <a:t>주제선정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E76B0-6071-48A9-94FC-6B262CD4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1773"/>
            <a:ext cx="2742744" cy="2327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CFD8FD-CD09-4AF3-B32E-8D995CA4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7" y="2520430"/>
            <a:ext cx="3257622" cy="2064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6AB840-688F-4A18-849D-463D1A8CC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46" y="1031929"/>
            <a:ext cx="3114268" cy="1385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6F44F-8ADD-4BE7-A80E-3D1740A3F6F0}"/>
              </a:ext>
            </a:extLst>
          </p:cNvPr>
          <p:cNvSpPr txBox="1"/>
          <p:nvPr/>
        </p:nvSpPr>
        <p:spPr>
          <a:xfrm>
            <a:off x="755576" y="3787891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신규대출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여신사후관리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신용조사</a:t>
            </a:r>
            <a:r>
              <a:rPr lang="en-US" altLang="ko-KR" sz="1400" dirty="0"/>
              <a:t>(</a:t>
            </a:r>
            <a:r>
              <a:rPr lang="ko-KR" altLang="en-US" sz="1400" dirty="0"/>
              <a:t>자체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A1283-92F5-48B0-9D50-4DF34CB8676D}"/>
              </a:ext>
            </a:extLst>
          </p:cNvPr>
          <p:cNvSpPr txBox="1"/>
          <p:nvPr/>
        </p:nvSpPr>
        <p:spPr>
          <a:xfrm>
            <a:off x="7092280" y="3429000"/>
            <a:ext cx="205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회사채신용등급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(</a:t>
            </a:r>
            <a:r>
              <a:rPr lang="ko-KR" altLang="en-US" sz="1200" dirty="0"/>
              <a:t>의무</a:t>
            </a:r>
            <a:r>
              <a:rPr lang="en-US" altLang="ko-KR" sz="1200" dirty="0"/>
              <a:t>) </a:t>
            </a:r>
            <a:r>
              <a:rPr lang="ko-KR" altLang="en-US" sz="1200" dirty="0"/>
              <a:t>무보증사채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ABS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dirty="0"/>
              <a:t>기업어음</a:t>
            </a:r>
            <a:r>
              <a:rPr lang="en-US" altLang="ko-KR" sz="1200" dirty="0"/>
              <a:t>(</a:t>
            </a:r>
            <a:r>
              <a:rPr lang="ko-KR" altLang="en-US" sz="1200" dirty="0"/>
              <a:t>단기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5EE14-30C5-474F-A89A-051DD38C1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53562D-AE36-42FF-9C6F-5FCA1B05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01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1FD4C8-A815-456A-AAD3-0493597C853A}"/>
              </a:ext>
            </a:extLst>
          </p:cNvPr>
          <p:cNvSpPr/>
          <p:nvPr/>
        </p:nvSpPr>
        <p:spPr>
          <a:xfrm>
            <a:off x="467544" y="27584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미시 시장 환경 분석</a:t>
            </a:r>
            <a:r>
              <a:rPr lang="en-US" altLang="ko-KR" dirty="0"/>
              <a:t>3C </a:t>
            </a:r>
            <a:r>
              <a:rPr lang="ko-KR" altLang="en-US" dirty="0"/>
              <a:t>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9D95A-7B1E-45E7-9AB0-6FFE887396EE}"/>
              </a:ext>
            </a:extLst>
          </p:cNvPr>
          <p:cNvSpPr/>
          <p:nvPr/>
        </p:nvSpPr>
        <p:spPr>
          <a:xfrm>
            <a:off x="539552" y="1124744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3C </a:t>
            </a:r>
            <a:r>
              <a:rPr lang="ko-KR" altLang="en-US" sz="1200" dirty="0"/>
              <a:t>분석은 시장 환경 내에서 고객</a:t>
            </a:r>
            <a:r>
              <a:rPr lang="en-US" altLang="ko-KR" sz="1200" dirty="0"/>
              <a:t>, </a:t>
            </a:r>
            <a:r>
              <a:rPr lang="ko-KR" altLang="en-US" sz="1200" dirty="0"/>
              <a:t>자사</a:t>
            </a:r>
            <a:r>
              <a:rPr lang="en-US" altLang="ko-KR" sz="1200" dirty="0"/>
              <a:t>, </a:t>
            </a:r>
            <a:r>
              <a:rPr lang="ko-KR" altLang="en-US" sz="1200" dirty="0"/>
              <a:t>경쟁사 관점에서 조직이 어떠한 사업 환경에 처해 있는지를 파악해서 어떤 사업 전략을 수립할지를 분석할 때 적용하는 방법론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C04FC3-5B53-42B1-BE12-39821E5A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1021"/>
            <a:ext cx="7030158" cy="3825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D47B1-6BC2-40C8-91B8-483F77417BF7}"/>
              </a:ext>
            </a:extLst>
          </p:cNvPr>
          <p:cNvSpPr txBox="1"/>
          <p:nvPr/>
        </p:nvSpPr>
        <p:spPr>
          <a:xfrm>
            <a:off x="5580112" y="1916832"/>
            <a:ext cx="252028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Mass- </a:t>
            </a:r>
            <a:r>
              <a:rPr lang="ko-KR" altLang="en-US" sz="1400" dirty="0"/>
              <a:t>맞춤형</a:t>
            </a:r>
            <a:r>
              <a:rPr lang="en-US" altLang="ko-KR" sz="1400" dirty="0"/>
              <a:t>- </a:t>
            </a:r>
            <a:r>
              <a:rPr lang="ko-KR" altLang="en-US" sz="1400" dirty="0"/>
              <a:t>초개인화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24B776-E38F-474A-A8C9-C0F1D31E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9FDBE7-C635-4A93-B6D5-F069D55D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284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801A98-6769-4490-B6AD-52C791D079C9}"/>
              </a:ext>
            </a:extLst>
          </p:cNvPr>
          <p:cNvSpPr/>
          <p:nvPr/>
        </p:nvSpPr>
        <p:spPr>
          <a:xfrm>
            <a:off x="467544" y="275842"/>
            <a:ext cx="3431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미시 시장 환경 분석</a:t>
            </a:r>
            <a:r>
              <a:rPr lang="en-US" altLang="ko-KR" dirty="0"/>
              <a:t> SWOT </a:t>
            </a:r>
            <a:r>
              <a:rPr lang="ko-KR" altLang="en-US" dirty="0"/>
              <a:t>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D18E73-D9B5-41E0-AA53-9366A057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5" y="1412776"/>
            <a:ext cx="6989953" cy="410445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035865-DA8F-4EAD-835A-EB01369E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4804B-20D2-433C-822B-FCBC5E6A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72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FF8E2C-65E1-40BB-AB9C-6003F5B1F424}"/>
              </a:ext>
            </a:extLst>
          </p:cNvPr>
          <p:cNvSpPr/>
          <p:nvPr/>
        </p:nvSpPr>
        <p:spPr>
          <a:xfrm>
            <a:off x="395536" y="346151"/>
            <a:ext cx="4464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조직 및 마케팅 전략 수립</a:t>
            </a:r>
            <a:r>
              <a:rPr lang="en-US" altLang="ko-KR" dirty="0"/>
              <a:t> STP &amp; 4P </a:t>
            </a:r>
            <a:r>
              <a:rPr lang="ko-KR" altLang="en-US" dirty="0"/>
              <a:t>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A9006-DB3F-4D4F-A0E1-6B23DD92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7655253" cy="474915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38E1D-ED20-47B8-9E99-85975712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5A7C8-6CC5-423E-B617-FF1D00C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735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D670-F04E-4AE3-9454-DD4836B24947}"/>
              </a:ext>
            </a:extLst>
          </p:cNvPr>
          <p:cNvSpPr/>
          <p:nvPr/>
        </p:nvSpPr>
        <p:spPr>
          <a:xfrm>
            <a:off x="323528" y="346152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시장 규모 분석 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FA30D-23B6-4A28-8BA4-4179C822C9F5}"/>
              </a:ext>
            </a:extLst>
          </p:cNvPr>
          <p:cNvSpPr/>
          <p:nvPr/>
        </p:nvSpPr>
        <p:spPr>
          <a:xfrm>
            <a:off x="290659" y="937794"/>
            <a:ext cx="5166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일반적인 시장 규모 분석 방법 </a:t>
            </a:r>
            <a:r>
              <a:rPr lang="en-US" altLang="ko-KR" dirty="0"/>
              <a:t>: </a:t>
            </a:r>
            <a:r>
              <a:rPr lang="ko-KR" altLang="en-US" sz="1400" dirty="0">
                <a:highlight>
                  <a:srgbClr val="FFFF00"/>
                </a:highlight>
              </a:rPr>
              <a:t>시장 수요 예측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C604E-ECD5-4D64-A5E6-B54D8F8B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011945" cy="3702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DED8D-A270-4B25-A900-6320D1D4053B}"/>
              </a:ext>
            </a:extLst>
          </p:cNvPr>
          <p:cNvSpPr txBox="1"/>
          <p:nvPr/>
        </p:nvSpPr>
        <p:spPr>
          <a:xfrm>
            <a:off x="611560" y="4509120"/>
            <a:ext cx="7488832" cy="6777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01FAF71-CB75-4843-9889-9278724A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C503EBF-AD06-4068-8277-21FC5B95E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483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EED670-F04E-4AE3-9454-DD4836B24947}"/>
              </a:ext>
            </a:extLst>
          </p:cNvPr>
          <p:cNvSpPr/>
          <p:nvPr/>
        </p:nvSpPr>
        <p:spPr>
          <a:xfrm>
            <a:off x="323528" y="346152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시장 규모 분석 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FFA30D-23B6-4A28-8BA4-4179C822C9F5}"/>
              </a:ext>
            </a:extLst>
          </p:cNvPr>
          <p:cNvSpPr/>
          <p:nvPr/>
        </p:nvSpPr>
        <p:spPr>
          <a:xfrm>
            <a:off x="290659" y="937794"/>
            <a:ext cx="257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 TAM-SAM-SOM </a:t>
            </a:r>
            <a:r>
              <a:rPr lang="ko-KR" altLang="en-US" dirty="0"/>
              <a:t>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BB69C3-FAD4-4DD5-A4E4-7D10A5546D8B}"/>
              </a:ext>
            </a:extLst>
          </p:cNvPr>
          <p:cNvSpPr/>
          <p:nvPr/>
        </p:nvSpPr>
        <p:spPr>
          <a:xfrm>
            <a:off x="323528" y="1307126"/>
            <a:ext cx="8208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투자자 입장에서 시장 규모를 추정하는 분석 기법으로</a:t>
            </a:r>
            <a:r>
              <a:rPr lang="en-US" altLang="ko-KR" sz="1200" dirty="0"/>
              <a:t>, </a:t>
            </a:r>
            <a:r>
              <a:rPr lang="ko-KR" altLang="en-US" sz="1200" dirty="0"/>
              <a:t>시장 규모 와 성장성을 검토해서 투자 여부를 결정하는 분석 도구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961685-F132-4FB0-AF72-28A3DA97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85582"/>
            <a:ext cx="6910797" cy="240315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9E4CD4-882B-4E29-B8CE-E29F3574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D8BB5-6455-4E9B-ACCC-728944B4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25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A721A9-FCEB-4C7D-9FEC-BCB635C98CFA}"/>
              </a:ext>
            </a:extLst>
          </p:cNvPr>
          <p:cNvSpPr/>
          <p:nvPr/>
        </p:nvSpPr>
        <p:spPr>
          <a:xfrm>
            <a:off x="323528" y="346152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산업</a:t>
            </a:r>
            <a:r>
              <a:rPr lang="en-US" altLang="ko-KR" dirty="0"/>
              <a:t>/</a:t>
            </a:r>
            <a:r>
              <a:rPr lang="ko-KR" altLang="en-US" dirty="0"/>
              <a:t>제품 수명 주기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830039-3905-4185-98BB-0F104A10E2C3}"/>
              </a:ext>
            </a:extLst>
          </p:cNvPr>
          <p:cNvSpPr/>
          <p:nvPr/>
        </p:nvSpPr>
        <p:spPr>
          <a:xfrm>
            <a:off x="355090" y="962530"/>
            <a:ext cx="7817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산업이나 제품이 시간의 변화에 따른 수요나 경쟁 특성을 분석하는 도 구로</a:t>
            </a:r>
            <a:r>
              <a:rPr lang="en-US" altLang="ko-KR" sz="1200" dirty="0"/>
              <a:t>, </a:t>
            </a:r>
            <a:r>
              <a:rPr lang="ko-KR" altLang="en-US" sz="1200" dirty="0"/>
              <a:t>시장 규모나 성장성</a:t>
            </a:r>
            <a:r>
              <a:rPr lang="en-US" altLang="ko-KR" sz="1200" dirty="0"/>
              <a:t>, </a:t>
            </a:r>
            <a:r>
              <a:rPr lang="ko-KR" altLang="en-US" sz="1200" dirty="0"/>
              <a:t>경쟁 요인을 분석하는 데 유용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C47CCB-7BE2-4EF8-8196-D070A005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56" y="1494406"/>
            <a:ext cx="7487982" cy="4496427"/>
          </a:xfrm>
          <a:prstGeom prst="rect">
            <a:avLst/>
          </a:prstGeom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C32147-39F8-4495-85F5-95F5CD6D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107D47-0001-473D-A200-E6EAFA16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80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284017-192B-4C84-8525-2CF771CAA9B6}"/>
              </a:ext>
            </a:extLst>
          </p:cNvPr>
          <p:cNvSpPr/>
          <p:nvPr/>
        </p:nvSpPr>
        <p:spPr>
          <a:xfrm>
            <a:off x="323528" y="248468"/>
            <a:ext cx="3999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사례</a:t>
            </a:r>
            <a:r>
              <a:rPr lang="en-US" altLang="ko-KR" dirty="0"/>
              <a:t>: </a:t>
            </a:r>
            <a:r>
              <a:rPr lang="ko-KR" altLang="en-US" dirty="0"/>
              <a:t>빅데이터 분석 서비스 모델 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F8A32-2D2A-4478-B251-D9DC29DC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33257"/>
            <a:ext cx="7413638" cy="5733256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86A58-CF4F-433C-BC10-3B343EE3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5F1DEC-6777-484C-A2E2-2F8D81FA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09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FFAE5E-D599-41D8-B26C-8DBEB227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A72C6C-71D5-47DD-AC35-52CCAFC7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35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BAC3FB6-6703-4867-93BE-D9F95D505FD8}"/>
              </a:ext>
            </a:extLst>
          </p:cNvPr>
          <p:cNvSpPr txBox="1">
            <a:spLocks/>
          </p:cNvSpPr>
          <p:nvPr/>
        </p:nvSpPr>
        <p:spPr bwMode="auto">
          <a:xfrm>
            <a:off x="539552" y="1071546"/>
            <a:ext cx="8424936" cy="3024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9pPr>
          </a:lstStyle>
          <a:p>
            <a:br>
              <a:rPr lang="en-US" altLang="ko-KR" sz="4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r>
              <a:rPr lang="en-US" altLang="ko-KR" dirty="0"/>
              <a:t>Business Models &amp;</a:t>
            </a:r>
          </a:p>
          <a:p>
            <a:r>
              <a:rPr lang="en-US" altLang="ko-KR" dirty="0"/>
              <a:t>Digital Transformation</a:t>
            </a:r>
            <a:endParaRPr lang="ko-KR" altLang="ko-KR" dirty="0"/>
          </a:p>
          <a:p>
            <a:endParaRPr lang="en-US" altLang="ko-KR" sz="52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39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b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24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rPr>
            </a:br>
            <a:endParaRPr lang="ko-KR" altLang="en-US" sz="2400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0CE008-3A66-46DD-A55F-A3B55655A64A}"/>
              </a:ext>
            </a:extLst>
          </p:cNvPr>
          <p:cNvSpPr/>
          <p:nvPr/>
        </p:nvSpPr>
        <p:spPr>
          <a:xfrm>
            <a:off x="1019651" y="1340768"/>
            <a:ext cx="6237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기업이 가치를 창출하고 확보하는 방법론을 설명하는 도구</a:t>
            </a:r>
          </a:p>
          <a:p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Customer Value Proposition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Profit Formula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Key Resources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Key Processes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B34984-A0E6-419F-82FF-92223731DBD3}"/>
              </a:ext>
            </a:extLst>
          </p:cNvPr>
          <p:cNvSpPr/>
          <p:nvPr/>
        </p:nvSpPr>
        <p:spPr>
          <a:xfrm>
            <a:off x="971600" y="275842"/>
            <a:ext cx="200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Business Model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6F05F01-17BB-4F35-B0E6-10C0415C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98769-4A67-4E5E-8A84-5648A619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6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8A10DE-DF64-4607-8830-010C272D5246}"/>
              </a:ext>
            </a:extLst>
          </p:cNvPr>
          <p:cNvSpPr/>
          <p:nvPr/>
        </p:nvSpPr>
        <p:spPr>
          <a:xfrm>
            <a:off x="539552" y="1011020"/>
            <a:ext cx="7992888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여신금융기관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은행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상호저축은행 등</a:t>
            </a:r>
            <a:r>
              <a:rPr lang="en-US" altLang="ko-KR" sz="1400" b="1" dirty="0"/>
              <a:t>)</a:t>
            </a:r>
          </a:p>
          <a:p>
            <a:r>
              <a:rPr lang="en-US" altLang="ko-KR" sz="1200" dirty="0"/>
              <a:t> - </a:t>
            </a:r>
            <a:r>
              <a:rPr lang="ko-KR" altLang="en-US" sz="1200" dirty="0"/>
              <a:t>금융기관이 보유하는 </a:t>
            </a:r>
            <a:r>
              <a:rPr lang="ko-KR" altLang="en-US" sz="1200" dirty="0" err="1">
                <a:highlight>
                  <a:srgbClr val="FFFF00"/>
                </a:highlight>
              </a:rPr>
              <a:t>대출포트폴리오</a:t>
            </a:r>
            <a:r>
              <a:rPr lang="ko-KR" altLang="en-US" sz="1200" dirty="0">
                <a:highlight>
                  <a:srgbClr val="FFFF00"/>
                </a:highlight>
              </a:rPr>
              <a:t>（</a:t>
            </a:r>
            <a:r>
              <a:rPr lang="en-US" altLang="ko-KR" sz="1200" dirty="0">
                <a:highlight>
                  <a:srgbClr val="FFFF00"/>
                </a:highlight>
              </a:rPr>
              <a:t>loan portfolio</a:t>
            </a:r>
            <a:r>
              <a:rPr lang="ko-KR" altLang="en-US" sz="1200" dirty="0">
                <a:highlight>
                  <a:srgbClr val="FFFF00"/>
                </a:highlight>
              </a:rPr>
              <a:t>）효율적 운용 </a:t>
            </a:r>
            <a:r>
              <a:rPr lang="ko-KR" altLang="en-US" sz="1200" dirty="0"/>
              <a:t>정책 결정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대출심사역</a:t>
            </a:r>
            <a:r>
              <a:rPr lang="en-US" altLang="ko-KR" sz="1200" dirty="0"/>
              <a:t>(loan officer) </a:t>
            </a:r>
            <a:r>
              <a:rPr lang="ko-KR" altLang="en-US" sz="1200" dirty="0"/>
              <a:t>기업 및 </a:t>
            </a:r>
            <a:r>
              <a:rPr lang="ko-KR" altLang="en-US" sz="1200" dirty="0">
                <a:highlight>
                  <a:srgbClr val="FFFF00"/>
                </a:highlight>
              </a:rPr>
              <a:t>개인 신용정보 예측모형 </a:t>
            </a:r>
            <a:r>
              <a:rPr lang="ko-KR" altLang="en-US" sz="1200" dirty="0"/>
              <a:t>활용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기업의 </a:t>
            </a:r>
            <a:r>
              <a:rPr lang="ko-KR" altLang="en-US" sz="1200" dirty="0">
                <a:highlight>
                  <a:srgbClr val="FFFF00"/>
                </a:highlight>
              </a:rPr>
              <a:t>내부통제（</a:t>
            </a:r>
            <a:r>
              <a:rPr lang="en-US" altLang="ko-KR" sz="1200" dirty="0">
                <a:highlight>
                  <a:srgbClr val="FFFF00"/>
                </a:highlight>
              </a:rPr>
              <a:t>internal control</a:t>
            </a:r>
            <a:r>
              <a:rPr lang="ko-KR" altLang="en-US" sz="1200" dirty="0">
                <a:highlight>
                  <a:srgbClr val="FFFF00"/>
                </a:highlight>
              </a:rPr>
              <a:t>）수단</a:t>
            </a:r>
            <a:r>
              <a:rPr lang="en-US" altLang="ko-KR" sz="1200" dirty="0">
                <a:sym typeface="Wingdings" panose="05000000000000000000" pitchFamily="2" charset="2"/>
              </a:rPr>
              <a:t></a:t>
            </a:r>
            <a:r>
              <a:rPr lang="ko-KR" altLang="en-US" sz="1200" dirty="0"/>
              <a:t> 내부적 문제점 파악</a:t>
            </a:r>
            <a:r>
              <a:rPr lang="en-US" altLang="ko-KR" sz="1200" dirty="0"/>
              <a:t>,</a:t>
            </a:r>
            <a:r>
              <a:rPr lang="ko-KR" altLang="en-US" sz="1200" dirty="0"/>
              <a:t> 경영상태 종합적으로 판단하고 필요한 조치를 취하기 위한 예측모형 이용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pPr marL="228600" indent="-228600">
              <a:buAutoNum type="arabicPeriod" startAt="2"/>
            </a:pPr>
            <a:r>
              <a:rPr lang="ko-KR" altLang="en-US" sz="1400" b="1" dirty="0"/>
              <a:t>신용카드회사</a:t>
            </a:r>
            <a:endParaRPr lang="en-US" altLang="ko-KR" sz="1400" b="1" dirty="0"/>
          </a:p>
          <a:p>
            <a:r>
              <a:rPr lang="en-US" altLang="ko-KR" sz="1200" dirty="0">
                <a:highlight>
                  <a:srgbClr val="FFFF00"/>
                </a:highlight>
              </a:rPr>
              <a:t>  </a:t>
            </a:r>
            <a:r>
              <a:rPr lang="ko-KR" altLang="en-US" sz="1200" dirty="0">
                <a:highlight>
                  <a:srgbClr val="FFFF00"/>
                </a:highlight>
              </a:rPr>
              <a:t>개인 소비자금융 및 신용카드</a:t>
            </a:r>
            <a:r>
              <a:rPr lang="en-US" altLang="ko-KR" sz="1200" dirty="0">
                <a:highlight>
                  <a:srgbClr val="FFFF00"/>
                </a:highlight>
              </a:rPr>
              <a:t>(credit card</a:t>
            </a:r>
            <a:r>
              <a:rPr lang="ko-KR" altLang="en-US" sz="1200" dirty="0">
                <a:highlight>
                  <a:srgbClr val="FFFF00"/>
                </a:highlight>
              </a:rPr>
              <a:t>）</a:t>
            </a:r>
            <a:r>
              <a:rPr lang="ko-KR" altLang="en-US" sz="1200" dirty="0"/>
              <a:t>신청에 대한 평가</a:t>
            </a:r>
            <a:endParaRPr lang="en-US" altLang="ko-KR" sz="1200" dirty="0"/>
          </a:p>
          <a:p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기존 우량고객과 불량고객의 특성을 축출 분류를 통해 새로운 신청고객에 대한 정보를 통해 우량고객</a:t>
            </a:r>
            <a:r>
              <a:rPr lang="en-US" altLang="ko-KR" sz="1200" dirty="0">
                <a:sym typeface="Wingdings" panose="05000000000000000000" pitchFamily="2" charset="2"/>
              </a:rPr>
              <a:t>? </a:t>
            </a:r>
            <a:r>
              <a:rPr lang="ko-KR" altLang="en-US" sz="1200" dirty="0">
                <a:sym typeface="Wingdings" panose="05000000000000000000" pitchFamily="2" charset="2"/>
              </a:rPr>
              <a:t>불량고객 여부</a:t>
            </a:r>
            <a:r>
              <a:rPr lang="en-US" altLang="ko-KR" sz="1200" dirty="0">
                <a:sym typeface="Wingdings" panose="05000000000000000000" pitchFamily="2" charset="2"/>
              </a:rPr>
              <a:t>? </a:t>
            </a:r>
            <a:r>
              <a:rPr lang="ko-KR" altLang="en-US" sz="1200" dirty="0">
                <a:sym typeface="Wingdings" panose="05000000000000000000" pitchFamily="2" charset="2"/>
              </a:rPr>
              <a:t>예측 활용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r>
              <a:rPr lang="en-US" altLang="ko-KR" sz="1400" b="1" dirty="0"/>
              <a:t>3. </a:t>
            </a:r>
            <a:r>
              <a:rPr lang="ko-KR" altLang="en-US" sz="1400" b="1" dirty="0"/>
              <a:t>신용평가회사</a:t>
            </a:r>
            <a:endParaRPr lang="en-US" altLang="ko-KR" sz="1400" b="1" dirty="0"/>
          </a:p>
          <a:p>
            <a:r>
              <a:rPr lang="en-US" altLang="ko-KR" sz="1200" dirty="0">
                <a:highlight>
                  <a:srgbClr val="FFFF00"/>
                </a:highlight>
              </a:rPr>
              <a:t>. </a:t>
            </a:r>
            <a:r>
              <a:rPr lang="ko-KR" altLang="en-US" sz="1200" dirty="0">
                <a:highlight>
                  <a:srgbClr val="FFFF00"/>
                </a:highlight>
              </a:rPr>
              <a:t>신용평가</a:t>
            </a:r>
            <a:r>
              <a:rPr lang="en-US" altLang="ko-KR" sz="1200" dirty="0">
                <a:highlight>
                  <a:srgbClr val="FFFF00"/>
                </a:highlight>
              </a:rPr>
              <a:t> credit evaluation)</a:t>
            </a:r>
            <a:r>
              <a:rPr lang="ko-KR" altLang="en-US" sz="1200" dirty="0"/>
              <a:t> 활용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부실예측모형은 금융기관에서 거래대상기업이나 개인에 대한 신용평가에 활용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400" b="1" dirty="0"/>
          </a:p>
          <a:p>
            <a:r>
              <a:rPr lang="en-US" altLang="ko-KR" sz="1400" b="1" dirty="0"/>
              <a:t>4. </a:t>
            </a:r>
            <a:r>
              <a:rPr lang="ko-KR" altLang="en-US" sz="1400" b="1" dirty="0"/>
              <a:t>금융투자회사 </a:t>
            </a:r>
            <a:endParaRPr lang="en-US" altLang="ko-KR" sz="1400" b="1" dirty="0"/>
          </a:p>
          <a:p>
            <a:r>
              <a:rPr lang="en-US" altLang="ko-KR" sz="1200" dirty="0"/>
              <a:t>-  </a:t>
            </a:r>
            <a:r>
              <a:rPr lang="ko-KR" altLang="en-US" sz="1200" dirty="0">
                <a:highlight>
                  <a:srgbClr val="FFFF00"/>
                </a:highlight>
              </a:rPr>
              <a:t>포트폴리오 관리에 </a:t>
            </a:r>
            <a:r>
              <a:rPr lang="ko-KR" altLang="en-US" sz="1200" dirty="0"/>
              <a:t>이용</a:t>
            </a:r>
            <a:endParaRPr lang="en-US" altLang="ko-KR" sz="1200" dirty="0"/>
          </a:p>
          <a:p>
            <a:r>
              <a:rPr lang="en-US" altLang="ko-KR" sz="1200" dirty="0">
                <a:sym typeface="Wingdings" panose="05000000000000000000" pitchFamily="2" charset="2"/>
              </a:rPr>
              <a:t> </a:t>
            </a:r>
            <a:r>
              <a:rPr lang="ko-KR" altLang="en-US" sz="1200" dirty="0"/>
              <a:t>투자자가 주식 및 채권의 </a:t>
            </a:r>
            <a:r>
              <a:rPr lang="ko-KR" altLang="en-US" sz="1200" dirty="0" err="1"/>
              <a:t>최적포트폴리오를</a:t>
            </a:r>
            <a:r>
              <a:rPr lang="ko-KR" altLang="en-US" sz="1200" dirty="0"/>
              <a:t> 구성함에 필요한 투자정보를 제공</a:t>
            </a:r>
            <a:r>
              <a:rPr lang="en-US" altLang="ko-KR" sz="1200" dirty="0"/>
              <a:t>, </a:t>
            </a:r>
            <a:r>
              <a:rPr lang="ko-KR" altLang="en-US" sz="1200" dirty="0"/>
              <a:t>즉</a:t>
            </a:r>
            <a:r>
              <a:rPr lang="en-US" altLang="ko-KR" sz="1200" dirty="0">
                <a:sym typeface="Wingdings" panose="05000000000000000000" pitchFamily="2" charset="2"/>
              </a:rPr>
              <a:t>        </a:t>
            </a:r>
            <a:r>
              <a:rPr lang="ko-KR" altLang="en-US" sz="1200" dirty="0"/>
              <a:t>판별모형에 의해 부실이 예측된 기업의 주식은 매각 하거나 대주</a:t>
            </a:r>
            <a:r>
              <a:rPr lang="en-US" altLang="ko-KR" sz="1200" dirty="0"/>
              <a:t>(short selling)</a:t>
            </a:r>
            <a:r>
              <a:rPr lang="ko-KR" altLang="en-US" sz="1200" dirty="0"/>
              <a:t>를 하고</a:t>
            </a:r>
            <a:r>
              <a:rPr lang="en-US" altLang="ko-KR" sz="1200" dirty="0"/>
              <a:t>, </a:t>
            </a:r>
            <a:r>
              <a:rPr lang="ko-KR" altLang="en-US" sz="1200" dirty="0"/>
              <a:t>부실기업에서 정상기업으로 전환될 것으로 예측된 기업의 주식은 매입</a:t>
            </a:r>
            <a:r>
              <a:rPr lang="en-US" altLang="ko-KR" sz="1200" dirty="0"/>
              <a:t>(long)</a:t>
            </a:r>
            <a:r>
              <a:rPr lang="ko-KR" altLang="en-US" sz="1200" dirty="0"/>
              <a:t>함으로써 초과수익률 추구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highlight>
                  <a:srgbClr val="FFFF00"/>
                </a:highlight>
              </a:rPr>
              <a:t> - </a:t>
            </a:r>
            <a:r>
              <a:rPr lang="ko-KR" altLang="en-US" sz="1200" dirty="0">
                <a:highlight>
                  <a:srgbClr val="FFFF00"/>
                </a:highlight>
              </a:rPr>
              <a:t>채권투자</a:t>
            </a:r>
            <a:r>
              <a:rPr lang="ko-KR" altLang="en-US" sz="1200" dirty="0"/>
              <a:t>에 활용</a:t>
            </a:r>
            <a:endParaRPr lang="en-US" altLang="ko-KR" sz="1200" dirty="0"/>
          </a:p>
          <a:p>
            <a:r>
              <a:rPr lang="ko-KR" altLang="en-US" sz="1200" dirty="0"/>
              <a:t>채권의 경우에도 예측모형은 채권의 채무불이행위험에 관한 정보인 채권등급 또는 수익률차（</a:t>
            </a:r>
            <a:r>
              <a:rPr lang="en-US" altLang="ko-KR" sz="1200" dirty="0"/>
              <a:t>yield spread</a:t>
            </a:r>
            <a:r>
              <a:rPr lang="ko-KR" altLang="en-US" sz="1200" dirty="0"/>
              <a:t>）를 상당히 정확하게 예측 가능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CD32EE-7DA6-4AED-92A9-76A2ABAB5A50}"/>
              </a:ext>
            </a:extLst>
          </p:cNvPr>
          <p:cNvSpPr/>
          <p:nvPr/>
        </p:nvSpPr>
        <p:spPr>
          <a:xfrm>
            <a:off x="601889" y="346152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부실예측모형 응용분야 활용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68A0E0-F44C-4F4B-90C8-C45A3B7B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08E182-CAAB-4821-8841-341FC6D3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18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59178-310F-4BA4-B545-419F1B40FACB}"/>
              </a:ext>
            </a:extLst>
          </p:cNvPr>
          <p:cNvSpPr/>
          <p:nvPr/>
        </p:nvSpPr>
        <p:spPr>
          <a:xfrm>
            <a:off x="611560" y="1628800"/>
            <a:ext cx="33843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전통적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Business Models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Franchise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Brokerage, Concierge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Razor Blade(Bait &amp; Hook)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Market Place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Auction, Disintermediation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Advertising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Leasing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Fractionailzation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Low Touch</a:t>
            </a:r>
            <a:endParaRPr lang="ko-KR" altLang="ko-KR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1431E5-47C6-4858-9318-6D5113A1F447}"/>
              </a:ext>
            </a:extLst>
          </p:cNvPr>
          <p:cNvSpPr/>
          <p:nvPr/>
        </p:nvSpPr>
        <p:spPr>
          <a:xfrm>
            <a:off x="5148066" y="1628800"/>
            <a:ext cx="31785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IT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발전과 함께 대두된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Business Models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E-Marketplace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Reverse Auction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Platform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Pay-as-you-go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Freemium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Reverse Razor Blade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Subscription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Crowd Sourcing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Sharing</a:t>
            </a:r>
          </a:p>
          <a:p>
            <a:pPr marL="34290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High Touch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BF9CAAD-365B-409B-8971-52888482FA73}"/>
              </a:ext>
            </a:extLst>
          </p:cNvPr>
          <p:cNvSpPr/>
          <p:nvPr/>
        </p:nvSpPr>
        <p:spPr>
          <a:xfrm>
            <a:off x="4211960" y="278092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4B265B-96AC-4E9E-B67B-2B580CF8FE29}"/>
              </a:ext>
            </a:extLst>
          </p:cNvPr>
          <p:cNvSpPr/>
          <p:nvPr/>
        </p:nvSpPr>
        <p:spPr>
          <a:xfrm>
            <a:off x="1115616" y="346152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Business Models 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비교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D3D28BF-D973-4068-B1EE-65810148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E09627-C149-4D53-B889-C4C2B65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1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57FAC7-F34D-4EF0-9B02-310EB6E7AF3F}"/>
              </a:ext>
            </a:extLst>
          </p:cNvPr>
          <p:cNvSpPr/>
          <p:nvPr/>
        </p:nvSpPr>
        <p:spPr>
          <a:xfrm>
            <a:off x="395536" y="1166843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 business model that can link a new technology to an emerging market need is the key to industry transformation.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Truly transformative businesses are never exclusively about the discovery and commercialization of a great technology. Their success comes from enveloping the new technology in an appropriate, powerful business model.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we, venture capitalists, fail is when we back technology.</a:t>
            </a:r>
            <a:endParaRPr lang="ko-KR" altLang="ko-KR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Where we succeed is when we back new business models.</a:t>
            </a:r>
            <a:endParaRPr lang="ko-KR" altLang="ko-KR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[Bob Higgins, Highland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Captal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Founder, Harvard Business School]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AABB2A-DCF4-4C99-869F-A48FA4DA33B6}"/>
              </a:ext>
            </a:extLst>
          </p:cNvPr>
          <p:cNvSpPr/>
          <p:nvPr/>
        </p:nvSpPr>
        <p:spPr>
          <a:xfrm>
            <a:off x="539552" y="345940"/>
            <a:ext cx="355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Technology and Business Model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A809D-1169-4C80-A8DF-D6368797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7A7E2A6-BE8F-4F53-87A0-37284EFC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30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7AAF13-2673-4D35-B28B-7ACBC0DEC342}"/>
              </a:ext>
            </a:extLst>
          </p:cNvPr>
          <p:cNvSpPr/>
          <p:nvPr/>
        </p:nvSpPr>
        <p:spPr>
          <a:xfrm>
            <a:off x="500097" y="1196752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Apple </a:t>
            </a: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Ⅰ,Ⅱ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Advanced, but Closed to ecosystem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MS-DOS PC : Open to ecosystem(API/SDK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개념 도입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iRiver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MP3 : Great new technology, but…(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기술에 머물다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Apple iPod : New BM(iTunes) on the top of new technology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Spotify : New BM (Streaming) with existing technology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Google with PageRank : Yahoo’s search outsourcing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Google with AdWords/AdSense : World #1 Ad Platform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McDonalds before Franchise BM : Fast Food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품질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속도 혁신</a:t>
            </a: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McDonalds after </a:t>
            </a: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Francise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BM :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동네 식당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세계 식당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013E6F-B529-42C1-B37B-FBE30DBDFF72}"/>
              </a:ext>
            </a:extLst>
          </p:cNvPr>
          <p:cNvSpPr/>
          <p:nvPr/>
        </p:nvSpPr>
        <p:spPr>
          <a:xfrm>
            <a:off x="448808" y="323071"/>
            <a:ext cx="424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Business Models Made The Difference.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D7B2A8-8C73-41CE-9D9F-C9F82A8C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7989E-F198-4E10-999D-4937D702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55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82296E-114F-49DD-89E0-4AA5AE4CF1AD}"/>
              </a:ext>
            </a:extLst>
          </p:cNvPr>
          <p:cNvSpPr/>
          <p:nvPr/>
        </p:nvSpPr>
        <p:spPr>
          <a:xfrm>
            <a:off x="539552" y="275842"/>
            <a:ext cx="357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Good Business Models in Short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7E2C2B-4571-48A7-B491-946F2E4B5580}"/>
              </a:ext>
            </a:extLst>
          </p:cNvPr>
          <p:cNvSpPr/>
          <p:nvPr/>
        </p:nvSpPr>
        <p:spPr>
          <a:xfrm>
            <a:off x="539552" y="1124744"/>
            <a:ext cx="76328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Good BMs will lead to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Better, Cheaper, and Faster experiences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Do the business better than anyone else.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Get more for less.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Designed for faster speed and agility.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새로운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이전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동떨어져 생겨나기 보다는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추구하던 가치를 기술 발전으로 변화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진전 시켜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가치를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Better, Cheaper, Faster 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하게 하는 새로운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탄생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Old BMs + New Technologies -&gt; New BMs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6AE7A0A-405C-440A-B5AE-57B1B136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9F0D95-3984-4967-9E8C-48F6C09E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340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4C04-696B-41E8-8820-E47D8C53ABE7}"/>
              </a:ext>
            </a:extLst>
          </p:cNvPr>
          <p:cNvSpPr/>
          <p:nvPr/>
        </p:nvSpPr>
        <p:spPr>
          <a:xfrm>
            <a:off x="467544" y="346152"/>
            <a:ext cx="339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성공한 기업들의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 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 사례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CF1B34-A094-44AA-8B46-AC0A9487C6E9}"/>
              </a:ext>
            </a:extLst>
          </p:cNvPr>
          <p:cNvSpPr/>
          <p:nvPr/>
        </p:nvSpPr>
        <p:spPr>
          <a:xfrm>
            <a:off x="467544" y="1166843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Six Keys to Success : 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Personalized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Products or Services</a:t>
            </a:r>
          </a:p>
          <a:p>
            <a:pPr marL="342900" indent="-342900">
              <a:buAutoNum type="arabicPeriod"/>
            </a:pP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Closed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-Loop Process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Asset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Sharing</a:t>
            </a:r>
            <a:endParaRPr lang="ko-KR" altLang="ko-KR" kern="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Usage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-based Pricing(Pay-as-you-go)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More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Collaborative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Ecosystem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Agile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and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Adaptive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Organization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(The Transformative Business Model, HBR, 2016)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8AE804-1932-402A-A7FF-FCB77A04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819CB-745F-4A11-88ED-1EA90A5F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13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E2A7E1-DA41-40DA-A55D-043CAE924F02}"/>
              </a:ext>
            </a:extLst>
          </p:cNvPr>
          <p:cNvSpPr/>
          <p:nvPr/>
        </p:nvSpPr>
        <p:spPr>
          <a:xfrm>
            <a:off x="414337" y="34615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성공한 기업들의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BM</a:t>
            </a:r>
            <a:r>
              <a:rPr lang="ko-KR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활용 사례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0ADB86-BFAD-4F67-91F6-A31C2936083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1243300"/>
          <a:ext cx="7272810" cy="4371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1597">
                  <a:extLst>
                    <a:ext uri="{9D8B030D-6E8A-4147-A177-3AD203B41FA5}">
                      <a16:colId xmlns:a16="http://schemas.microsoft.com/office/drawing/2014/main" val="643340414"/>
                    </a:ext>
                  </a:extLst>
                </a:gridCol>
                <a:gridCol w="1211597">
                  <a:extLst>
                    <a:ext uri="{9D8B030D-6E8A-4147-A177-3AD203B41FA5}">
                      <a16:colId xmlns:a16="http://schemas.microsoft.com/office/drawing/2014/main" val="2501428129"/>
                    </a:ext>
                  </a:extLst>
                </a:gridCol>
                <a:gridCol w="1212404">
                  <a:extLst>
                    <a:ext uri="{9D8B030D-6E8A-4147-A177-3AD203B41FA5}">
                      <a16:colId xmlns:a16="http://schemas.microsoft.com/office/drawing/2014/main" val="896059782"/>
                    </a:ext>
                  </a:extLst>
                </a:gridCol>
                <a:gridCol w="1212404">
                  <a:extLst>
                    <a:ext uri="{9D8B030D-6E8A-4147-A177-3AD203B41FA5}">
                      <a16:colId xmlns:a16="http://schemas.microsoft.com/office/drawing/2014/main" val="3694504653"/>
                    </a:ext>
                  </a:extLst>
                </a:gridCol>
                <a:gridCol w="1212404">
                  <a:extLst>
                    <a:ext uri="{9D8B030D-6E8A-4147-A177-3AD203B41FA5}">
                      <a16:colId xmlns:a16="http://schemas.microsoft.com/office/drawing/2014/main" val="4027503785"/>
                    </a:ext>
                  </a:extLst>
                </a:gridCol>
                <a:gridCol w="1212404">
                  <a:extLst>
                    <a:ext uri="{9D8B030D-6E8A-4147-A177-3AD203B41FA5}">
                      <a16:colId xmlns:a16="http://schemas.microsoft.com/office/drawing/2014/main" val="1256418"/>
                    </a:ext>
                  </a:extLst>
                </a:gridCol>
              </a:tblGrid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맞춤형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자산공유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사용량 가격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협력 생태계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점수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9567541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Airbnb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O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O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3/4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0242797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Amazon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O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3/4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878758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Apple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O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3/4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99455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Google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O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5573968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Uber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082807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Zipcar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2021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Xerox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7286175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Nike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886842"/>
                  </a:ext>
                </a:extLst>
              </a:tr>
              <a:tr h="4371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Ikea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O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2/4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829846"/>
                  </a:ext>
                </a:extLst>
              </a:tr>
            </a:tbl>
          </a:graphicData>
        </a:graphic>
      </p:graphicFrame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BD3359-1447-40D3-9976-1BF1D95E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A2E909-9593-450C-8840-B58AA54C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8032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29F106-9E5A-404F-ABF8-E887FE38B6BC}"/>
              </a:ext>
            </a:extLst>
          </p:cNvPr>
          <p:cNvSpPr/>
          <p:nvPr/>
        </p:nvSpPr>
        <p:spPr>
          <a:xfrm>
            <a:off x="339964" y="292857"/>
            <a:ext cx="3048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Lesser Known Mega Trends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26B84E-E42F-4506-B805-B96D5910749D}"/>
              </a:ext>
            </a:extLst>
          </p:cNvPr>
          <p:cNvSpPr/>
          <p:nvPr/>
        </p:nvSpPr>
        <p:spPr>
          <a:xfrm>
            <a:off x="683568" y="1127983"/>
            <a:ext cx="7992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Society &amp; Culture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Continued Increase in Global Abundance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Needs -&gt; Wants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Denial of Authority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Proliferation of Subcultures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Private Social Trust 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Move away from an always-on public existence to a more private personal social circle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Only the brands that build trust with consumers will have relevance.(Trust Economy)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Privacy Importance</a:t>
            </a:r>
          </a:p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Marketing</a:t>
            </a:r>
            <a:endParaRPr lang="ko-KR" altLang="ko-KR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dirty="0"/>
              <a:t>- Micro-moments</a:t>
            </a:r>
            <a:endParaRPr lang="ko-KR" altLang="ko-KR" sz="1400" dirty="0"/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Demetrication</a:t>
            </a:r>
            <a:r>
              <a:rPr lang="en-US" altLang="ko-KR" sz="1400" dirty="0"/>
              <a:t> and Trust Economy </a:t>
            </a:r>
            <a:endParaRPr lang="ko-KR" altLang="ko-KR" sz="1400" dirty="0"/>
          </a:p>
          <a:p>
            <a:pPr lvl="0"/>
            <a:r>
              <a:rPr lang="en-US" altLang="ko-KR" sz="1400" dirty="0"/>
              <a:t>The usual ad metrics such as Likes, Retweets, Views, Followers, and </a:t>
            </a:r>
            <a:r>
              <a:rPr lang="en-US" altLang="ko-KR" sz="1400" dirty="0" err="1"/>
              <a:t>Subcribers</a:t>
            </a:r>
            <a:r>
              <a:rPr lang="en-US" altLang="ko-KR" sz="1400" dirty="0"/>
              <a:t> get less important.</a:t>
            </a:r>
            <a:endParaRPr lang="ko-KR" altLang="ko-KR" sz="1400" dirty="0"/>
          </a:p>
          <a:p>
            <a:pPr lvl="0"/>
            <a:r>
              <a:rPr lang="ko-KR" altLang="ko-KR" sz="1400" dirty="0" err="1"/>
              <a:t>가불구취</a:t>
            </a:r>
            <a:r>
              <a:rPr lang="en-US" altLang="ko-KR" sz="1400" dirty="0"/>
              <a:t>, “</a:t>
            </a:r>
            <a:r>
              <a:rPr lang="ko-KR" altLang="ko-KR" sz="1400" dirty="0"/>
              <a:t>가치관과 불일치하면 구독을 취소합니다</a:t>
            </a:r>
            <a:r>
              <a:rPr lang="en-US" altLang="ko-KR" sz="1400" dirty="0"/>
              <a:t>.”</a:t>
            </a:r>
            <a:endParaRPr lang="ko-KR" altLang="ko-KR" sz="1400" dirty="0"/>
          </a:p>
          <a:p>
            <a:r>
              <a:rPr lang="en-US" altLang="ko-KR" sz="1400" dirty="0"/>
              <a:t>- Attention Economy Diverging into Two : </a:t>
            </a:r>
            <a:r>
              <a:rPr lang="ko-KR" altLang="ko-KR" sz="1400" dirty="0"/>
              <a:t>광고의 변화</a:t>
            </a:r>
          </a:p>
          <a:p>
            <a:pPr lvl="0"/>
            <a:r>
              <a:rPr lang="en-US" altLang="ko-KR" sz="1400" dirty="0"/>
              <a:t>Human attention vs Machine attention</a:t>
            </a:r>
            <a:endParaRPr lang="ko-KR" altLang="ko-KR" sz="1400" dirty="0"/>
          </a:p>
          <a:p>
            <a:pPr lvl="0"/>
            <a:r>
              <a:rPr lang="en-US" altLang="ko-KR" sz="1400" dirty="0"/>
              <a:t>Disruption of Advertising</a:t>
            </a:r>
            <a:endParaRPr lang="ko-KR" altLang="ko-KR" sz="1400" dirty="0"/>
          </a:p>
          <a:p>
            <a:pPr lvl="0"/>
            <a:r>
              <a:rPr lang="en-US" altLang="ko-KR" sz="1400" dirty="0"/>
              <a:t>Human : AI-based Interactive Ad &amp; Personal Concierge</a:t>
            </a:r>
            <a:endParaRPr lang="ko-KR" altLang="ko-KR" sz="1400" dirty="0"/>
          </a:p>
          <a:p>
            <a:pPr lvl="0"/>
            <a:r>
              <a:rPr lang="en-US" altLang="ko-KR" sz="1400" dirty="0"/>
              <a:t>Machine : How to get machine </a:t>
            </a:r>
            <a:r>
              <a:rPr lang="en-US" altLang="ko-KR" sz="1400" dirty="0" err="1"/>
              <a:t>atteation</a:t>
            </a:r>
            <a:r>
              <a:rPr lang="en-US" altLang="ko-KR" sz="1400" dirty="0"/>
              <a:t>?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21CB2-52B8-4EF9-95E9-A36CFF84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B878B2-4EFB-47D6-8C85-CBCCE9E6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46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29F106-9E5A-404F-ABF8-E887FE38B6BC}"/>
              </a:ext>
            </a:extLst>
          </p:cNvPr>
          <p:cNvSpPr/>
          <p:nvPr/>
        </p:nvSpPr>
        <p:spPr>
          <a:xfrm>
            <a:off x="339964" y="292857"/>
            <a:ext cx="3048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Lesser Known Mega Trends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E289C4-476A-47F5-BE2E-1FC66B399893}"/>
              </a:ext>
            </a:extLst>
          </p:cNvPr>
          <p:cNvSpPr/>
          <p:nvPr/>
        </p:nvSpPr>
        <p:spPr>
          <a:xfrm>
            <a:off x="467544" y="961275"/>
            <a:ext cx="820891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Technology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Victory of AI-based Defaults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AI-Human Collaboration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AR/VR Comes into the Real Life.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Smart Edge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Back-office B2B Industry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Smartization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 longer staying as digital laggards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Areas like Insurance, Logistics, Industrial technologies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Smart interactive intelligent UI</a:t>
            </a:r>
          </a:p>
          <a:p>
            <a:pPr marL="342900" lvl="0" indent="-342900">
              <a:buFont typeface="맑은 고딕" panose="020B0503020000020004" pitchFamily="50" charset="-127"/>
              <a:buChar char="-"/>
            </a:pP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Economics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 Age of Capital Abundance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Democratization of capital access for entrepreneurs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투자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cycle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길어지는 경향</a:t>
            </a:r>
          </a:p>
          <a:p>
            <a:pPr marL="342900" lvl="0" indent="-342900">
              <a:buFont typeface="맑은 고딕" panose="020B0503020000020004" pitchFamily="50" charset="-127"/>
              <a:buChar char="-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Human-centric Philosophy and Technologies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ESG/SDG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Protocol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Smartness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Crowd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Free Data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Multiple World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All-Encompassing Digital Platform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Human-Centric Economy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1D4B60-E66E-49D4-A2D5-F9C8F699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4034E-9989-47A0-BE25-0FD32773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082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1F9824-ED81-4C1E-9D58-44D56AE9BF4A}"/>
              </a:ext>
            </a:extLst>
          </p:cNvPr>
          <p:cNvSpPr/>
          <p:nvPr/>
        </p:nvSpPr>
        <p:spPr>
          <a:xfrm>
            <a:off x="323528" y="275842"/>
            <a:ext cx="275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469EB0-D069-4C39-A9F3-C4127C2F742C}"/>
              </a:ext>
            </a:extLst>
          </p:cNvPr>
          <p:cNvSpPr/>
          <p:nvPr/>
        </p:nvSpPr>
        <p:spPr>
          <a:xfrm>
            <a:off x="827584" y="1392162"/>
            <a:ext cx="720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Smartness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Crowd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 Free Data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Multiple World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5. All-Encompassing Digital Platform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6. Human-Centric Economy</a:t>
            </a:r>
            <a:endParaRPr lang="ko-KR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A4DF90-90FA-464C-8813-1C9181B4C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D75C3-0D01-48A0-A424-C0AFE96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851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22DDE-B4B4-4632-9D40-9A728DB84C1C}"/>
              </a:ext>
            </a:extLst>
          </p:cNvPr>
          <p:cNvSpPr/>
          <p:nvPr/>
        </p:nvSpPr>
        <p:spPr>
          <a:xfrm>
            <a:off x="485421" y="275842"/>
            <a:ext cx="2757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Emerging BMs in DX Era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07EAE0-55C2-48EC-9948-4BD9E3EEADB2}"/>
              </a:ext>
            </a:extLst>
          </p:cNvPr>
          <p:cNvSpPr/>
          <p:nvPr/>
        </p:nvSpPr>
        <p:spPr>
          <a:xfrm>
            <a:off x="682569" y="1336119"/>
            <a:ext cx="763284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Smartness Economy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is New Electricity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New fundamental tool for any kinds of business operations.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is the source of new business competitiveness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At every corner of a business, there is a room for AI to Improve the smartness of services, products and operations.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관한 한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기업은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활용하는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Tech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기업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The Age of Developments -&gt; The Age of Applications</a:t>
            </a:r>
          </a:p>
          <a:p>
            <a:pPr marL="342900" lvl="0" indent="-342900">
              <a:buFont typeface="Wingdings" panose="05000000000000000000" pitchFamily="2" charset="2"/>
              <a:buChar char=""/>
            </a:pP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Crowd Economy </a:t>
            </a:r>
            <a:endParaRPr lang="ko-KR" altLang="ko-KR" sz="1400" kern="100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Crowd Sourcing 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Crowd Funding, ICO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Asset Leveraging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Uber</a:t>
            </a:r>
            <a:r>
              <a:rPr lang="en-US" altLang="ko-KR" sz="14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Airbnb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Staff-on-demand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Amazon’s Mechanical Turk(Low end)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Kaggle’s Data Scientist-on-demand(High end)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Social Product Development Platform : Open Innovation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"/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Quirky,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Innocentive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Prize-X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0BC5B-7DA6-4688-BFB4-58CCC35EC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B3D182-FEB6-454E-8991-AE11B2FE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3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29633</TotalTime>
  <Words>19215</Words>
  <Application>Microsoft Office PowerPoint</Application>
  <PresentationFormat>화면 슬라이드 쇼(4:3)</PresentationFormat>
  <Paragraphs>2899</Paragraphs>
  <Slides>195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195</vt:i4>
      </vt:variant>
    </vt:vector>
  </HeadingPairs>
  <TitlesOfParts>
    <vt:vector size="236" baseType="lpstr">
      <vt:lpstr>08서울남산체 L</vt:lpstr>
      <vt:lpstr>Apple SD Gothic Neo</vt:lpstr>
      <vt:lpstr>AppleSDGothicNeo-Regular</vt:lpstr>
      <vt:lpstr>-apple-system</vt:lpstr>
      <vt:lpstr>Arial Unicode MS</vt:lpstr>
      <vt:lpstr>BlinkMacSystemFont</vt:lpstr>
      <vt:lpstr>Helvetica Neue</vt:lpstr>
      <vt:lpstr>HY울릉도M</vt:lpstr>
      <vt:lpstr>inherit</vt:lpstr>
      <vt:lpstr>Lato</vt:lpstr>
      <vt:lpstr>Linux Libertine</vt:lpstr>
      <vt:lpstr>NanumSquare-EB</vt:lpstr>
      <vt:lpstr>NanumSquare-R</vt:lpstr>
      <vt:lpstr>Noto Sans</vt:lpstr>
      <vt:lpstr>Noto Sans KR</vt:lpstr>
      <vt:lpstr>NotoSans</vt:lpstr>
      <vt:lpstr>Open Sans</vt:lpstr>
      <vt:lpstr>proxima-nova</vt:lpstr>
      <vt:lpstr>Raleway</vt:lpstr>
      <vt:lpstr>Roboto</vt:lpstr>
      <vt:lpstr>se-nanumgothic</vt:lpstr>
      <vt:lpstr>Source Han Sans (Modified)</vt:lpstr>
      <vt:lpstr>source serif pro</vt:lpstr>
      <vt:lpstr>SourceSansPro</vt:lpstr>
      <vt:lpstr>Spoqa Han Sans</vt:lpstr>
      <vt:lpstr>var(--pst-font-family-monospace)</vt:lpstr>
      <vt:lpstr>굴림</vt:lpstr>
      <vt:lpstr>나눔고딕</vt:lpstr>
      <vt:lpstr>돋움</vt:lpstr>
      <vt:lpstr>맑은 고딕</vt:lpstr>
      <vt:lpstr>한양신명조</vt:lpstr>
      <vt:lpstr>함초롬바탕</vt:lpstr>
      <vt:lpstr>휴먼명조</vt:lpstr>
      <vt:lpstr>휴먼모음T</vt:lpstr>
      <vt:lpstr>휴먼엑스포</vt:lpstr>
      <vt:lpstr>Arial</vt:lpstr>
      <vt:lpstr>Cambria Math</vt:lpstr>
      <vt:lpstr>Georgia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Finance 주제별 분류</vt:lpstr>
      <vt:lpstr>Finance 역사적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장단기 금리차이/ S&amp;P</vt:lpstr>
      <vt:lpstr>PowerPoint 프레젠테이션</vt:lpstr>
      <vt:lpstr>PowerPoint 프레젠테이션</vt:lpstr>
      <vt:lpstr>PowerPoint 프레젠테이션</vt:lpstr>
      <vt:lpstr>PowerPoint 프레젠테이션</vt:lpstr>
      <vt:lpstr>투자의 달인</vt:lpstr>
      <vt:lpstr>투자의 달인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Timing  and  Capital Structure   Malcolm Baker  and  Jeffrey Wurgler (JF 2002)</dc:title>
  <dc:creator>Owner</dc:creator>
  <cp:lastModifiedBy>전윤범</cp:lastModifiedBy>
  <cp:revision>898</cp:revision>
  <dcterms:created xsi:type="dcterms:W3CDTF">2012-03-20T05:42:39Z</dcterms:created>
  <dcterms:modified xsi:type="dcterms:W3CDTF">2022-05-30T06:33:40Z</dcterms:modified>
</cp:coreProperties>
</file>